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72" r:id="rId4"/>
    <p:sldId id="258" r:id="rId5"/>
    <p:sldId id="260" r:id="rId6"/>
    <p:sldId id="259" r:id="rId7"/>
    <p:sldId id="261" r:id="rId8"/>
    <p:sldId id="262" r:id="rId9"/>
    <p:sldId id="263" r:id="rId10"/>
    <p:sldId id="265" r:id="rId11"/>
    <p:sldId id="274" r:id="rId12"/>
    <p:sldId id="275" r:id="rId13"/>
    <p:sldId id="276" r:id="rId14"/>
    <p:sldId id="264" r:id="rId15"/>
    <p:sldId id="266" r:id="rId16"/>
    <p:sldId id="267" r:id="rId17"/>
    <p:sldId id="268" r:id="rId18"/>
    <p:sldId id="269" r:id="rId19"/>
    <p:sldId id="270" r:id="rId20"/>
    <p:sldId id="271" r:id="rId21"/>
    <p:sldId id="273"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CB567B-6A21-4139-AACE-F427718AF6BE}" type="datetimeFigureOut">
              <a:rPr lang="tr-TR" smtClean="0"/>
              <a:t>3.12.2017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C0047-0418-4282-B940-C795C06F8A72}" type="slidenum">
              <a:rPr lang="tr-TR" smtClean="0"/>
              <a:t>‹#›</a:t>
            </a:fld>
            <a:endParaRPr lang="tr-TR"/>
          </a:p>
        </p:txBody>
      </p:sp>
    </p:spTree>
    <p:extLst>
      <p:ext uri="{BB962C8B-B14F-4D97-AF65-F5344CB8AC3E}">
        <p14:creationId xmlns:p14="http://schemas.microsoft.com/office/powerpoint/2010/main" val="1650497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90C0047-0418-4282-B940-C795C06F8A72}" type="slidenum">
              <a:rPr lang="tr-TR" smtClean="0"/>
              <a:t>11</a:t>
            </a:fld>
            <a:endParaRPr lang="tr-TR"/>
          </a:p>
        </p:txBody>
      </p:sp>
    </p:spTree>
    <p:extLst>
      <p:ext uri="{BB962C8B-B14F-4D97-AF65-F5344CB8AC3E}">
        <p14:creationId xmlns:p14="http://schemas.microsoft.com/office/powerpoint/2010/main" val="3031542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90C0047-0418-4282-B940-C795C06F8A72}" type="slidenum">
              <a:rPr lang="tr-TR" smtClean="0"/>
              <a:t>12</a:t>
            </a:fld>
            <a:endParaRPr lang="tr-TR"/>
          </a:p>
        </p:txBody>
      </p:sp>
    </p:spTree>
    <p:extLst>
      <p:ext uri="{BB962C8B-B14F-4D97-AF65-F5344CB8AC3E}">
        <p14:creationId xmlns:p14="http://schemas.microsoft.com/office/powerpoint/2010/main" val="117118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90C0047-0418-4282-B940-C795C06F8A72}" type="slidenum">
              <a:rPr lang="tr-TR" smtClean="0"/>
              <a:t>13</a:t>
            </a:fld>
            <a:endParaRPr lang="tr-TR"/>
          </a:p>
        </p:txBody>
      </p:sp>
    </p:spTree>
    <p:extLst>
      <p:ext uri="{BB962C8B-B14F-4D97-AF65-F5344CB8AC3E}">
        <p14:creationId xmlns:p14="http://schemas.microsoft.com/office/powerpoint/2010/main" val="190889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3307392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1452566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493CA-2761-4020-BC7B-53D286EFA60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235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4241440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493CA-2761-4020-BC7B-53D286EFA60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9404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2531459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2058760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340648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3640636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7BD7C34-19D6-4051-AF3B-76CFE5D02A9F}"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1491929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368567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7BD7C34-19D6-4051-AF3B-76CFE5D02A9F}"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371159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7BD7C34-19D6-4051-AF3B-76CFE5D02A9F}"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70597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D7C34-19D6-4051-AF3B-76CFE5D02A9F}"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4245351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188920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BD7C34-19D6-4051-AF3B-76CFE5D02A9F}"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493CA-2761-4020-BC7B-53D286EFA606}" type="slidenum">
              <a:rPr lang="tr-TR" smtClean="0"/>
              <a:t>‹#›</a:t>
            </a:fld>
            <a:endParaRPr lang="tr-TR"/>
          </a:p>
        </p:txBody>
      </p:sp>
    </p:spTree>
    <p:extLst>
      <p:ext uri="{BB962C8B-B14F-4D97-AF65-F5344CB8AC3E}">
        <p14:creationId xmlns:p14="http://schemas.microsoft.com/office/powerpoint/2010/main" val="2200426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7BD7C34-19D6-4051-AF3B-76CFE5D02A9F}"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0493CA-2761-4020-BC7B-53D286EFA606}" type="slidenum">
              <a:rPr lang="tr-TR" smtClean="0"/>
              <a:t>‹#›</a:t>
            </a:fld>
            <a:endParaRPr lang="tr-TR"/>
          </a:p>
        </p:txBody>
      </p:sp>
    </p:spTree>
    <p:extLst>
      <p:ext uri="{BB962C8B-B14F-4D97-AF65-F5344CB8AC3E}">
        <p14:creationId xmlns:p14="http://schemas.microsoft.com/office/powerpoint/2010/main" val="493941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038475" y="774011"/>
            <a:ext cx="8911687" cy="62007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Kanun Yolları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lstStyle/>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İdari yargılama usulünde davalar 3 farklı biçimde kesinleşmektedir:</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Tek dereceli yargılama: İlk derece mahkemesinin kararına karşı başvurulacak herhangi bir kanun yolu mevcut değildir.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45/1- (…)</a:t>
            </a:r>
            <a:r>
              <a:rPr lang="tr-TR" i="1" dirty="0" smtClean="0">
                <a:solidFill>
                  <a:schemeClr val="tx1">
                    <a:lumMod val="65000"/>
                    <a:lumOff val="35000"/>
                  </a:schemeClr>
                </a:solidFill>
                <a:latin typeface="Arial" panose="020B0604020202020204" pitchFamily="34" charset="0"/>
                <a:cs typeface="Arial" panose="020B0604020202020204" pitchFamily="34" charset="0"/>
              </a:rPr>
              <a:t>konusu </a:t>
            </a:r>
            <a:r>
              <a:rPr lang="tr-TR" i="1" dirty="0">
                <a:solidFill>
                  <a:schemeClr val="tx1">
                    <a:lumMod val="65000"/>
                    <a:lumOff val="35000"/>
                  </a:schemeClr>
                </a:solidFill>
                <a:latin typeface="Arial" panose="020B0604020202020204" pitchFamily="34" charset="0"/>
                <a:cs typeface="Arial" panose="020B0604020202020204" pitchFamily="34" charset="0"/>
              </a:rPr>
              <a:t>beş bin Türk lirasını geçmeyen vergi davaları, tam yargı davaları ve idari işlemlere karşı açılan iptal davaları hakkında idare ve vergi mahkemelerince verilen kararlar kesin olup, bunlara karşı istinaf yoluna </a:t>
            </a:r>
            <a:r>
              <a:rPr lang="tr-TR" i="1" dirty="0" smtClean="0">
                <a:solidFill>
                  <a:schemeClr val="tx1">
                    <a:lumMod val="65000"/>
                    <a:lumOff val="35000"/>
                  </a:schemeClr>
                </a:solidFill>
                <a:latin typeface="Arial" panose="020B0604020202020204" pitchFamily="34" charset="0"/>
                <a:cs typeface="Arial" panose="020B0604020202020204" pitchFamily="34" charset="0"/>
              </a:rPr>
              <a:t>başvurulamaz</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İki dereceli yargılama: İlk derece mahkemesinin kararına karşı istinaf ya da temyiz kanun yoluna başvurulabilir.</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Üç dereceli yargılama: İlk derece mahkemesinin kararını istinaf ve temyiz aşamaları izleyebilir.</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Genel kural iki dereceli yargılamadır. </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6319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1382" y="1468581"/>
            <a:ext cx="10548648" cy="5121639"/>
          </a:xfrm>
        </p:spPr>
        <p:txBody>
          <a:bodyPr>
            <a:normAutofit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Temyize açık olan kararlar: </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46- (…) </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a:t>
            </a:r>
            <a:r>
              <a:rPr lang="tr-TR" i="1" dirty="0">
                <a:solidFill>
                  <a:schemeClr val="tx1">
                    <a:lumMod val="65000"/>
                    <a:lumOff val="35000"/>
                  </a:schemeClr>
                </a:solidFill>
                <a:latin typeface="Arial" panose="020B0604020202020204" pitchFamily="34" charset="0"/>
                <a:cs typeface="Arial" panose="020B0604020202020204" pitchFamily="34" charset="0"/>
              </a:rPr>
              <a:t>idare mahkemelerinin aşağıda sayılan davalar hakkında verdikleri kararlar, başka kanunlarda aksine hüküm bulunsa dahi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kararın tebliğinden itibaren otuz gün içinde temyiz edilebilir: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 Liman, </a:t>
            </a:r>
            <a:r>
              <a:rPr lang="tr-TR" i="1" dirty="0" err="1">
                <a:solidFill>
                  <a:schemeClr val="tx1">
                    <a:lumMod val="65000"/>
                    <a:lumOff val="35000"/>
                  </a:schemeClr>
                </a:solidFill>
                <a:latin typeface="Arial" panose="020B0604020202020204" pitchFamily="34" charset="0"/>
                <a:cs typeface="Arial" panose="020B0604020202020204" pitchFamily="34" charset="0"/>
              </a:rPr>
              <a:t>kruvaziyer</a:t>
            </a:r>
            <a:r>
              <a:rPr lang="tr-TR" i="1" dirty="0">
                <a:solidFill>
                  <a:schemeClr val="tx1">
                    <a:lumMod val="65000"/>
                    <a:lumOff val="35000"/>
                  </a:schemeClr>
                </a:solidFill>
                <a:latin typeface="Arial" panose="020B0604020202020204" pitchFamily="34" charset="0"/>
                <a:cs typeface="Arial" panose="020B0604020202020204" pitchFamily="34" charset="0"/>
              </a:rPr>
              <a:t> limanı, yat limanı, marina, iskele, rıhtım, akaryakıt ve sıvılaştırılmış petrol gazı boru hattı gibi kıyı tesislerine işletme izni verilmesine ilişkin mevzuatın uygulanmasından doğan davalar.</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j) 8/6/1994 tarihli ve 3996 sayılı Bazı Yatırım ve Hizmetlerin Yap-İşlet-Devret Modeli Çerçevesinde Yaptırılması Hakkında Kanunun uygulanmasından ve 16/7/1997 tarihli ve 4283 sayılı Yap-İşlet Modeli ile Elektrik Enerjisi Üretim Tesislerinin Kurulması ve İşletilmesi ile Enerji Satışının Düzenlenmesi Hakkında Kanunun uygulanmasından doğan davalar.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k) 6/6/1985 tarihli ve 3218 sayılı Serbest Bölgeler Kanununun uygulanmasından doğan davalar.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l) 3/7/2005 tarihli ve 5403 sayılı Toprak Koruma ve Arazi Kullanımı Kanununun uygulanmasından doğan davalar.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m) Düzenleyici ve denetleyici kurullar tarafından görevli oldukları piyasa veya sektörle ilgili olarak alınan kararlara karşı açılan davalar.</a:t>
            </a:r>
          </a:p>
        </p:txBody>
      </p:sp>
    </p:spTree>
    <p:extLst>
      <p:ext uri="{BB962C8B-B14F-4D97-AF65-F5344CB8AC3E}">
        <p14:creationId xmlns:p14="http://schemas.microsoft.com/office/powerpoint/2010/main" val="2537444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374573" y="1266940"/>
            <a:ext cx="11185457" cy="5591059"/>
          </a:xfrm>
        </p:spPr>
        <p:txBody>
          <a:bodyPr>
            <a:noAutofit/>
          </a:bodyPr>
          <a:lstStyle/>
          <a:p>
            <a:pPr marL="0" indent="0" algn="just">
              <a:lnSpc>
                <a:spcPct val="130000"/>
              </a:lnSpc>
              <a:buNone/>
            </a:pPr>
            <a:r>
              <a:rPr lang="tr-TR" sz="1200" b="1" dirty="0">
                <a:solidFill>
                  <a:schemeClr val="tx1">
                    <a:lumMod val="65000"/>
                    <a:lumOff val="35000"/>
                  </a:schemeClr>
                </a:solidFill>
                <a:latin typeface="Arial" panose="020B0604020202020204" pitchFamily="34" charset="0"/>
                <a:cs typeface="Arial" panose="020B0604020202020204" pitchFamily="34" charset="0"/>
              </a:rPr>
              <a:t>(İstanbul BİM, 1. Vergi Dava Dairesi, E. 2017/712, K. </a:t>
            </a:r>
            <a:r>
              <a:rPr lang="tr-TR" sz="1200" b="1" dirty="0" smtClean="0">
                <a:solidFill>
                  <a:schemeClr val="tx1">
                    <a:lumMod val="65000"/>
                    <a:lumOff val="35000"/>
                  </a:schemeClr>
                </a:solidFill>
                <a:latin typeface="Arial" panose="020B0604020202020204" pitchFamily="34" charset="0"/>
                <a:cs typeface="Arial" panose="020B0604020202020204" pitchFamily="34" charset="0"/>
              </a:rPr>
              <a:t>2017/1305</a:t>
            </a:r>
            <a:r>
              <a:rPr lang="tr-TR" sz="1200" b="1" dirty="0">
                <a:solidFill>
                  <a:schemeClr val="tx1">
                    <a:lumMod val="65000"/>
                    <a:lumOff val="35000"/>
                  </a:schemeClr>
                </a:solidFill>
                <a:latin typeface="Arial" panose="020B0604020202020204" pitchFamily="34" charset="0"/>
                <a:cs typeface="Arial" panose="020B0604020202020204" pitchFamily="34" charset="0"/>
              </a:rPr>
              <a:t>, T. 21.3.2017</a:t>
            </a:r>
            <a:r>
              <a:rPr lang="tr-TR" sz="1200" b="1" dirty="0" smtClean="0">
                <a:solidFill>
                  <a:schemeClr val="tx1">
                    <a:lumMod val="65000"/>
                    <a:lumOff val="35000"/>
                  </a:schemeClr>
                </a:solidFill>
                <a:latin typeface="Arial" panose="020B0604020202020204" pitchFamily="34" charset="0"/>
                <a:cs typeface="Arial" panose="020B0604020202020204" pitchFamily="34" charset="0"/>
              </a:rPr>
              <a:t>): </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«Dava</a:t>
            </a:r>
            <a:r>
              <a:rPr lang="tr-TR" sz="1200" i="1" dirty="0">
                <a:solidFill>
                  <a:schemeClr val="tx1">
                    <a:lumMod val="65000"/>
                    <a:lumOff val="35000"/>
                  </a:schemeClr>
                </a:solidFill>
                <a:latin typeface="Arial" panose="020B0604020202020204" pitchFamily="34" charset="0"/>
                <a:cs typeface="Arial" panose="020B0604020202020204" pitchFamily="34" charset="0"/>
              </a:rPr>
              <a:t>; Bursa İli, Mudanya İlçesi, </a:t>
            </a:r>
            <a:r>
              <a:rPr lang="tr-TR" sz="1200" i="1" dirty="0" err="1">
                <a:solidFill>
                  <a:schemeClr val="tx1">
                    <a:lumMod val="65000"/>
                    <a:lumOff val="35000"/>
                  </a:schemeClr>
                </a:solidFill>
                <a:latin typeface="Arial" panose="020B0604020202020204" pitchFamily="34" charset="0"/>
                <a:cs typeface="Arial" panose="020B0604020202020204" pitchFamily="34" charset="0"/>
              </a:rPr>
              <a:t>Eğerce</a:t>
            </a:r>
            <a:r>
              <a:rPr lang="tr-TR" sz="1200" i="1" dirty="0">
                <a:solidFill>
                  <a:schemeClr val="tx1">
                    <a:lumMod val="65000"/>
                    <a:lumOff val="35000"/>
                  </a:schemeClr>
                </a:solidFill>
                <a:latin typeface="Arial" panose="020B0604020202020204" pitchFamily="34" charset="0"/>
                <a:cs typeface="Arial" panose="020B0604020202020204" pitchFamily="34" charset="0"/>
              </a:rPr>
              <a:t> Köyü, Demirkapı Mahallesi, H21A13D pafta, 50 parsel sayılı, mülkiyeti </a:t>
            </a:r>
            <a:r>
              <a:rPr lang="tr-TR" sz="1200" i="1" dirty="0" err="1">
                <a:solidFill>
                  <a:schemeClr val="tx1">
                    <a:lumMod val="65000"/>
                    <a:lumOff val="35000"/>
                  </a:schemeClr>
                </a:solidFill>
                <a:latin typeface="Arial" panose="020B0604020202020204" pitchFamily="34" charset="0"/>
                <a:cs typeface="Arial" panose="020B0604020202020204" pitchFamily="34" charset="0"/>
              </a:rPr>
              <a:t>Eğerce</a:t>
            </a:r>
            <a:r>
              <a:rPr lang="tr-TR" sz="1200" i="1" dirty="0">
                <a:solidFill>
                  <a:schemeClr val="tx1">
                    <a:lumMod val="65000"/>
                    <a:lumOff val="35000"/>
                  </a:schemeClr>
                </a:solidFill>
                <a:latin typeface="Arial" panose="020B0604020202020204" pitchFamily="34" charset="0"/>
                <a:cs typeface="Arial" panose="020B0604020202020204" pitchFamily="34" charset="0"/>
              </a:rPr>
              <a:t> Köyü Tüzel </a:t>
            </a:r>
            <a:r>
              <a:rPr lang="tr-TR" sz="1200" i="1" dirty="0" err="1">
                <a:solidFill>
                  <a:schemeClr val="tx1">
                    <a:lumMod val="65000"/>
                    <a:lumOff val="35000"/>
                  </a:schemeClr>
                </a:solidFill>
                <a:latin typeface="Arial" panose="020B0604020202020204" pitchFamily="34" charset="0"/>
                <a:cs typeface="Arial" panose="020B0604020202020204" pitchFamily="34" charset="0"/>
              </a:rPr>
              <a:t>Kişiliği'ne</a:t>
            </a:r>
            <a:r>
              <a:rPr lang="tr-TR" sz="1200" i="1" dirty="0">
                <a:solidFill>
                  <a:schemeClr val="tx1">
                    <a:lumMod val="65000"/>
                    <a:lumOff val="35000"/>
                  </a:schemeClr>
                </a:solidFill>
                <a:latin typeface="Arial" panose="020B0604020202020204" pitchFamily="34" charset="0"/>
                <a:cs typeface="Arial" panose="020B0604020202020204" pitchFamily="34" charset="0"/>
              </a:rPr>
              <a:t> ait iken 6360 sayılı Yasanın yürürlüğünden sonra Mudanya Belediyesi'ne geçen taşınmaz üzerinde 48 m² olarak inşa edilen barakalardan birinin 01.04.2014-20.08.2015 tarihleri arasında davacı tarafından </a:t>
            </a:r>
            <a:r>
              <a:rPr lang="tr-TR" sz="1200" i="1" dirty="0" err="1">
                <a:solidFill>
                  <a:schemeClr val="tx1">
                    <a:lumMod val="65000"/>
                    <a:lumOff val="35000"/>
                  </a:schemeClr>
                </a:solidFill>
                <a:latin typeface="Arial" panose="020B0604020202020204" pitchFamily="34" charset="0"/>
                <a:cs typeface="Arial" panose="020B0604020202020204" pitchFamily="34" charset="0"/>
              </a:rPr>
              <a:t>fuzulen</a:t>
            </a:r>
            <a:r>
              <a:rPr lang="tr-TR" sz="1200" i="1" dirty="0">
                <a:solidFill>
                  <a:schemeClr val="tx1">
                    <a:lumMod val="65000"/>
                    <a:lumOff val="35000"/>
                  </a:schemeClr>
                </a:solidFill>
                <a:latin typeface="Arial" panose="020B0604020202020204" pitchFamily="34" charset="0"/>
                <a:cs typeface="Arial" panose="020B0604020202020204" pitchFamily="34" charset="0"/>
              </a:rPr>
              <a:t> işgal edildiğinden davacı adına 2886 sayılı Devlet İhale Kanunu'nun 75. maddesi uyarınca 5.000,00 TL </a:t>
            </a:r>
            <a:r>
              <a:rPr lang="tr-TR" sz="1200" i="1" dirty="0" err="1">
                <a:solidFill>
                  <a:schemeClr val="tx1">
                    <a:lumMod val="65000"/>
                    <a:lumOff val="35000"/>
                  </a:schemeClr>
                </a:solidFill>
                <a:latin typeface="Arial" panose="020B0604020202020204" pitchFamily="34" charset="0"/>
                <a:cs typeface="Arial" panose="020B0604020202020204" pitchFamily="34" charset="0"/>
              </a:rPr>
              <a:t>ecrimisil</a:t>
            </a:r>
            <a:r>
              <a:rPr lang="tr-TR" sz="1200" i="1" dirty="0">
                <a:solidFill>
                  <a:schemeClr val="tx1">
                    <a:lumMod val="65000"/>
                    <a:lumOff val="35000"/>
                  </a:schemeClr>
                </a:solidFill>
                <a:latin typeface="Arial" panose="020B0604020202020204" pitchFamily="34" charset="0"/>
                <a:cs typeface="Arial" panose="020B0604020202020204" pitchFamily="34" charset="0"/>
              </a:rPr>
              <a:t> tahakkuk ettirilmesine ilişkin 01/09/2015 günlü ve 708385 sayılı tahakkuk fişinin iptali istemiyle açılmıştır</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30000"/>
              </a:lnSpc>
              <a:buNone/>
            </a:pPr>
            <a:r>
              <a:rPr lang="tr-TR" sz="1200" i="1" dirty="0">
                <a:solidFill>
                  <a:schemeClr val="tx1">
                    <a:lumMod val="65000"/>
                    <a:lumOff val="35000"/>
                  </a:schemeClr>
                </a:solidFill>
                <a:latin typeface="Arial" panose="020B0604020202020204" pitchFamily="34" charset="0"/>
                <a:cs typeface="Arial" panose="020B0604020202020204" pitchFamily="34" charset="0"/>
              </a:rPr>
              <a:t>2577 Sayılı İdari Yargılama Usulü Kanunu'nun ''İstinaf'' başlıklı 45. maddesinin 1. fıkrasında; İdare ve Vergi Mahkemelerinin kararlarına karşı, başka kanunlarda aksine hüküm bulunsa dahi, mahkemenin bulunduğu yargı çevresindeki Bölge İdare Mahkemesine, kararın tebliğinden itibaren otuz gün içinde istinaf yoluna başvurulabileceği, ancak, konusu beş bin Türk lirasını geçmeyen vergi davaları, tam yargı davaları ve idari işlemlere karşı açılan iptal davaları hakkında İdare ve Vergi Mahkemelerince verilen kararların kesin olduğu, bunlara karşı istinaf yoluna başvurulamayacağı hükme bağlanmıştır</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30000"/>
              </a:lnSpc>
              <a:buNone/>
            </a:pPr>
            <a:r>
              <a:rPr lang="tr-TR" sz="1200" i="1" dirty="0">
                <a:solidFill>
                  <a:schemeClr val="tx1">
                    <a:lumMod val="65000"/>
                    <a:lumOff val="35000"/>
                  </a:schemeClr>
                </a:solidFill>
                <a:latin typeface="Arial" panose="020B0604020202020204" pitchFamily="34" charset="0"/>
                <a:cs typeface="Arial" panose="020B0604020202020204" pitchFamily="34" charset="0"/>
              </a:rPr>
              <a:t>Dosyasının incelenmesinden; davanın konusunun beş bin Türk lirasını geçmeyen idari işlem olduğu anlaşılmakla bu işlem hakkında verilen kararın da kesin olduğu sonucuna varılmıştır</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30000"/>
              </a:lnSpc>
              <a:buNone/>
            </a:pPr>
            <a:r>
              <a:rPr lang="tr-TR" sz="1200" i="1" dirty="0">
                <a:solidFill>
                  <a:schemeClr val="tx1">
                    <a:lumMod val="65000"/>
                    <a:lumOff val="35000"/>
                  </a:schemeClr>
                </a:solidFill>
                <a:latin typeface="Arial" panose="020B0604020202020204" pitchFamily="34" charset="0"/>
                <a:cs typeface="Arial" panose="020B0604020202020204" pitchFamily="34" charset="0"/>
              </a:rPr>
              <a:t>SONUÇ : Açıklanan nedenlerle; davalı Mudanya Belediye Başkanlığı'nın istinaf başvurusunun incelenmeksizin </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reddine…»</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30000"/>
              </a:lnSpc>
              <a:buNone/>
            </a:pPr>
            <a:r>
              <a:rPr lang="tr-TR" sz="1200" b="1" dirty="0" smtClean="0">
                <a:solidFill>
                  <a:schemeClr val="tx1">
                    <a:lumMod val="65000"/>
                    <a:lumOff val="35000"/>
                  </a:schemeClr>
                </a:solidFill>
                <a:latin typeface="Arial" panose="020B0604020202020204" pitchFamily="34" charset="0"/>
                <a:cs typeface="Arial" panose="020B0604020202020204" pitchFamily="34" charset="0"/>
              </a:rPr>
              <a:t>(İstanbul BİM, 9. İdare Dava Dairesi, E. 2017/64, K. 2017/36, T. 9.1.2017): </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sz="1200"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''İstinaf'' başlıklı 45. maddesinin 2. fıkrasında; istinafın, temyizin şekil ve usullerine tabi olduğu belirtilmiş, aynı Yasanın ''Temyiz incelemesi üzerine verilecek kararlar'' başlıklı 49. maddesinin 2. fıkrasında ise; ''görev ve yetki dışında bir işe bakılmış olması, hukuka aykırı karar verilmesi, usul hükümlerinin uygulanmasında kararı etkileyebilecek nitelikte hata veya eksiklikler bulunması'' bozma nedenleri olarak belirlenmiş bulunmaktadır</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30000"/>
              </a:lnSpc>
              <a:buNone/>
            </a:pPr>
            <a:r>
              <a:rPr lang="tr-TR" sz="1200" i="1" dirty="0">
                <a:solidFill>
                  <a:schemeClr val="tx1">
                    <a:lumMod val="65000"/>
                    <a:lumOff val="35000"/>
                  </a:schemeClr>
                </a:solidFill>
                <a:latin typeface="Arial" panose="020B0604020202020204" pitchFamily="34" charset="0"/>
                <a:cs typeface="Arial" panose="020B0604020202020204" pitchFamily="34" charset="0"/>
              </a:rPr>
              <a:t>Dava dosyasının incelenmesinden; istinafa konu kararda 2577 sayılı Yasa'nın 49. maddesinde sayılan bozma nedenlerinin bulunmadığı ve istinaf dilekçesinde ileri sürülen iddiaların da kararın kaldırılmasını sağlayacak nitelikte olmadığı sonucuna varılmıştır.</a:t>
            </a:r>
          </a:p>
          <a:p>
            <a:pPr marL="0" indent="0" algn="just">
              <a:lnSpc>
                <a:spcPct val="130000"/>
              </a:lnSpc>
              <a:buNone/>
            </a:pPr>
            <a:r>
              <a:rPr lang="tr-TR" sz="1200" i="1" dirty="0" smtClean="0">
                <a:solidFill>
                  <a:schemeClr val="tx1">
                    <a:lumMod val="65000"/>
                    <a:lumOff val="35000"/>
                  </a:schemeClr>
                </a:solidFill>
                <a:latin typeface="Arial" panose="020B0604020202020204" pitchFamily="34" charset="0"/>
                <a:cs typeface="Arial" panose="020B0604020202020204" pitchFamily="34" charset="0"/>
              </a:rPr>
              <a:t>Açıklanan </a:t>
            </a:r>
            <a:r>
              <a:rPr lang="tr-TR" sz="1200" i="1" dirty="0">
                <a:solidFill>
                  <a:schemeClr val="tx1">
                    <a:lumMod val="65000"/>
                    <a:lumOff val="35000"/>
                  </a:schemeClr>
                </a:solidFill>
                <a:latin typeface="Arial" panose="020B0604020202020204" pitchFamily="34" charset="0"/>
                <a:cs typeface="Arial" panose="020B0604020202020204" pitchFamily="34" charset="0"/>
              </a:rPr>
              <a:t>nedenlerle, istinaf başvurusunun reddine, kararın </a:t>
            </a:r>
            <a:r>
              <a:rPr lang="tr-TR" sz="1200" i="1" dirty="0" smtClean="0">
                <a:solidFill>
                  <a:schemeClr val="tx1">
                    <a:lumMod val="65000"/>
                    <a:lumOff val="35000"/>
                  </a:schemeClr>
                </a:solidFill>
                <a:latin typeface="Arial" panose="020B0604020202020204" pitchFamily="34" charset="0"/>
                <a:cs typeface="Arial" panose="020B0604020202020204" pitchFamily="34" charset="0"/>
              </a:rPr>
              <a:t>onanmasına…»</a:t>
            </a:r>
            <a:endParaRPr lang="tr-TR" sz="12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375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272173" y="0"/>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5253" y="521404"/>
            <a:ext cx="11843867" cy="6215410"/>
          </a:xfrm>
        </p:spPr>
        <p:txBody>
          <a:bodyPr>
            <a:noAutofit/>
          </a:bodyPr>
          <a:lstStyle/>
          <a:p>
            <a:pPr marL="0" indent="0" algn="just">
              <a:buNone/>
            </a:pPr>
            <a:r>
              <a:rPr lang="tr-TR" sz="1300" b="1" dirty="0">
                <a:solidFill>
                  <a:schemeClr val="tx1">
                    <a:lumMod val="65000"/>
                    <a:lumOff val="35000"/>
                  </a:schemeClr>
                </a:solidFill>
                <a:latin typeface="Arial" panose="020B0604020202020204" pitchFamily="34" charset="0"/>
                <a:cs typeface="Arial" panose="020B0604020202020204" pitchFamily="34" charset="0"/>
              </a:rPr>
              <a:t>(İstanbul BİM, </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6. </a:t>
            </a:r>
            <a:r>
              <a:rPr lang="tr-TR" sz="1300" b="1" dirty="0">
                <a:solidFill>
                  <a:schemeClr val="tx1">
                    <a:lumMod val="65000"/>
                    <a:lumOff val="35000"/>
                  </a:schemeClr>
                </a:solidFill>
                <a:latin typeface="Arial" panose="020B0604020202020204" pitchFamily="34" charset="0"/>
                <a:cs typeface="Arial" panose="020B0604020202020204" pitchFamily="34" charset="0"/>
              </a:rPr>
              <a:t>İdare Dava Dairesi</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 </a:t>
            </a:r>
            <a:r>
              <a:rPr lang="tr-TR" sz="1300" b="1" dirty="0">
                <a:solidFill>
                  <a:schemeClr val="tx1">
                    <a:lumMod val="65000"/>
                    <a:lumOff val="35000"/>
                  </a:schemeClr>
                </a:solidFill>
                <a:latin typeface="Arial" panose="020B0604020202020204" pitchFamily="34" charset="0"/>
                <a:cs typeface="Arial" panose="020B0604020202020204" pitchFamily="34" charset="0"/>
              </a:rPr>
              <a:t>E. </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2017/11, </a:t>
            </a:r>
            <a:r>
              <a:rPr lang="tr-TR" sz="1300" b="1" dirty="0">
                <a:solidFill>
                  <a:schemeClr val="tx1">
                    <a:lumMod val="65000"/>
                    <a:lumOff val="35000"/>
                  </a:schemeClr>
                </a:solidFill>
                <a:latin typeface="Arial" panose="020B0604020202020204" pitchFamily="34" charset="0"/>
                <a:cs typeface="Arial" panose="020B0604020202020204" pitchFamily="34" charset="0"/>
              </a:rPr>
              <a:t>K. </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2017/38, </a:t>
            </a:r>
            <a:r>
              <a:rPr lang="tr-TR" sz="1300" b="1" dirty="0">
                <a:solidFill>
                  <a:schemeClr val="tx1">
                    <a:lumMod val="65000"/>
                    <a:lumOff val="35000"/>
                  </a:schemeClr>
                </a:solidFill>
                <a:latin typeface="Arial" panose="020B0604020202020204" pitchFamily="34" charset="0"/>
                <a:cs typeface="Arial" panose="020B0604020202020204" pitchFamily="34" charset="0"/>
              </a:rPr>
              <a:t>T. </a:t>
            </a:r>
            <a:r>
              <a:rPr lang="tr-TR" sz="1300" b="1" dirty="0" smtClean="0">
                <a:solidFill>
                  <a:schemeClr val="tx1">
                    <a:lumMod val="65000"/>
                    <a:lumOff val="35000"/>
                  </a:schemeClr>
                </a:solidFill>
                <a:latin typeface="Arial" panose="020B0604020202020204" pitchFamily="34" charset="0"/>
                <a:cs typeface="Arial" panose="020B0604020202020204" pitchFamily="34" charset="0"/>
              </a:rPr>
              <a:t>8.11.2017): </a:t>
            </a:r>
            <a:r>
              <a:rPr lang="tr-TR" sz="1300" i="1" dirty="0">
                <a:solidFill>
                  <a:schemeClr val="tx1">
                    <a:lumMod val="65000"/>
                    <a:lumOff val="35000"/>
                  </a:schemeClr>
                </a:solidFill>
                <a:latin typeface="Arial" panose="020B0604020202020204" pitchFamily="34" charset="0"/>
                <a:cs typeface="Arial" panose="020B0604020202020204" pitchFamily="34" charset="0"/>
              </a:rPr>
              <a:t>«2577 sayılı İdari Yargılama Usulü Kanunu'nda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müessesesi düzenlenmemiş ve Kanunun 31. maddesinde, Hukuk Muhakemeleri Kanunu'nun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ile ilgili maddelerine atıfta bulunulmamış olmakla birlikte, tarafları ve konusu aynı olan bir davanın daha önce aynı veya başka bir mahkemede açıldığının ve halen görülmekte olduğunun saptanması halinde, ilk davanın aynısı olan ikinci davanın açılmasında davacının hukuki yararı bulunmadığı olgusundan hareketle, ikinci davanın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nedeniyle incelenmeksizin reddine karar verilmesi gerekmektedir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durumunun ortaya çıkması için; aynı davanın iki kere açılmış olması, birinci davanın görülmekte ( derdest ) olması, birinci dava ile ikinci davanın aynı dava olması şartlarının birlikte gerçekleşmesi gerekmektedir. Davaların aynı dava olarak kabul edilebilmesi de; davaların taraflarının, konularının, dava konusu işlemlerin hukuki sebeplerinin aynı olmasına </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bağlıdır. Diğer </a:t>
            </a:r>
            <a:r>
              <a:rPr lang="tr-TR" sz="1300" i="1" dirty="0">
                <a:solidFill>
                  <a:schemeClr val="tx1">
                    <a:lumMod val="65000"/>
                    <a:lumOff val="35000"/>
                  </a:schemeClr>
                </a:solidFill>
                <a:latin typeface="Arial" panose="020B0604020202020204" pitchFamily="34" charset="0"/>
                <a:cs typeface="Arial" panose="020B0604020202020204" pitchFamily="34" charset="0"/>
              </a:rPr>
              <a:t>yandan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yeni açılmış olan bir davanın daha önce aynı veya başka bir mahkemede açılmış ve görülmekte ( derdest ) olduğunun taraflarca ileri sürülmesi ile ya da mahkemece </a:t>
            </a:r>
            <a:r>
              <a:rPr lang="tr-TR" sz="1300" i="1" dirty="0" err="1">
                <a:solidFill>
                  <a:schemeClr val="tx1">
                    <a:lumMod val="65000"/>
                    <a:lumOff val="35000"/>
                  </a:schemeClr>
                </a:solidFill>
                <a:latin typeface="Arial" panose="020B0604020202020204" pitchFamily="34" charset="0"/>
                <a:cs typeface="Arial" panose="020B0604020202020204" pitchFamily="34" charset="0"/>
              </a:rPr>
              <a:t>re'sen</a:t>
            </a:r>
            <a:r>
              <a:rPr lang="tr-TR" sz="1300" i="1" dirty="0">
                <a:solidFill>
                  <a:schemeClr val="tx1">
                    <a:lumMod val="65000"/>
                    <a:lumOff val="35000"/>
                  </a:schemeClr>
                </a:solidFill>
                <a:latin typeface="Arial" panose="020B0604020202020204" pitchFamily="34" charset="0"/>
                <a:cs typeface="Arial" panose="020B0604020202020204" pitchFamily="34" charset="0"/>
              </a:rPr>
              <a:t> yapılacak araştırma ile tespit olunur.</a:t>
            </a:r>
          </a:p>
          <a:p>
            <a:pPr marL="0" indent="0" algn="just">
              <a:buNone/>
            </a:pPr>
            <a:r>
              <a:rPr lang="tr-TR" sz="1300"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sz="1300" i="1" dirty="0">
                <a:solidFill>
                  <a:schemeClr val="tx1">
                    <a:lumMod val="65000"/>
                    <a:lumOff val="35000"/>
                  </a:schemeClr>
                </a:solidFill>
                <a:latin typeface="Arial" panose="020B0604020202020204" pitchFamily="34" charset="0"/>
                <a:cs typeface="Arial" panose="020B0604020202020204" pitchFamily="34" charset="0"/>
              </a:rPr>
              <a:t>dosyasının incelenmesinden; öğrenci personel taşımacılığı </a:t>
            </a:r>
            <a:r>
              <a:rPr lang="tr-TR" sz="1300" i="1" dirty="0" err="1">
                <a:solidFill>
                  <a:schemeClr val="tx1">
                    <a:lumMod val="65000"/>
                    <a:lumOff val="35000"/>
                  </a:schemeClr>
                </a:solidFill>
                <a:latin typeface="Arial" panose="020B0604020202020204" pitchFamily="34" charset="0"/>
                <a:cs typeface="Arial" panose="020B0604020202020204" pitchFamily="34" charset="0"/>
              </a:rPr>
              <a:t>söktöründe</a:t>
            </a:r>
            <a:r>
              <a:rPr lang="tr-TR" sz="1300" i="1" dirty="0">
                <a:solidFill>
                  <a:schemeClr val="tx1">
                    <a:lumMod val="65000"/>
                    <a:lumOff val="35000"/>
                  </a:schemeClr>
                </a:solidFill>
                <a:latin typeface="Arial" panose="020B0604020202020204" pitchFamily="34" charset="0"/>
                <a:cs typeface="Arial" panose="020B0604020202020204" pitchFamily="34" charset="0"/>
              </a:rPr>
              <a:t> faaliyet gösteren davacı şirket tarafından İstanbul Büyükşehir Belediyesi Ulaştırma Koordinasyon Merkezi'nin 11.02.2016 tarih ve 2016/2-8 sayılı kararı ile dayanağı Öğrenci ve Personel Servis Taşımacılığı Yönergesinin iptali istemiyle davacılar tarafından 14.04.2016 tarihinde Danıştay da kayıt alan İstanbul 9. İdare Mahkemesinin E:2016/1315 sayılı davanın açıldığı, 11.02.2016 tarih ve 2016/2-8 sayılı UKOME kararının 4. maddesinde 2. ve 3. maddelerinin yürürlüğünün; "Öğrenci ve Personel Servis Taşımacılığı Yönergesi" içerisindeki ücret ve sürelere ilişkin bölümlerinin İstanbul Büyükşehir Belediye Meclisince karara bağlanmasına müteakip başlamasına karar verildiği, 2. maddede Yönergenin kabulünün ve 3. maddede de 05.04.2007 tarih ve 2007/4-2 </a:t>
            </a:r>
            <a:r>
              <a:rPr lang="tr-TR" sz="1300" i="1" dirty="0" err="1">
                <a:solidFill>
                  <a:schemeClr val="tx1">
                    <a:lumMod val="65000"/>
                    <a:lumOff val="35000"/>
                  </a:schemeClr>
                </a:solidFill>
                <a:latin typeface="Arial" panose="020B0604020202020204" pitchFamily="34" charset="0"/>
                <a:cs typeface="Arial" panose="020B0604020202020204" pitchFamily="34" charset="0"/>
              </a:rPr>
              <a:t>Ukome</a:t>
            </a:r>
            <a:r>
              <a:rPr lang="tr-TR" sz="1300" i="1" dirty="0">
                <a:solidFill>
                  <a:schemeClr val="tx1">
                    <a:lumMod val="65000"/>
                    <a:lumOff val="35000"/>
                  </a:schemeClr>
                </a:solidFill>
                <a:latin typeface="Arial" panose="020B0604020202020204" pitchFamily="34" charset="0"/>
                <a:cs typeface="Arial" panose="020B0604020202020204" pitchFamily="34" charset="0"/>
              </a:rPr>
              <a:t> karar sayılı Servis Araçları Yönergesindeki değişikliklerin düzenlendiği, 11.02.2016 tarihli UKOME kararının 27.04.2016 tarih ve 2016/3-13 sayılı UKOME kararı ile revize edildiği, genel esasları düzenleyen 5. madde başta olmak üzere değişiklik yapıldığı, UKOME kararı doğrultusunda ücret ve sürelere ilişkin olarak 22.07.2016 tarih ve 1342 sayılı İstanbul Büyükşehir Belediye Meclis kararının alındığı ve 24.09.2016 tarihinde mahalli bir gazetede yayımlanarak yürürlüğe girdiği, 01.08.2016 tarihinde açılan bu davada ise 11.02.2016 tarih ve 2016/2-8 sayılı UKOME kararının değil, söz konusu UKOME kararını revize eden 27.04.2016 tarihli UKOME kararından sonra alınan 22.07.2016 tarihli İstanbul Büyükşehir Belediyesi Meclis Kararının ve anılan Meclis kararı ile yürürlüğe giren Öğrenci ve Personel Servis Taşımacılığı Yönergesinin iptalinin istenildiği anlaşılmaktadır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00" i="1" dirty="0">
                <a:solidFill>
                  <a:schemeClr val="tx1">
                    <a:lumMod val="65000"/>
                    <a:lumOff val="35000"/>
                  </a:schemeClr>
                </a:solidFill>
                <a:latin typeface="Arial" panose="020B0604020202020204" pitchFamily="34" charset="0"/>
                <a:cs typeface="Arial" panose="020B0604020202020204" pitchFamily="34" charset="0"/>
              </a:rPr>
              <a:t>Bu haliyle, iki davanın tarafları aynı olmakla birlikte, konusunun aynı olduğundan söz edilemeyeceği </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tartışmasızdır. Bu </a:t>
            </a:r>
            <a:r>
              <a:rPr lang="tr-TR" sz="1300" i="1" dirty="0">
                <a:solidFill>
                  <a:schemeClr val="tx1">
                    <a:lumMod val="65000"/>
                    <a:lumOff val="35000"/>
                  </a:schemeClr>
                </a:solidFill>
                <a:latin typeface="Arial" panose="020B0604020202020204" pitchFamily="34" charset="0"/>
                <a:cs typeface="Arial" panose="020B0604020202020204" pitchFamily="34" charset="0"/>
              </a:rPr>
              <a:t>durumda, bir davanın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nedeniyle incelenmeksizin reddine karar verilebilmesi için gerekli olan; aynı davanın iki defa açılmış olması, birinci davanın görülmekte ( derdest ) olması, birinci dava ile ikinci davanın aynı dava olması şartlarının bu davada gerçekleşmediği görüldüğünden, farklı istemle açılmış ikinci dava niteliğindeki bu davada, uyuşmazlığın esasının incelenmesi gerekirken, "</a:t>
            </a:r>
            <a:r>
              <a:rPr lang="tr-TR" sz="1300" i="1" dirty="0" err="1">
                <a:solidFill>
                  <a:schemeClr val="tx1">
                    <a:lumMod val="65000"/>
                    <a:lumOff val="35000"/>
                  </a:schemeClr>
                </a:solidFill>
                <a:latin typeface="Arial" panose="020B0604020202020204" pitchFamily="34" charset="0"/>
                <a:cs typeface="Arial" panose="020B0604020202020204" pitchFamily="34" charset="0"/>
              </a:rPr>
              <a:t>derdestlik</a:t>
            </a:r>
            <a:r>
              <a:rPr lang="tr-TR" sz="1300" i="1" dirty="0">
                <a:solidFill>
                  <a:schemeClr val="tx1">
                    <a:lumMod val="65000"/>
                    <a:lumOff val="35000"/>
                  </a:schemeClr>
                </a:solidFill>
                <a:latin typeface="Arial" panose="020B0604020202020204" pitchFamily="34" charset="0"/>
                <a:cs typeface="Arial" panose="020B0604020202020204" pitchFamily="34" charset="0"/>
              </a:rPr>
              <a:t>" nedeniyle davanın incelenmeksizin reddi yolundaki İdare Mahkemesi kararında hukuki isabet görülmemiştir</a:t>
            </a:r>
            <a:r>
              <a:rPr lang="tr-TR" sz="13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00" i="1" dirty="0">
                <a:solidFill>
                  <a:schemeClr val="tx1">
                    <a:lumMod val="65000"/>
                    <a:lumOff val="35000"/>
                  </a:schemeClr>
                </a:solidFill>
                <a:latin typeface="Arial" panose="020B0604020202020204" pitchFamily="34" charset="0"/>
                <a:cs typeface="Arial" panose="020B0604020202020204" pitchFamily="34" charset="0"/>
              </a:rPr>
              <a:t>SONUÇ : Açıklanan nedenlerle, davacının istinaf isteminin kabulüne, İstanbul 2. İdare Mahkemesinin 08.11.2016 tarih ve E:2016/1596, K:2016/27 sayılı kararının 2577 sayılı İdari Yargılama Usulü Kanununun 45. maddesinin 5. fıkrasının ( b ) bendi uyarınca BOZULMASINA, anılan madde uyarınca ve yukarıda belirtilen hususlar da gözetilerek yeniden bir karar verilmek üzere dosyanın adı geçen Mahkemeye gönderilmesine, kesin olarak, 15.02.2017 tarihinde oybirliğiyle karar verildi.</a:t>
            </a:r>
          </a:p>
        </p:txBody>
      </p:sp>
    </p:spTree>
    <p:extLst>
      <p:ext uri="{BB962C8B-B14F-4D97-AF65-F5344CB8AC3E}">
        <p14:creationId xmlns:p14="http://schemas.microsoft.com/office/powerpoint/2010/main" val="178952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272173" y="0"/>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5253" y="521404"/>
            <a:ext cx="11843867" cy="6215410"/>
          </a:xfrm>
        </p:spPr>
        <p:txBody>
          <a:bodyPr>
            <a:noAutofit/>
          </a:bodyPr>
          <a:lstStyle/>
          <a:p>
            <a:pPr marL="0" indent="0" algn="just">
              <a:buNone/>
            </a:pPr>
            <a:r>
              <a:rPr lang="tr-TR" sz="1380" b="1" dirty="0" smtClean="0">
                <a:solidFill>
                  <a:schemeClr val="tx1">
                    <a:lumMod val="65000"/>
                    <a:lumOff val="35000"/>
                  </a:schemeClr>
                </a:solidFill>
                <a:latin typeface="Arial" panose="020B0604020202020204" pitchFamily="34" charset="0"/>
                <a:cs typeface="Arial" panose="020B0604020202020204" pitchFamily="34" charset="0"/>
              </a:rPr>
              <a:t>(Konya </a:t>
            </a:r>
            <a:r>
              <a:rPr lang="tr-TR" sz="1380" b="1" dirty="0">
                <a:solidFill>
                  <a:schemeClr val="tx1">
                    <a:lumMod val="65000"/>
                    <a:lumOff val="35000"/>
                  </a:schemeClr>
                </a:solidFill>
                <a:latin typeface="Arial" panose="020B0604020202020204" pitchFamily="34" charset="0"/>
                <a:cs typeface="Arial" panose="020B0604020202020204" pitchFamily="34" charset="0"/>
              </a:rPr>
              <a:t>BİM, 4</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 </a:t>
            </a:r>
            <a:r>
              <a:rPr lang="tr-TR" sz="1380" b="1" dirty="0">
                <a:solidFill>
                  <a:schemeClr val="tx1">
                    <a:lumMod val="65000"/>
                    <a:lumOff val="35000"/>
                  </a:schemeClr>
                </a:solidFill>
                <a:latin typeface="Arial" panose="020B0604020202020204" pitchFamily="34" charset="0"/>
                <a:cs typeface="Arial" panose="020B0604020202020204" pitchFamily="34" charset="0"/>
              </a:rPr>
              <a:t>İdare Dava Dairesi</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 </a:t>
            </a:r>
            <a:r>
              <a:rPr lang="tr-TR" sz="1380" b="1" dirty="0">
                <a:solidFill>
                  <a:schemeClr val="tx1">
                    <a:lumMod val="65000"/>
                    <a:lumOff val="35000"/>
                  </a:schemeClr>
                </a:solidFill>
                <a:latin typeface="Arial" panose="020B0604020202020204" pitchFamily="34" charset="0"/>
                <a:cs typeface="Arial" panose="020B0604020202020204" pitchFamily="34" charset="0"/>
              </a:rPr>
              <a:t>E.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2017/2073, </a:t>
            </a:r>
            <a:r>
              <a:rPr lang="tr-TR" sz="1380" b="1" dirty="0">
                <a:solidFill>
                  <a:schemeClr val="tx1">
                    <a:lumMod val="65000"/>
                    <a:lumOff val="35000"/>
                  </a:schemeClr>
                </a:solidFill>
                <a:latin typeface="Arial" panose="020B0604020202020204" pitchFamily="34" charset="0"/>
                <a:cs typeface="Arial" panose="020B0604020202020204" pitchFamily="34" charset="0"/>
              </a:rPr>
              <a:t>K.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2017/577, </a:t>
            </a:r>
            <a:r>
              <a:rPr lang="tr-TR" sz="1380" b="1" dirty="0">
                <a:solidFill>
                  <a:schemeClr val="tx1">
                    <a:lumMod val="65000"/>
                    <a:lumOff val="35000"/>
                  </a:schemeClr>
                </a:solidFill>
                <a:latin typeface="Arial" panose="020B0604020202020204" pitchFamily="34" charset="0"/>
                <a:cs typeface="Arial" panose="020B0604020202020204" pitchFamily="34" charset="0"/>
              </a:rPr>
              <a:t>T.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11.5.2017): </a:t>
            </a:r>
            <a:r>
              <a:rPr lang="tr-TR" sz="1380" i="1" dirty="0">
                <a:solidFill>
                  <a:schemeClr val="tx1">
                    <a:lumMod val="65000"/>
                    <a:lumOff val="35000"/>
                  </a:schemeClr>
                </a:solidFill>
                <a:latin typeface="Arial" panose="020B0604020202020204" pitchFamily="34" charset="0"/>
                <a:cs typeface="Arial" panose="020B0604020202020204" pitchFamily="34" charset="0"/>
              </a:rPr>
              <a:t>«Dosyada bulunan bilgi ve belgelerin değerlendirilmesinden, davanın niteliğinin, sağlık hizmetinin kötü işlemesi iddiasına dayalı bir tam yargı (tazminat) davası olduğu, davanın görülmesi sırasında tazminat hukuku kurallarına göre iddiaların ve sorumluluğun hukuki değerlendirmesinin yapılacağı 5510 sayılı Kanun Hükümlerinin, dava sürecinde başvurulacak norm durumunda olmadığı, başka bir ifadeyle ihtilafın 5510 sayılı Kanun Hükümlerinden kaynaklanmadığı sonucuna varılmıştır. Bu sebeple 5510 saylı Kanunun 101. maddesi uyarınca, ihtilafın iş mahkemelerinin görevine girmesi söz konusu değildir.</a:t>
            </a:r>
          </a:p>
          <a:p>
            <a:pPr marL="0" indent="0" algn="just">
              <a:buNone/>
            </a:pPr>
            <a:r>
              <a:rPr lang="tr-TR" sz="1380" i="1" dirty="0" smtClean="0">
                <a:solidFill>
                  <a:schemeClr val="tx1">
                    <a:lumMod val="65000"/>
                    <a:lumOff val="35000"/>
                  </a:schemeClr>
                </a:solidFill>
                <a:latin typeface="Arial" panose="020B0604020202020204" pitchFamily="34" charset="0"/>
                <a:cs typeface="Arial" panose="020B0604020202020204" pitchFamily="34" charset="0"/>
              </a:rPr>
              <a:t>Açıklanan </a:t>
            </a:r>
            <a:r>
              <a:rPr lang="tr-TR" sz="1380" i="1" dirty="0">
                <a:solidFill>
                  <a:schemeClr val="tx1">
                    <a:lumMod val="65000"/>
                    <a:lumOff val="35000"/>
                  </a:schemeClr>
                </a:solidFill>
                <a:latin typeface="Arial" panose="020B0604020202020204" pitchFamily="34" charset="0"/>
                <a:cs typeface="Arial" panose="020B0604020202020204" pitchFamily="34" charset="0"/>
              </a:rPr>
              <a:t>nedenlerle, istinaf talebinin kabulüne, Adana 1. İdare Mahkemesi'nin 30/11/2016 gün ve E:2016/108, K:2016/1203 sayılı kararının kaldırılmasına, ihtilafın esası hakkında bir karar </a:t>
            </a:r>
            <a:r>
              <a:rPr lang="tr-TR" sz="1380" i="1" dirty="0" smtClean="0">
                <a:solidFill>
                  <a:schemeClr val="tx1">
                    <a:lumMod val="65000"/>
                    <a:lumOff val="35000"/>
                  </a:schemeClr>
                </a:solidFill>
                <a:latin typeface="Arial" panose="020B0604020202020204" pitchFamily="34" charset="0"/>
                <a:cs typeface="Arial" panose="020B0604020202020204" pitchFamily="34" charset="0"/>
              </a:rPr>
              <a:t>verilmek </a:t>
            </a:r>
            <a:r>
              <a:rPr lang="tr-TR" sz="1380" i="1" dirty="0">
                <a:solidFill>
                  <a:schemeClr val="tx1">
                    <a:lumMod val="65000"/>
                    <a:lumOff val="35000"/>
                  </a:schemeClr>
                </a:solidFill>
                <a:latin typeface="Arial" panose="020B0604020202020204" pitchFamily="34" charset="0"/>
                <a:cs typeface="Arial" panose="020B0604020202020204" pitchFamily="34" charset="0"/>
              </a:rPr>
              <a:t>üzere dosyanın Mahkemesine iadesine kesin olarak 11/05/2017 gününde oybirliğiyle karar verildi</a:t>
            </a:r>
            <a:r>
              <a:rPr lang="tr-TR" sz="138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380" b="1" dirty="0" smtClean="0">
                <a:solidFill>
                  <a:schemeClr val="tx1">
                    <a:lumMod val="65000"/>
                    <a:lumOff val="35000"/>
                  </a:schemeClr>
                </a:solidFill>
                <a:latin typeface="Arial" panose="020B0604020202020204" pitchFamily="34" charset="0"/>
                <a:cs typeface="Arial" panose="020B0604020202020204" pitchFamily="34" charset="0"/>
              </a:rPr>
              <a:t>(Ankara </a:t>
            </a:r>
            <a:r>
              <a:rPr lang="tr-TR" sz="1380" b="1" dirty="0">
                <a:solidFill>
                  <a:schemeClr val="tx1">
                    <a:lumMod val="65000"/>
                    <a:lumOff val="35000"/>
                  </a:schemeClr>
                </a:solidFill>
                <a:latin typeface="Arial" panose="020B0604020202020204" pitchFamily="34" charset="0"/>
                <a:cs typeface="Arial" panose="020B0604020202020204" pitchFamily="34" charset="0"/>
              </a:rPr>
              <a:t>BİM,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9. </a:t>
            </a:r>
            <a:r>
              <a:rPr lang="tr-TR" sz="1380" b="1" dirty="0">
                <a:solidFill>
                  <a:schemeClr val="tx1">
                    <a:lumMod val="65000"/>
                    <a:lumOff val="35000"/>
                  </a:schemeClr>
                </a:solidFill>
                <a:latin typeface="Arial" panose="020B0604020202020204" pitchFamily="34" charset="0"/>
                <a:cs typeface="Arial" panose="020B0604020202020204" pitchFamily="34" charset="0"/>
              </a:rPr>
              <a:t>İdare Dava Dairesi, E.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2017/368, </a:t>
            </a:r>
            <a:r>
              <a:rPr lang="tr-TR" sz="1380" b="1" dirty="0">
                <a:solidFill>
                  <a:schemeClr val="tx1">
                    <a:lumMod val="65000"/>
                    <a:lumOff val="35000"/>
                  </a:schemeClr>
                </a:solidFill>
                <a:latin typeface="Arial" panose="020B0604020202020204" pitchFamily="34" charset="0"/>
                <a:cs typeface="Arial" panose="020B0604020202020204" pitchFamily="34" charset="0"/>
              </a:rPr>
              <a:t>K. </a:t>
            </a:r>
            <a:r>
              <a:rPr lang="tr-TR" sz="1380" b="1" dirty="0" smtClean="0">
                <a:solidFill>
                  <a:schemeClr val="tx1">
                    <a:lumMod val="65000"/>
                    <a:lumOff val="35000"/>
                  </a:schemeClr>
                </a:solidFill>
                <a:latin typeface="Arial" panose="020B0604020202020204" pitchFamily="34" charset="0"/>
                <a:cs typeface="Arial" panose="020B0604020202020204" pitchFamily="34" charset="0"/>
              </a:rPr>
              <a:t>2017/462, T. 25.5.2017</a:t>
            </a:r>
            <a:r>
              <a:rPr lang="tr-TR" sz="1380" b="1" dirty="0">
                <a:solidFill>
                  <a:schemeClr val="tx1">
                    <a:lumMod val="65000"/>
                    <a:lumOff val="35000"/>
                  </a:schemeClr>
                </a:solidFill>
                <a:latin typeface="Arial" panose="020B0604020202020204" pitchFamily="34" charset="0"/>
                <a:cs typeface="Arial" panose="020B0604020202020204" pitchFamily="34" charset="0"/>
              </a:rPr>
              <a:t>): </a:t>
            </a:r>
            <a:r>
              <a:rPr lang="tr-TR" sz="1380"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sz="1380"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"Kararlarda bulunacak hususlar" başlığını taşıyan 24. maddesinin f fıkrasında; kararlarda, yargılama giderleri ve hangi tarafa yükletildiğinin belirtileceği; 31. maddesi ile yollamada bulunduğu (Hukuk Usulü Muhakemeleri Kanunu) 6100 sayılı Hukuk Muhakemeleri Kanunu'nun 326. maddesinin 1. fıkrasında; Kanunda yazılı haller dışında, yargılama giderlerinin aleyhine hüküm verilen taraftan alınmasına karar verileceği; anılan Kanunun 323. maddesinin 1. fıkrasının (ğ) bendinde ise, yargılama giderleri kapsamında vekâlet ücretinin de yer aldığı belirtilmiştir</a:t>
            </a:r>
            <a:r>
              <a:rPr lang="tr-TR" sz="138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38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380" i="1" dirty="0">
                <a:solidFill>
                  <a:schemeClr val="tx1">
                    <a:lumMod val="65000"/>
                    <a:lumOff val="35000"/>
                  </a:schemeClr>
                </a:solidFill>
                <a:latin typeface="Arial" panose="020B0604020202020204" pitchFamily="34" charset="0"/>
                <a:cs typeface="Arial" panose="020B0604020202020204" pitchFamily="34" charset="0"/>
              </a:rPr>
              <a:t>Kararın verildiği tarih itibariyle yürürlükte olan, Avukatlık Asgari Ücret Tarifesinin 7. maddesinde; "Görevsizlik veya yetkisizlik nedeniyle dava dilekçesinin reddine, davanın nakline veya davanın açılmamış sayılmasına ön inceleme tutanağı imzalanıncaya kadar karar verilmesi </a:t>
            </a:r>
            <a:r>
              <a:rPr lang="tr-TR" sz="1380" i="1" dirty="0" err="1">
                <a:solidFill>
                  <a:schemeClr val="tx1">
                    <a:lumMod val="65000"/>
                    <a:lumOff val="35000"/>
                  </a:schemeClr>
                </a:solidFill>
                <a:latin typeface="Arial" panose="020B0604020202020204" pitchFamily="34" charset="0"/>
                <a:cs typeface="Arial" panose="020B0604020202020204" pitchFamily="34" charset="0"/>
              </a:rPr>
              <a:t>durumuda</a:t>
            </a:r>
            <a:r>
              <a:rPr lang="tr-TR" sz="1380" i="1" dirty="0">
                <a:solidFill>
                  <a:schemeClr val="tx1">
                    <a:lumMod val="65000"/>
                    <a:lumOff val="35000"/>
                  </a:schemeClr>
                </a:solidFill>
                <a:latin typeface="Arial" panose="020B0604020202020204" pitchFamily="34" charset="0"/>
                <a:cs typeface="Arial" panose="020B0604020202020204" pitchFamily="34" charset="0"/>
              </a:rPr>
              <a:t> Tarifede yazılı ücretin yarısına, ön inceleme tutanağı imzalandıktan sonra karar verilmesi durumunda tamamına hükmolunur. Şu kadar ki, davanın görüldüğü mahkemeye göre hükmolunacak avukatlık ücreti, tarifenin ikinci kısmının ikinci bölümünde yazılı miktarları geçemez" kuralına yer verilmiştir.</a:t>
            </a:r>
          </a:p>
          <a:p>
            <a:pPr marL="0" indent="0" algn="just">
              <a:buNone/>
            </a:pPr>
            <a:r>
              <a:rPr lang="tr-TR" sz="1380" i="1" dirty="0" smtClean="0">
                <a:solidFill>
                  <a:schemeClr val="tx1">
                    <a:lumMod val="65000"/>
                    <a:lumOff val="35000"/>
                  </a:schemeClr>
                </a:solidFill>
                <a:latin typeface="Arial" panose="020B0604020202020204" pitchFamily="34" charset="0"/>
                <a:cs typeface="Arial" panose="020B0604020202020204" pitchFamily="34" charset="0"/>
              </a:rPr>
              <a:t>Dayandığı </a:t>
            </a:r>
            <a:r>
              <a:rPr lang="tr-TR" sz="1380" i="1" dirty="0">
                <a:solidFill>
                  <a:schemeClr val="tx1">
                    <a:lumMod val="65000"/>
                    <a:lumOff val="35000"/>
                  </a:schemeClr>
                </a:solidFill>
                <a:latin typeface="Arial" panose="020B0604020202020204" pitchFamily="34" charset="0"/>
                <a:cs typeface="Arial" panose="020B0604020202020204" pitchFamily="34" charset="0"/>
              </a:rPr>
              <a:t>hukuki ve kanuni nedenlerle, gerekçesi yukarıda anılan Ankara 2. İdare Mahkemesi'nce verilen 03/11/2016 gün ve E:2016/2412, K:2016/2523 sayılı kararı, aynı gerekçe ve nedenlerle Mahkememizce de uygun görülmüştür. Ancak davanın ret ile sonuçlanması nedeniyle davalı idare lehine vekalet ücretine hükmedilmesi gerekirken mahkemesince hükmedilmediği anlaşılmakta olup; davalı idarenin istinaf talebinin kabulüne, Ankara 2. İdare Mahkemesi'nin 03.11.2016 gün ve E:2016/2412, K:2016/2523 sayılı kararının vekalet ücreti yönünden KALDIRILMASINA, Mahkemece kararın verildiği tarihte yürürlükte bulunan Avukatlık Asgari Ücret Tarifesi uyarınca belirlenen 1.000,00-TL vekalet ücretinin ve istinaf aşamasında yapılan 112,70-TL yargılama giderinin davacıdan alınarak, davalı idareye verilmesine, fazladan yatırılan 29,20-TL karar harcı ve posta gideri avansından artan miktarın istenilmesi halinde başvuruda bulunana iadesine, 2577 sayılı Yasa'nın 46 (d) maddesi uyarınca, kararın tebliğini izleyen günden itibaren 30 gün içerisinde Danıştay'a temyiz yolu açık olmak üzere, 25/05/2017 tarihinde oybirliğiyle karar verildi.</a:t>
            </a:r>
          </a:p>
        </p:txBody>
      </p:sp>
    </p:spTree>
    <p:extLst>
      <p:ext uri="{BB962C8B-B14F-4D97-AF65-F5344CB8AC3E}">
        <p14:creationId xmlns:p14="http://schemas.microsoft.com/office/powerpoint/2010/main" val="2709634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Temyiz</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68582" y="1205344"/>
            <a:ext cx="10036030" cy="5652655"/>
          </a:xfrm>
        </p:spPr>
        <p:txBody>
          <a:bodyPr>
            <a:noAutofit/>
          </a:bodyPr>
          <a:lstStyle/>
          <a:p>
            <a:pPr marL="0" indent="0" algn="just">
              <a:buNone/>
            </a:pPr>
            <a:r>
              <a:rPr lang="tr-TR" sz="1750" b="1" dirty="0" smtClean="0">
                <a:solidFill>
                  <a:schemeClr val="tx1">
                    <a:lumMod val="65000"/>
                    <a:lumOff val="35000"/>
                  </a:schemeClr>
                </a:solidFill>
                <a:latin typeface="Arial" panose="020B0604020202020204" pitchFamily="34" charset="0"/>
                <a:cs typeface="Arial" panose="020B0604020202020204" pitchFamily="34" charset="0"/>
              </a:rPr>
              <a:t>İYUK Madde 46- </a:t>
            </a:r>
            <a:r>
              <a:rPr lang="tr-TR" sz="1750" i="1" dirty="0">
                <a:solidFill>
                  <a:schemeClr val="tx1">
                    <a:lumMod val="65000"/>
                    <a:lumOff val="35000"/>
                  </a:schemeClr>
                </a:solidFill>
                <a:latin typeface="Arial" panose="020B0604020202020204" pitchFamily="34" charset="0"/>
                <a:cs typeface="Arial" panose="020B0604020202020204" pitchFamily="34" charset="0"/>
              </a:rPr>
              <a:t>Danıştay dava dairelerinin nihai kararları ile bölge idare mahkemelerinin aşağıda sayılan davalar hakkında verdikleri kararlar, başka kanunlarda aksine hüküm bulunsa dahi </a:t>
            </a:r>
            <a:r>
              <a:rPr lang="tr-TR" sz="1750" i="1" dirty="0" smtClean="0">
                <a:solidFill>
                  <a:schemeClr val="tx1">
                    <a:lumMod val="65000"/>
                    <a:lumOff val="35000"/>
                  </a:schemeClr>
                </a:solidFill>
                <a:latin typeface="Arial" panose="020B0604020202020204" pitchFamily="34" charset="0"/>
                <a:cs typeface="Arial" panose="020B0604020202020204" pitchFamily="34" charset="0"/>
              </a:rPr>
              <a:t>Danıştay’da</a:t>
            </a:r>
            <a:r>
              <a:rPr lang="tr-TR" sz="1750" i="1" dirty="0">
                <a:solidFill>
                  <a:schemeClr val="tx1">
                    <a:lumMod val="65000"/>
                    <a:lumOff val="35000"/>
                  </a:schemeClr>
                </a:solidFill>
                <a:latin typeface="Arial" panose="020B0604020202020204" pitchFamily="34" charset="0"/>
                <a:cs typeface="Arial" panose="020B0604020202020204" pitchFamily="34" charset="0"/>
              </a:rPr>
              <a:t>, kararın tebliğinden itibaren otuz gün içinde temyiz </a:t>
            </a:r>
            <a:r>
              <a:rPr lang="tr-TR" sz="1750" i="1" dirty="0" smtClean="0">
                <a:solidFill>
                  <a:schemeClr val="tx1">
                    <a:lumMod val="65000"/>
                    <a:lumOff val="35000"/>
                  </a:schemeClr>
                </a:solidFill>
                <a:latin typeface="Arial" panose="020B0604020202020204" pitchFamily="34" charset="0"/>
                <a:cs typeface="Arial" panose="020B0604020202020204" pitchFamily="34" charset="0"/>
              </a:rPr>
              <a:t>edilebilir. (</a:t>
            </a:r>
            <a:r>
              <a:rPr lang="tr-TR" sz="1750" i="1" dirty="0" err="1" smtClean="0">
                <a:solidFill>
                  <a:schemeClr val="tx1">
                    <a:lumMod val="65000"/>
                    <a:lumOff val="35000"/>
                  </a:schemeClr>
                </a:solidFill>
                <a:latin typeface="Arial" panose="020B0604020202020204" pitchFamily="34" charset="0"/>
                <a:cs typeface="Arial" panose="020B0604020202020204" pitchFamily="34" charset="0"/>
              </a:rPr>
              <a:t>BİM’lerin</a:t>
            </a:r>
            <a:r>
              <a:rPr lang="tr-TR" sz="1750" i="1" dirty="0" smtClean="0">
                <a:solidFill>
                  <a:schemeClr val="tx1">
                    <a:lumMod val="65000"/>
                    <a:lumOff val="35000"/>
                  </a:schemeClr>
                </a:solidFill>
                <a:latin typeface="Arial" panose="020B0604020202020204" pitchFamily="34" charset="0"/>
                <a:cs typeface="Arial" panose="020B0604020202020204" pitchFamily="34" charset="0"/>
              </a:rPr>
              <a:t> temyize tabi kararları için önceki slaytlara bkz.)</a:t>
            </a:r>
          </a:p>
          <a:p>
            <a:pPr algn="just"/>
            <a:r>
              <a:rPr lang="tr-TR" sz="1750" b="1" dirty="0" smtClean="0">
                <a:solidFill>
                  <a:schemeClr val="tx1">
                    <a:lumMod val="65000"/>
                    <a:lumOff val="35000"/>
                  </a:schemeClr>
                </a:solidFill>
                <a:latin typeface="Arial" panose="020B0604020202020204" pitchFamily="34" charset="0"/>
                <a:cs typeface="Arial" panose="020B0604020202020204" pitchFamily="34" charset="0"/>
              </a:rPr>
              <a:t>Temyize </a:t>
            </a:r>
            <a:r>
              <a:rPr lang="tr-TR" sz="1750" b="1" dirty="0">
                <a:solidFill>
                  <a:schemeClr val="tx1">
                    <a:lumMod val="65000"/>
                    <a:lumOff val="35000"/>
                  </a:schemeClr>
                </a:solidFill>
                <a:latin typeface="Arial" panose="020B0604020202020204" pitchFamily="34" charset="0"/>
                <a:cs typeface="Arial" panose="020B0604020202020204" pitchFamily="34" charset="0"/>
              </a:rPr>
              <a:t>Konu Olabilecek Kararlar: </a:t>
            </a:r>
            <a:endParaRPr lang="tr-TR" sz="1750" b="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750" dirty="0" smtClean="0">
                <a:solidFill>
                  <a:schemeClr val="tx1">
                    <a:lumMod val="65000"/>
                    <a:lumOff val="35000"/>
                  </a:schemeClr>
                </a:solidFill>
                <a:latin typeface="Arial" panose="020B0604020202020204" pitchFamily="34" charset="0"/>
                <a:cs typeface="Arial" panose="020B0604020202020204" pitchFamily="34" charset="0"/>
              </a:rPr>
              <a:t>- Danıştay dava dairelerinin nihai kararları</a:t>
            </a:r>
          </a:p>
          <a:p>
            <a:pPr marL="0" indent="0" algn="just">
              <a:buNone/>
            </a:pPr>
            <a:r>
              <a:rPr lang="tr-TR" sz="1750" dirty="0" smtClean="0">
                <a:solidFill>
                  <a:schemeClr val="tx1">
                    <a:lumMod val="65000"/>
                    <a:lumOff val="35000"/>
                  </a:schemeClr>
                </a:solidFill>
                <a:latin typeface="Arial" panose="020B0604020202020204" pitchFamily="34" charset="0"/>
                <a:cs typeface="Arial" panose="020B0604020202020204" pitchFamily="34" charset="0"/>
              </a:rPr>
              <a:t>- Bölge İdare Mahkemelerinin İYUK m.46’da sayılan davalar hakkında verdikleri kararlar</a:t>
            </a:r>
          </a:p>
          <a:p>
            <a:pPr marL="0" indent="0" algn="just">
              <a:buNone/>
            </a:pPr>
            <a:r>
              <a:rPr lang="tr-TR" sz="1750" dirty="0" smtClean="0">
                <a:solidFill>
                  <a:schemeClr val="tx1">
                    <a:lumMod val="65000"/>
                    <a:lumOff val="35000"/>
                  </a:schemeClr>
                </a:solidFill>
                <a:latin typeface="Arial" panose="020B0604020202020204" pitchFamily="34" charset="0"/>
                <a:cs typeface="Arial" panose="020B0604020202020204" pitchFamily="34" charset="0"/>
              </a:rPr>
              <a:t>- İvedi yargılama usulü ile merkezi ve ortak sınavlara ilişkin davalar hakkında ilk derece mahkemelerinin verdikleri kararlar </a:t>
            </a:r>
            <a:endParaRPr lang="tr-TR" sz="1750" dirty="0">
              <a:solidFill>
                <a:schemeClr val="tx1">
                  <a:lumMod val="65000"/>
                  <a:lumOff val="35000"/>
                </a:schemeClr>
              </a:solidFill>
              <a:latin typeface="Arial" panose="020B0604020202020204" pitchFamily="34" charset="0"/>
              <a:cs typeface="Arial" panose="020B0604020202020204" pitchFamily="34" charset="0"/>
            </a:endParaRPr>
          </a:p>
          <a:p>
            <a:pPr algn="just"/>
            <a:r>
              <a:rPr lang="tr-TR" sz="1750" b="1" dirty="0" smtClean="0">
                <a:solidFill>
                  <a:schemeClr val="tx1">
                    <a:lumMod val="65000"/>
                    <a:lumOff val="35000"/>
                  </a:schemeClr>
                </a:solidFill>
                <a:latin typeface="Arial" panose="020B0604020202020204" pitchFamily="34" charset="0"/>
                <a:cs typeface="Arial" panose="020B0604020202020204" pitchFamily="34" charset="0"/>
              </a:rPr>
              <a:t>Temyiz </a:t>
            </a:r>
            <a:r>
              <a:rPr lang="tr-TR" sz="1750" b="1" dirty="0">
                <a:solidFill>
                  <a:schemeClr val="tx1">
                    <a:lumMod val="65000"/>
                    <a:lumOff val="35000"/>
                  </a:schemeClr>
                </a:solidFill>
                <a:latin typeface="Arial" panose="020B0604020202020204" pitchFamily="34" charset="0"/>
                <a:cs typeface="Arial" panose="020B0604020202020204" pitchFamily="34" charset="0"/>
              </a:rPr>
              <a:t>Merci</a:t>
            </a:r>
            <a:r>
              <a:rPr lang="tr-TR" sz="1750" b="1" dirty="0" smtClean="0">
                <a:solidFill>
                  <a:schemeClr val="tx1">
                    <a:lumMod val="65000"/>
                    <a:lumOff val="35000"/>
                  </a:schemeClr>
                </a:solidFill>
                <a:latin typeface="Arial" panose="020B0604020202020204" pitchFamily="34" charset="0"/>
                <a:cs typeface="Arial" panose="020B0604020202020204" pitchFamily="34" charset="0"/>
              </a:rPr>
              <a:t>: </a:t>
            </a:r>
            <a:r>
              <a:rPr lang="tr-TR" sz="1750" dirty="0" smtClean="0">
                <a:solidFill>
                  <a:schemeClr val="tx1">
                    <a:lumMod val="65000"/>
                    <a:lumOff val="35000"/>
                  </a:schemeClr>
                </a:solidFill>
                <a:latin typeface="Arial" panose="020B0604020202020204" pitchFamily="34" charset="0"/>
                <a:cs typeface="Arial" panose="020B0604020202020204" pitchFamily="34" charset="0"/>
              </a:rPr>
              <a:t>Danıştay</a:t>
            </a:r>
            <a:endParaRPr lang="tr-TR" sz="1750" dirty="0">
              <a:solidFill>
                <a:schemeClr val="tx1">
                  <a:lumMod val="65000"/>
                  <a:lumOff val="35000"/>
                </a:schemeClr>
              </a:solidFill>
              <a:latin typeface="Arial" panose="020B0604020202020204" pitchFamily="34" charset="0"/>
              <a:cs typeface="Arial" panose="020B0604020202020204" pitchFamily="34" charset="0"/>
            </a:endParaRPr>
          </a:p>
          <a:p>
            <a:pPr algn="just"/>
            <a:r>
              <a:rPr lang="tr-TR" sz="1750" b="1" dirty="0" smtClean="0">
                <a:solidFill>
                  <a:schemeClr val="tx1">
                    <a:lumMod val="65000"/>
                    <a:lumOff val="35000"/>
                  </a:schemeClr>
                </a:solidFill>
                <a:latin typeface="Arial" panose="020B0604020202020204" pitchFamily="34" charset="0"/>
                <a:cs typeface="Arial" panose="020B0604020202020204" pitchFamily="34" charset="0"/>
              </a:rPr>
              <a:t>Temyize </a:t>
            </a:r>
            <a:r>
              <a:rPr lang="tr-TR" sz="1750" b="1" dirty="0">
                <a:solidFill>
                  <a:schemeClr val="tx1">
                    <a:lumMod val="65000"/>
                    <a:lumOff val="35000"/>
                  </a:schemeClr>
                </a:solidFill>
                <a:latin typeface="Arial" panose="020B0604020202020204" pitchFamily="34" charset="0"/>
                <a:cs typeface="Arial" panose="020B0604020202020204" pitchFamily="34" charset="0"/>
              </a:rPr>
              <a:t>Başvuru Süresi: </a:t>
            </a:r>
            <a:r>
              <a:rPr lang="tr-TR" sz="1750" dirty="0">
                <a:solidFill>
                  <a:schemeClr val="tx1">
                    <a:lumMod val="65000"/>
                    <a:lumOff val="35000"/>
                  </a:schemeClr>
                </a:solidFill>
                <a:latin typeface="Arial" panose="020B0604020202020204" pitchFamily="34" charset="0"/>
                <a:cs typeface="Arial" panose="020B0604020202020204" pitchFamily="34" charset="0"/>
              </a:rPr>
              <a:t>Kararın tebliğinden itibaren otuz gün içinde</a:t>
            </a:r>
          </a:p>
          <a:p>
            <a:pPr algn="just"/>
            <a:r>
              <a:rPr lang="tr-TR" sz="1750" b="1" dirty="0" smtClean="0">
                <a:solidFill>
                  <a:schemeClr val="tx1">
                    <a:lumMod val="65000"/>
                    <a:lumOff val="35000"/>
                  </a:schemeClr>
                </a:solidFill>
                <a:latin typeface="Arial" panose="020B0604020202020204" pitchFamily="34" charset="0"/>
                <a:cs typeface="Arial" panose="020B0604020202020204" pitchFamily="34" charset="0"/>
              </a:rPr>
              <a:t>Temyiz </a:t>
            </a:r>
            <a:r>
              <a:rPr lang="tr-TR" sz="1750" b="1" dirty="0">
                <a:solidFill>
                  <a:schemeClr val="tx1">
                    <a:lumMod val="65000"/>
                    <a:lumOff val="35000"/>
                  </a:schemeClr>
                </a:solidFill>
                <a:latin typeface="Arial" panose="020B0604020202020204" pitchFamily="34" charset="0"/>
                <a:cs typeface="Arial" panose="020B0604020202020204" pitchFamily="34" charset="0"/>
              </a:rPr>
              <a:t>Merciinin Alabileceği </a:t>
            </a:r>
            <a:r>
              <a:rPr lang="tr-TR" sz="1750" b="1" dirty="0" smtClean="0">
                <a:solidFill>
                  <a:schemeClr val="tx1">
                    <a:lumMod val="65000"/>
                    <a:lumOff val="35000"/>
                  </a:schemeClr>
                </a:solidFill>
                <a:latin typeface="Arial" panose="020B0604020202020204" pitchFamily="34" charset="0"/>
                <a:cs typeface="Arial" panose="020B0604020202020204" pitchFamily="34" charset="0"/>
              </a:rPr>
              <a:t>Kararlar ( İYUK m.49): </a:t>
            </a:r>
            <a:r>
              <a:rPr lang="tr-TR" sz="1750" dirty="0">
                <a:solidFill>
                  <a:schemeClr val="tx1">
                    <a:lumMod val="65000"/>
                    <a:lumOff val="35000"/>
                  </a:schemeClr>
                </a:solidFill>
                <a:latin typeface="Arial" panose="020B0604020202020204" pitchFamily="34" charset="0"/>
                <a:cs typeface="Arial" panose="020B0604020202020204" pitchFamily="34" charset="0"/>
              </a:rPr>
              <a:t>Temyiz incelemesi sonunda Danıştay; </a:t>
            </a:r>
            <a:endParaRPr lang="tr-TR" sz="1750"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750" dirty="0" smtClean="0">
                <a:solidFill>
                  <a:schemeClr val="tx1">
                    <a:lumMod val="65000"/>
                    <a:lumOff val="35000"/>
                  </a:schemeClr>
                </a:solidFill>
                <a:latin typeface="Arial" panose="020B0604020202020204" pitchFamily="34" charset="0"/>
                <a:cs typeface="Arial" panose="020B0604020202020204" pitchFamily="34" charset="0"/>
              </a:rPr>
              <a:t>- a</a:t>
            </a:r>
            <a:r>
              <a:rPr lang="tr-TR" sz="1750" dirty="0">
                <a:solidFill>
                  <a:schemeClr val="tx1">
                    <a:lumMod val="65000"/>
                    <a:lumOff val="35000"/>
                  </a:schemeClr>
                </a:solidFill>
                <a:latin typeface="Arial" panose="020B0604020202020204" pitchFamily="34" charset="0"/>
                <a:cs typeface="Arial" panose="020B0604020202020204" pitchFamily="34" charset="0"/>
              </a:rPr>
              <a:t>) Kararı hukuka uygun bulursa onar. Kararın sonucu hukuka uygun olmakla birlikte gösterilen gerekçeyi doğru bulmaz veya eksik bulursa, kararı, gerekçesini değiştirerek onar. </a:t>
            </a:r>
            <a:endParaRPr lang="tr-TR" sz="1750"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750" dirty="0" smtClean="0">
                <a:solidFill>
                  <a:schemeClr val="tx1">
                    <a:lumMod val="65000"/>
                    <a:lumOff val="35000"/>
                  </a:schemeClr>
                </a:solidFill>
                <a:latin typeface="Arial" panose="020B0604020202020204" pitchFamily="34" charset="0"/>
                <a:cs typeface="Arial" panose="020B0604020202020204" pitchFamily="34" charset="0"/>
              </a:rPr>
              <a:t>- b</a:t>
            </a:r>
            <a:r>
              <a:rPr lang="tr-TR" sz="1750" dirty="0">
                <a:solidFill>
                  <a:schemeClr val="tx1">
                    <a:lumMod val="65000"/>
                    <a:lumOff val="35000"/>
                  </a:schemeClr>
                </a:solidFill>
                <a:latin typeface="Arial" panose="020B0604020202020204" pitchFamily="34" charset="0"/>
                <a:cs typeface="Arial" panose="020B0604020202020204" pitchFamily="34" charset="0"/>
              </a:rPr>
              <a:t>) Kararda yeniden yargılama yapılmasına ihtiyaç duyulmayan maddi hatalar ile düzeltilmesi mümkün eksiklik veya yanlışlıklar varsa kararı düzelterek onar.</a:t>
            </a:r>
            <a:endParaRPr lang="tr-TR" sz="1750" b="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sz="1750"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sz="1750"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8875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Temyiz</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normAutofit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Temyiz </a:t>
            </a:r>
            <a:r>
              <a:rPr lang="tr-TR" b="1" dirty="0">
                <a:solidFill>
                  <a:schemeClr val="tx1">
                    <a:lumMod val="65000"/>
                    <a:lumOff val="35000"/>
                  </a:schemeClr>
                </a:solidFill>
                <a:latin typeface="Arial" panose="020B0604020202020204" pitchFamily="34" charset="0"/>
                <a:cs typeface="Arial" panose="020B0604020202020204" pitchFamily="34" charset="0"/>
              </a:rPr>
              <a:t>Merciinin Alabileceği Kararlar</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Temyiz incelemesi sonunda Danıştay;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Görev </a:t>
            </a:r>
            <a:r>
              <a:rPr lang="tr-TR" dirty="0">
                <a:solidFill>
                  <a:schemeClr val="tx1">
                    <a:lumMod val="65000"/>
                    <a:lumOff val="35000"/>
                  </a:schemeClr>
                </a:solidFill>
                <a:latin typeface="Arial" panose="020B0604020202020204" pitchFamily="34" charset="0"/>
                <a:cs typeface="Arial" panose="020B0604020202020204" pitchFamily="34" charset="0"/>
              </a:rPr>
              <a:t>ve yetki dışında bir işe bakılmış </a:t>
            </a:r>
            <a:r>
              <a:rPr lang="tr-TR" dirty="0" smtClean="0">
                <a:solidFill>
                  <a:schemeClr val="tx1">
                    <a:lumMod val="65000"/>
                    <a:lumOff val="35000"/>
                  </a:schemeClr>
                </a:solidFill>
                <a:latin typeface="Arial" panose="020B0604020202020204" pitchFamily="34" charset="0"/>
                <a:cs typeface="Arial" panose="020B0604020202020204" pitchFamily="34" charset="0"/>
              </a:rPr>
              <a:t>olması,</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Hukuka </a:t>
            </a:r>
            <a:r>
              <a:rPr lang="tr-TR" dirty="0">
                <a:solidFill>
                  <a:schemeClr val="tx1">
                    <a:lumMod val="65000"/>
                    <a:lumOff val="35000"/>
                  </a:schemeClr>
                </a:solidFill>
                <a:latin typeface="Arial" panose="020B0604020202020204" pitchFamily="34" charset="0"/>
                <a:cs typeface="Arial" panose="020B0604020202020204" pitchFamily="34" charset="0"/>
              </a:rPr>
              <a:t>aykırı karar verilmesi,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Usul </a:t>
            </a:r>
            <a:r>
              <a:rPr lang="tr-TR" dirty="0">
                <a:solidFill>
                  <a:schemeClr val="tx1">
                    <a:lumMod val="65000"/>
                    <a:lumOff val="35000"/>
                  </a:schemeClr>
                </a:solidFill>
                <a:latin typeface="Arial" panose="020B0604020202020204" pitchFamily="34" charset="0"/>
                <a:cs typeface="Arial" panose="020B0604020202020204" pitchFamily="34" charset="0"/>
              </a:rPr>
              <a:t>hükümlerinin uygulanmasında kararı etkileyebilecek nitelikte hata veya eksikliklerin bulunması, sebeplerinden dolayı incelenen kararı </a:t>
            </a:r>
            <a:r>
              <a:rPr lang="tr-TR" dirty="0" smtClean="0">
                <a:solidFill>
                  <a:schemeClr val="tx1">
                    <a:lumMod val="65000"/>
                    <a:lumOff val="35000"/>
                  </a:schemeClr>
                </a:solidFill>
                <a:latin typeface="Arial" panose="020B0604020202020204" pitchFamily="34" charset="0"/>
                <a:cs typeface="Arial" panose="020B0604020202020204" pitchFamily="34" charset="0"/>
              </a:rPr>
              <a:t>bozar.</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dirty="0">
                <a:solidFill>
                  <a:schemeClr val="tx1">
                    <a:lumMod val="65000"/>
                    <a:lumOff val="35000"/>
                  </a:schemeClr>
                </a:solidFill>
                <a:latin typeface="Arial" panose="020B0604020202020204" pitchFamily="34" charset="0"/>
                <a:cs typeface="Arial" panose="020B0604020202020204" pitchFamily="34" charset="0"/>
              </a:rPr>
              <a:t>Kararların kısmen onanması ve kısmen bozulması hâllerinde kesinleşen kısım Danıştay kararında </a:t>
            </a:r>
            <a:r>
              <a:rPr lang="tr-TR" dirty="0" smtClean="0">
                <a:solidFill>
                  <a:schemeClr val="tx1">
                    <a:lumMod val="65000"/>
                    <a:lumOff val="35000"/>
                  </a:schemeClr>
                </a:solidFill>
                <a:latin typeface="Arial" panose="020B0604020202020204" pitchFamily="34" charset="0"/>
                <a:cs typeface="Arial" panose="020B0604020202020204" pitchFamily="34" charset="0"/>
              </a:rPr>
              <a:t>belirtilir.</a:t>
            </a:r>
          </a:p>
          <a:p>
            <a:pPr algn="just"/>
            <a:r>
              <a:rPr lang="tr-TR" b="1" dirty="0" err="1">
                <a:solidFill>
                  <a:schemeClr val="tx1">
                    <a:lumMod val="65000"/>
                    <a:lumOff val="35000"/>
                  </a:schemeClr>
                </a:solidFill>
                <a:latin typeface="Arial" panose="020B0604020202020204" pitchFamily="34" charset="0"/>
                <a:cs typeface="Arial" panose="020B0604020202020204" pitchFamily="34" charset="0"/>
              </a:rPr>
              <a:t>Temyizen</a:t>
            </a:r>
            <a:r>
              <a:rPr lang="tr-TR" b="1" dirty="0">
                <a:solidFill>
                  <a:schemeClr val="tx1">
                    <a:lumMod val="65000"/>
                    <a:lumOff val="35000"/>
                  </a:schemeClr>
                </a:solidFill>
                <a:latin typeface="Arial" panose="020B0604020202020204" pitchFamily="34" charset="0"/>
                <a:cs typeface="Arial" panose="020B0604020202020204" pitchFamily="34" charset="0"/>
              </a:rPr>
              <a:t> verilen karar üzerine </a:t>
            </a:r>
            <a:r>
              <a:rPr lang="tr-TR" b="1" dirty="0" smtClean="0">
                <a:solidFill>
                  <a:schemeClr val="tx1">
                    <a:lumMod val="65000"/>
                    <a:lumOff val="35000"/>
                  </a:schemeClr>
                </a:solidFill>
                <a:latin typeface="Arial" panose="020B0604020202020204" pitchFamily="34" charset="0"/>
                <a:cs typeface="Arial" panose="020B0604020202020204" pitchFamily="34" charset="0"/>
              </a:rPr>
              <a:t>yapılacak işlem (İYUK m.50)- </a:t>
            </a:r>
            <a:r>
              <a:rPr lang="tr-TR" dirty="0" smtClean="0">
                <a:solidFill>
                  <a:schemeClr val="tx1">
                    <a:lumMod val="65000"/>
                    <a:lumOff val="35000"/>
                  </a:schemeClr>
                </a:solidFill>
                <a:latin typeface="Arial" panose="020B0604020202020204" pitchFamily="34" charset="0"/>
                <a:cs typeface="Arial" panose="020B0604020202020204" pitchFamily="34" charset="0"/>
              </a:rPr>
              <a:t>Temyiz incelemesi sonucunda </a:t>
            </a:r>
            <a:r>
              <a:rPr lang="tr-TR" dirty="0">
                <a:solidFill>
                  <a:schemeClr val="tx1">
                    <a:lumMod val="65000"/>
                    <a:lumOff val="35000"/>
                  </a:schemeClr>
                </a:solidFill>
                <a:latin typeface="Arial" panose="020B0604020202020204" pitchFamily="34" charset="0"/>
                <a:cs typeface="Arial" panose="020B0604020202020204" pitchFamily="34" charset="0"/>
              </a:rPr>
              <a:t>verilen karar, dosyayla birlikte kararı veren mercie gönderilir. (Ek cümle: 20/7/2017-7035/7 </a:t>
            </a:r>
            <a:r>
              <a:rPr lang="tr-TR" dirty="0" err="1">
                <a:solidFill>
                  <a:schemeClr val="tx1">
                    <a:lumMod val="65000"/>
                    <a:lumOff val="35000"/>
                  </a:schemeClr>
                </a:solidFill>
                <a:latin typeface="Arial" panose="020B0604020202020204" pitchFamily="34" charset="0"/>
                <a:cs typeface="Arial" panose="020B0604020202020204" pitchFamily="34" charset="0"/>
              </a:rPr>
              <a:t>md.</a:t>
            </a:r>
            <a:r>
              <a:rPr lang="tr-TR" dirty="0">
                <a:solidFill>
                  <a:schemeClr val="tx1">
                    <a:lumMod val="65000"/>
                    <a:lumOff val="35000"/>
                  </a:schemeClr>
                </a:solidFill>
                <a:latin typeface="Arial" panose="020B0604020202020204" pitchFamily="34" charset="0"/>
                <a:cs typeface="Arial" panose="020B0604020202020204" pitchFamily="34" charset="0"/>
              </a:rPr>
              <a:t>) Ancak Danıştay ilgili dairesinin onamaya ilişkin kararları, dosyayla birlikte kararı veren ilk derece mahkemesine, kararın bir örneği de bölge idare mahkemesine gönderilir. Bu kararlar, dosyanın geldiği tarihten itibaren yedi gün içinde taraflara tebliğe </a:t>
            </a:r>
            <a:r>
              <a:rPr lang="tr-TR" dirty="0" smtClean="0">
                <a:solidFill>
                  <a:schemeClr val="tx1">
                    <a:lumMod val="65000"/>
                    <a:lumOff val="35000"/>
                  </a:schemeClr>
                </a:solidFill>
                <a:latin typeface="Arial" panose="020B0604020202020204" pitchFamily="34" charset="0"/>
                <a:cs typeface="Arial" panose="020B0604020202020204" pitchFamily="34" charset="0"/>
              </a:rPr>
              <a:t>çıkarılır.</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Temyiz </a:t>
            </a:r>
            <a:r>
              <a:rPr lang="tr-TR" dirty="0">
                <a:solidFill>
                  <a:schemeClr val="tx1">
                    <a:lumMod val="65000"/>
                    <a:lumOff val="35000"/>
                  </a:schemeClr>
                </a:solidFill>
                <a:latin typeface="Arial" panose="020B0604020202020204" pitchFamily="34" charset="0"/>
                <a:cs typeface="Arial" panose="020B0604020202020204" pitchFamily="34" charset="0"/>
              </a:rPr>
              <a:t>incelemesi sonucunda verilen bozma kararı üzerine ilgili merci, dosyayı öncelikle inceler ve varsa gerekli tahkik işlemlerini tamamlayarak yeniden karar </a:t>
            </a:r>
            <a:r>
              <a:rPr lang="tr-TR" dirty="0" smtClean="0">
                <a:solidFill>
                  <a:schemeClr val="tx1">
                    <a:lumMod val="65000"/>
                    <a:lumOff val="35000"/>
                  </a:schemeClr>
                </a:solidFill>
                <a:latin typeface="Arial" panose="020B0604020202020204" pitchFamily="34" charset="0"/>
                <a:cs typeface="Arial" panose="020B0604020202020204" pitchFamily="34" charset="0"/>
              </a:rPr>
              <a:t>verir.</a:t>
            </a:r>
          </a:p>
          <a:p>
            <a:pPr marL="0" indent="0" algn="just">
              <a:buNone/>
            </a:pP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2427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Temyiz</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normAutofit/>
          </a:bodyPr>
          <a:lstStyle/>
          <a:p>
            <a:pPr algn="just"/>
            <a:r>
              <a:rPr lang="tr-TR" b="1" dirty="0" err="1" smtClean="0">
                <a:solidFill>
                  <a:schemeClr val="tx1">
                    <a:lumMod val="65000"/>
                    <a:lumOff val="35000"/>
                  </a:schemeClr>
                </a:solidFill>
                <a:latin typeface="Arial" panose="020B0604020202020204" pitchFamily="34" charset="0"/>
                <a:cs typeface="Arial" panose="020B0604020202020204" pitchFamily="34" charset="0"/>
              </a:rPr>
              <a:t>Temyizen</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b="1" dirty="0">
                <a:solidFill>
                  <a:schemeClr val="tx1">
                    <a:lumMod val="65000"/>
                    <a:lumOff val="35000"/>
                  </a:schemeClr>
                </a:solidFill>
                <a:latin typeface="Arial" panose="020B0604020202020204" pitchFamily="34" charset="0"/>
                <a:cs typeface="Arial" panose="020B0604020202020204" pitchFamily="34" charset="0"/>
              </a:rPr>
              <a:t>verilen karar üzerine </a:t>
            </a:r>
            <a:r>
              <a:rPr lang="tr-TR" b="1" dirty="0" smtClean="0">
                <a:solidFill>
                  <a:schemeClr val="tx1">
                    <a:lumMod val="65000"/>
                    <a:lumOff val="35000"/>
                  </a:schemeClr>
                </a:solidFill>
                <a:latin typeface="Arial" panose="020B0604020202020204" pitchFamily="34" charset="0"/>
                <a:cs typeface="Arial" panose="020B0604020202020204" pitchFamily="34" charset="0"/>
              </a:rPr>
              <a:t>yapılacak işlem (İYUK m.50):</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B</a:t>
            </a:r>
            <a:r>
              <a:rPr lang="tr-TR" dirty="0" smtClean="0">
                <a:solidFill>
                  <a:schemeClr val="tx1">
                    <a:lumMod val="65000"/>
                    <a:lumOff val="35000"/>
                  </a:schemeClr>
                </a:solidFill>
                <a:latin typeface="Arial" panose="020B0604020202020204" pitchFamily="34" charset="0"/>
                <a:cs typeface="Arial" panose="020B0604020202020204" pitchFamily="34" charset="0"/>
              </a:rPr>
              <a:t>ölge </a:t>
            </a:r>
            <a:r>
              <a:rPr lang="tr-TR" dirty="0">
                <a:solidFill>
                  <a:schemeClr val="tx1">
                    <a:lumMod val="65000"/>
                    <a:lumOff val="35000"/>
                  </a:schemeClr>
                </a:solidFill>
                <a:latin typeface="Arial" panose="020B0604020202020204" pitchFamily="34" charset="0"/>
                <a:cs typeface="Arial" panose="020B0604020202020204" pitchFamily="34" charset="0"/>
              </a:rPr>
              <a:t>idare mahkemesi, </a:t>
            </a:r>
            <a:r>
              <a:rPr lang="tr-TR" dirty="0" err="1">
                <a:solidFill>
                  <a:schemeClr val="tx1">
                    <a:lumMod val="65000"/>
                    <a:lumOff val="35000"/>
                  </a:schemeClr>
                </a:solidFill>
                <a:latin typeface="Arial" panose="020B0604020202020204" pitchFamily="34" charset="0"/>
                <a:cs typeface="Arial" panose="020B0604020202020204" pitchFamily="34" charset="0"/>
              </a:rPr>
              <a:t>Danıştayca</a:t>
            </a:r>
            <a:r>
              <a:rPr lang="tr-TR" dirty="0">
                <a:solidFill>
                  <a:schemeClr val="tx1">
                    <a:lumMod val="65000"/>
                    <a:lumOff val="35000"/>
                  </a:schemeClr>
                </a:solidFill>
                <a:latin typeface="Arial" panose="020B0604020202020204" pitchFamily="34" charset="0"/>
                <a:cs typeface="Arial" panose="020B0604020202020204" pitchFamily="34" charset="0"/>
              </a:rPr>
              <a:t> verilen bozma kararına uyabileceği gibi kararında ısrar da edebilir.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err="1" smtClean="0">
                <a:solidFill>
                  <a:schemeClr val="tx1">
                    <a:lumMod val="65000"/>
                    <a:lumOff val="35000"/>
                  </a:schemeClr>
                </a:solidFill>
                <a:latin typeface="Arial" panose="020B0604020202020204" pitchFamily="34" charset="0"/>
                <a:cs typeface="Arial" panose="020B0604020202020204" pitchFamily="34" charset="0"/>
              </a:rPr>
              <a:t>Danıştayın</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bozma kararına uyulduğu takdirde, bu kararın temyiz incelemesi, bozma kararına uygunlukla sınırlı olarak yapılır.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Bölge </a:t>
            </a:r>
            <a:r>
              <a:rPr lang="tr-TR" dirty="0">
                <a:solidFill>
                  <a:schemeClr val="tx1">
                    <a:lumMod val="65000"/>
                    <a:lumOff val="35000"/>
                  </a:schemeClr>
                </a:solidFill>
                <a:latin typeface="Arial" panose="020B0604020202020204" pitchFamily="34" charset="0"/>
                <a:cs typeface="Arial" panose="020B0604020202020204" pitchFamily="34" charset="0"/>
              </a:rPr>
              <a:t>idare mahkemesi, bozmaya uymayarak kararında ısrar ederse, ısrar kararının temyizi hâlinde, talep, konusuna göre Danıştay İdari veya Vergi Dava Daireleri Kurulunca incelenir ve karara bağlanır. Danıştay İdari ve Vergi Dava Daireleri Kurulları kararlarına uyulması zorunludur.</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5044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837538" y="755841"/>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Kanun Yararına Temyiz</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795867"/>
            <a:ext cx="10020586" cy="3468860"/>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51 –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5/4/1990 - 3622/20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İdare ve vergi mahkemeleri ile bölge idare mahkemelerinin kesin olarak verdiği kararlar ile istinaf veya temyiz incelemesinden geçmeden kesinleşmiş bulunan kararlardan niteliği bakımından yürürlükteki hukuka aykırı bir sonucu ifade edenler, ilgili bakanlıkların göstereceği lüzum üzerine veya kendiliğinden Başsavcı tarafından kanun yararına temyiz olunabilir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(Değişik: 5/4/1990 - 3622/20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Temyiz isteği yerinde görüldüğü takdirde karar, kanun yararına bozulur. Bu bozma kararı, daha önce kesinleşmiş olan merci kararının hukuki sonuç- </a:t>
            </a:r>
            <a:r>
              <a:rPr lang="tr-TR" i="1" dirty="0" err="1">
                <a:solidFill>
                  <a:schemeClr val="tx1">
                    <a:lumMod val="65000"/>
                    <a:lumOff val="35000"/>
                  </a:schemeClr>
                </a:solidFill>
                <a:latin typeface="Arial" panose="020B0604020202020204" pitchFamily="34" charset="0"/>
                <a:cs typeface="Arial" panose="020B0604020202020204" pitchFamily="34" charset="0"/>
              </a:rPr>
              <a:t>larını</a:t>
            </a:r>
            <a:r>
              <a:rPr lang="tr-TR" i="1" dirty="0">
                <a:solidFill>
                  <a:schemeClr val="tx1">
                    <a:lumMod val="65000"/>
                    <a:lumOff val="35000"/>
                  </a:schemeClr>
                </a:solidFill>
                <a:latin typeface="Arial" panose="020B0604020202020204" pitchFamily="34" charset="0"/>
                <a:cs typeface="Arial" panose="020B0604020202020204" pitchFamily="34" charset="0"/>
              </a:rPr>
              <a:t> kaldırmaz.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Bozma kararının bir örneği ilgili bakanlığa gönderilir ve Resmi </a:t>
            </a:r>
            <a:r>
              <a:rPr lang="tr-TR" i="1" dirty="0" err="1">
                <a:solidFill>
                  <a:schemeClr val="tx1">
                    <a:lumMod val="65000"/>
                    <a:lumOff val="35000"/>
                  </a:schemeClr>
                </a:solidFill>
                <a:latin typeface="Arial" panose="020B0604020202020204" pitchFamily="34" charset="0"/>
                <a:cs typeface="Arial" panose="020B0604020202020204" pitchFamily="34" charset="0"/>
              </a:rPr>
              <a:t>Gazete'de</a:t>
            </a:r>
            <a:r>
              <a:rPr lang="tr-TR" i="1" dirty="0">
                <a:solidFill>
                  <a:schemeClr val="tx1">
                    <a:lumMod val="65000"/>
                    <a:lumOff val="35000"/>
                  </a:schemeClr>
                </a:solidFill>
                <a:latin typeface="Arial" panose="020B0604020202020204" pitchFamily="34" charset="0"/>
                <a:cs typeface="Arial" panose="020B0604020202020204" pitchFamily="34" charset="0"/>
              </a:rPr>
              <a:t> yayımlanır. </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9796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925781" y="755841"/>
            <a:ext cx="8603673"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Yargılamanın Yenilenmesi (İYUK m.53)</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795866"/>
            <a:ext cx="10020586" cy="4868170"/>
          </a:xfrm>
        </p:spPr>
        <p:txBody>
          <a:bodyPr>
            <a:normAutofit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Yenilenmesine </a:t>
            </a:r>
            <a:r>
              <a:rPr lang="tr-TR" b="1" dirty="0">
                <a:solidFill>
                  <a:schemeClr val="tx1">
                    <a:lumMod val="65000"/>
                    <a:lumOff val="35000"/>
                  </a:schemeClr>
                </a:solidFill>
                <a:latin typeface="Arial" panose="020B0604020202020204" pitchFamily="34" charset="0"/>
                <a:cs typeface="Arial" panose="020B0604020202020204" pitchFamily="34" charset="0"/>
              </a:rPr>
              <a:t>Konu Olabilecek Kararlar: </a:t>
            </a:r>
            <a:r>
              <a:rPr lang="tr-TR" dirty="0" smtClean="0">
                <a:solidFill>
                  <a:schemeClr val="tx1">
                    <a:lumMod val="65000"/>
                    <a:lumOff val="35000"/>
                  </a:schemeClr>
                </a:solidFill>
                <a:latin typeface="Arial" panose="020B0604020202020204" pitchFamily="34" charset="0"/>
                <a:cs typeface="Arial" panose="020B0604020202020204" pitchFamily="34" charset="0"/>
              </a:rPr>
              <a:t>Danıştay </a:t>
            </a:r>
            <a:r>
              <a:rPr lang="tr-TR" dirty="0">
                <a:solidFill>
                  <a:schemeClr val="tx1">
                    <a:lumMod val="65000"/>
                    <a:lumOff val="35000"/>
                  </a:schemeClr>
                </a:solidFill>
                <a:latin typeface="Arial" panose="020B0604020202020204" pitchFamily="34" charset="0"/>
                <a:cs typeface="Arial" panose="020B0604020202020204" pitchFamily="34" charset="0"/>
              </a:rPr>
              <a:t>ile bölge idare, idare ve </a:t>
            </a:r>
            <a:r>
              <a:rPr lang="tr-TR" dirty="0" smtClean="0">
                <a:solidFill>
                  <a:schemeClr val="tx1">
                    <a:lumMod val="65000"/>
                    <a:lumOff val="35000"/>
                  </a:schemeClr>
                </a:solidFill>
                <a:latin typeface="Arial" panose="020B0604020202020204" pitchFamily="34" charset="0"/>
                <a:cs typeface="Arial" panose="020B0604020202020204" pitchFamily="34" charset="0"/>
              </a:rPr>
              <a:t>vergi </a:t>
            </a:r>
            <a:r>
              <a:rPr lang="tr-TR" dirty="0">
                <a:solidFill>
                  <a:schemeClr val="tx1">
                    <a:lumMod val="65000"/>
                    <a:lumOff val="35000"/>
                  </a:schemeClr>
                </a:solidFill>
                <a:latin typeface="Arial" panose="020B0604020202020204" pitchFamily="34" charset="0"/>
                <a:cs typeface="Arial" panose="020B0604020202020204" pitchFamily="34" charset="0"/>
              </a:rPr>
              <a:t>mahkemelerinden verilen </a:t>
            </a:r>
            <a:r>
              <a:rPr lang="tr-TR" dirty="0" smtClean="0">
                <a:solidFill>
                  <a:schemeClr val="tx1">
                    <a:lumMod val="65000"/>
                    <a:lumOff val="35000"/>
                  </a:schemeClr>
                </a:solidFill>
                <a:latin typeface="Arial" panose="020B0604020202020204" pitchFamily="34" charset="0"/>
                <a:cs typeface="Arial" panose="020B0604020202020204" pitchFamily="34" charset="0"/>
              </a:rPr>
              <a:t>kararlar. </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Yenilenmesini Yapacak Merci: </a:t>
            </a:r>
            <a:r>
              <a:rPr lang="tr-TR" dirty="0">
                <a:solidFill>
                  <a:schemeClr val="tx1">
                    <a:lumMod val="65000"/>
                    <a:lumOff val="35000"/>
                  </a:schemeClr>
                </a:solidFill>
                <a:latin typeface="Arial" panose="020B0604020202020204" pitchFamily="34" charset="0"/>
                <a:cs typeface="Arial" panose="020B0604020202020204" pitchFamily="34" charset="0"/>
              </a:rPr>
              <a:t>Yargılamanın yenilenmesi istekleri esas kararı vermiş olan </a:t>
            </a:r>
            <a:r>
              <a:rPr lang="tr-TR" dirty="0" smtClean="0">
                <a:solidFill>
                  <a:schemeClr val="tx1">
                    <a:lumMod val="65000"/>
                    <a:lumOff val="35000"/>
                  </a:schemeClr>
                </a:solidFill>
                <a:latin typeface="Arial" panose="020B0604020202020204" pitchFamily="34" charset="0"/>
                <a:cs typeface="Arial" panose="020B0604020202020204" pitchFamily="34" charset="0"/>
              </a:rPr>
              <a:t> mahkemece </a:t>
            </a:r>
            <a:r>
              <a:rPr lang="tr-TR" dirty="0">
                <a:solidFill>
                  <a:schemeClr val="tx1">
                    <a:lumMod val="65000"/>
                    <a:lumOff val="35000"/>
                  </a:schemeClr>
                </a:solidFill>
                <a:latin typeface="Arial" panose="020B0604020202020204" pitchFamily="34" charset="0"/>
                <a:cs typeface="Arial" panose="020B0604020202020204" pitchFamily="34" charset="0"/>
              </a:rPr>
              <a:t>karara </a:t>
            </a:r>
            <a:r>
              <a:rPr lang="tr-TR" dirty="0" smtClean="0">
                <a:solidFill>
                  <a:schemeClr val="tx1">
                    <a:lumMod val="65000"/>
                    <a:lumOff val="35000"/>
                  </a:schemeClr>
                </a:solidFill>
                <a:latin typeface="Arial" panose="020B0604020202020204" pitchFamily="34" charset="0"/>
                <a:cs typeface="Arial" panose="020B0604020202020204" pitchFamily="34" charset="0"/>
              </a:rPr>
              <a:t>bağlanır.</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 Sebepleri:</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 Zorlayıcı </a:t>
            </a:r>
            <a:r>
              <a:rPr lang="tr-TR" i="1" dirty="0">
                <a:solidFill>
                  <a:schemeClr val="tx1">
                    <a:lumMod val="65000"/>
                    <a:lumOff val="35000"/>
                  </a:schemeClr>
                </a:solidFill>
                <a:latin typeface="Arial" panose="020B0604020202020204" pitchFamily="34" charset="0"/>
                <a:cs typeface="Arial" panose="020B0604020202020204" pitchFamily="34" charset="0"/>
              </a:rPr>
              <a:t>sebepler dolayısıyla veya lehine karar verilen tarafın eyleminden doğan bir sebeple elde edilemeyen bir belgenin kararın verilmesinden sonra ele geçirilmiş </a:t>
            </a:r>
            <a:r>
              <a:rPr lang="tr-TR" i="1" dirty="0" smtClean="0">
                <a:solidFill>
                  <a:schemeClr val="tx1">
                    <a:lumMod val="65000"/>
                    <a:lumOff val="35000"/>
                  </a:schemeClr>
                </a:solidFill>
                <a:latin typeface="Arial" panose="020B0604020202020204" pitchFamily="34" charset="0"/>
                <a:cs typeface="Arial" panose="020B0604020202020204" pitchFamily="34" charset="0"/>
              </a:rPr>
              <a:t>olması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Karara esas olarak alınan belgenin, sahteliğine hükmedilmiş veya sahte olduğu mahkeme veya resmi bir makam huzurunda ikrar olunmuş veya sahtelik hakkındaki hüküm karardan evvel verilmiş olup da, yargılamanın yenilenmesini isteyen kimsenin karar zamanında bundan haberi bulunmamış olması,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Karara esas olarak alınan bir ilam hükmünün, kesinleşen bir mahkeme kararıyla bozularak ortadan kalkması,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Bilirkişinin kasıtla gerçeğe aykırı beyanda bulunduğunun mahkeme kararıyla belirlenmesi,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	</a:t>
            </a:r>
          </a:p>
          <a:p>
            <a:pPr marL="0" indent="0" algn="just">
              <a:buNone/>
            </a:pP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0816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925781" y="755841"/>
            <a:ext cx="8603673"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Yargılamanın Yenilenmesi (İYUK m.53)</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553299" y="1795866"/>
            <a:ext cx="10020586" cy="4868170"/>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 Sebepleri:</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e</a:t>
            </a:r>
            <a:r>
              <a:rPr lang="tr-TR" i="1" dirty="0">
                <a:solidFill>
                  <a:schemeClr val="tx1">
                    <a:lumMod val="65000"/>
                    <a:lumOff val="35000"/>
                  </a:schemeClr>
                </a:solidFill>
                <a:latin typeface="Arial" panose="020B0604020202020204" pitchFamily="34" charset="0"/>
                <a:cs typeface="Arial" panose="020B0604020202020204" pitchFamily="34" charset="0"/>
              </a:rPr>
              <a:t>) Lehine karar verilen tarafın, karara etkisi olan bir hile kullanmış olması,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f</a:t>
            </a:r>
            <a:r>
              <a:rPr lang="tr-TR" i="1" dirty="0">
                <a:solidFill>
                  <a:schemeClr val="tx1">
                    <a:lumMod val="65000"/>
                    <a:lumOff val="35000"/>
                  </a:schemeClr>
                </a:solidFill>
                <a:latin typeface="Arial" panose="020B0604020202020204" pitchFamily="34" charset="0"/>
                <a:cs typeface="Arial" panose="020B0604020202020204" pitchFamily="34" charset="0"/>
              </a:rPr>
              <a:t>) Vekil veya kanuni temsilci olmayan kimseler ile davanın görülüp karara bağlanmış bulunması,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g</a:t>
            </a:r>
            <a:r>
              <a:rPr lang="tr-TR" i="1" dirty="0">
                <a:solidFill>
                  <a:schemeClr val="tx1">
                    <a:lumMod val="65000"/>
                    <a:lumOff val="35000"/>
                  </a:schemeClr>
                </a:solidFill>
                <a:latin typeface="Arial" panose="020B0604020202020204" pitchFamily="34" charset="0"/>
                <a:cs typeface="Arial" panose="020B0604020202020204" pitchFamily="34" charset="0"/>
              </a:rPr>
              <a:t>) Çekinmeye mecbur olan başkan, üye veya hakimin katılmasıyla karar verilmiş olması</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h</a:t>
            </a:r>
            <a:r>
              <a:rPr lang="tr-TR" i="1" dirty="0">
                <a:solidFill>
                  <a:schemeClr val="tx1">
                    <a:lumMod val="65000"/>
                    <a:lumOff val="35000"/>
                  </a:schemeClr>
                </a:solidFill>
                <a:latin typeface="Arial" panose="020B0604020202020204" pitchFamily="34" charset="0"/>
                <a:cs typeface="Arial" panose="020B0604020202020204" pitchFamily="34" charset="0"/>
              </a:rPr>
              <a:t>) (Değişik: 10/6/1994 - 4001/23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err="1">
                <a:solidFill>
                  <a:schemeClr val="tx1">
                    <a:lumMod val="65000"/>
                    <a:lumOff val="35000"/>
                  </a:schemeClr>
                </a:solidFill>
                <a:latin typeface="Arial" panose="020B0604020202020204" pitchFamily="34" charset="0"/>
                <a:cs typeface="Arial" panose="020B0604020202020204" pitchFamily="34" charset="0"/>
              </a:rPr>
              <a:t>Tarafları,konusu</a:t>
            </a:r>
            <a:r>
              <a:rPr lang="tr-TR" i="1" dirty="0">
                <a:solidFill>
                  <a:schemeClr val="tx1">
                    <a:lumMod val="65000"/>
                    <a:lumOff val="35000"/>
                  </a:schemeClr>
                </a:solidFill>
                <a:latin typeface="Arial" panose="020B0604020202020204" pitchFamily="34" charset="0"/>
                <a:cs typeface="Arial" panose="020B0604020202020204" pitchFamily="34" charset="0"/>
              </a:rPr>
              <a:t> ve sebebi aynı olan bir dava hakkında verilen karara aykırı yeni bir kararın verilmesine neden olabilecek kanuni bir dayanak yokken, aynı mahkeme yahut başka bir mahkeme tarafından önceki ilamın hükmüne aykırı bir karar verilmiş bulunması.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ı</a:t>
            </a:r>
            <a:r>
              <a:rPr lang="tr-TR" i="1" dirty="0">
                <a:solidFill>
                  <a:schemeClr val="tx1">
                    <a:lumMod val="65000"/>
                    <a:lumOff val="35000"/>
                  </a:schemeClr>
                </a:solidFill>
                <a:latin typeface="Arial" panose="020B0604020202020204" pitchFamily="34" charset="0"/>
                <a:cs typeface="Arial" panose="020B0604020202020204" pitchFamily="34" charset="0"/>
              </a:rPr>
              <a:t>) (Ek: 15/7/2003-4928/6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Hükmün, İnsan Haklarını ve Ana Hürriyetleri Korumaya Dair Sözleşmenin veya eki protokollerin ihlâli suretiyle verildiğinin, Avrupa İnsan Hakları Mahkemesinin kesinleşmiş kararıyla tespit edilmiş olması.</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04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038475" y="580043"/>
            <a:ext cx="8911687" cy="62007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Kanun Yolları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Olağan Kanun Yolları: </a:t>
            </a:r>
          </a:p>
          <a:p>
            <a:pPr marL="0" indent="0">
              <a:buNone/>
            </a:pP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  İstinaf </a:t>
            </a:r>
          </a:p>
          <a:p>
            <a:pPr marL="0" indent="0">
              <a:buNone/>
            </a:pP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  Temyiz</a:t>
            </a:r>
          </a:p>
          <a:p>
            <a:pPr marL="0" indent="0">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r>
              <a:rPr lang="tr-TR" b="1" dirty="0" smtClean="0">
                <a:solidFill>
                  <a:schemeClr val="tx1">
                    <a:lumMod val="65000"/>
                    <a:lumOff val="35000"/>
                  </a:schemeClr>
                </a:solidFill>
                <a:latin typeface="Arial" panose="020B0604020202020204" pitchFamily="34" charset="0"/>
                <a:cs typeface="Arial" panose="020B0604020202020204" pitchFamily="34" charset="0"/>
              </a:rPr>
              <a:t>Olağanüstü Kanun Yolları: </a:t>
            </a:r>
          </a:p>
          <a:p>
            <a:pPr marL="0" indent="0">
              <a:buNone/>
            </a:pP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 Yargılamanın yenilenmesi</a:t>
            </a:r>
          </a:p>
          <a:p>
            <a:pPr marL="0" indent="0">
              <a:buNone/>
            </a:pP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 Kanun yararına temyiz</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1547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925781" y="755841"/>
            <a:ext cx="8603673"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Yargılamanın Yenilenmesi (İYUK m.53)</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795866"/>
            <a:ext cx="10020586" cy="4868170"/>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 Süresi (sebebe göre değişmektedir):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Yargılamanın yenilenmesi süresi, </a:t>
            </a:r>
            <a:r>
              <a:rPr lang="tr-TR" i="1" dirty="0" smtClean="0">
                <a:solidFill>
                  <a:schemeClr val="tx1">
                    <a:lumMod val="65000"/>
                    <a:lumOff val="35000"/>
                  </a:schemeClr>
                </a:solidFill>
                <a:latin typeface="Arial" panose="020B0604020202020204" pitchFamily="34" charset="0"/>
                <a:cs typeface="Arial" panose="020B0604020202020204" pitchFamily="34" charset="0"/>
              </a:rPr>
              <a:t>(1</a:t>
            </a:r>
            <a:r>
              <a:rPr lang="tr-TR" i="1" dirty="0">
                <a:solidFill>
                  <a:schemeClr val="tx1">
                    <a:lumMod val="65000"/>
                    <a:lumOff val="35000"/>
                  </a:schemeClr>
                </a:solidFill>
                <a:latin typeface="Arial" panose="020B0604020202020204" pitchFamily="34" charset="0"/>
                <a:cs typeface="Arial" panose="020B0604020202020204" pitchFamily="34" charset="0"/>
              </a:rPr>
              <a:t>) numaralı fıkranın (h) bendinde yazılı sebep için on yıl, (1) numaralı fıkranın (ı) bendinde yazılı sebep için Avrupa İnsan Hakları Mahkemesi kararının kesinleştiği tarihten itibaren bir yıl ve diğer sebepler için altmış gündür. Bu süreler</a:t>
            </a:r>
            <a:r>
              <a:rPr lang="tr-TR" i="1" dirty="0" smtClean="0">
                <a:solidFill>
                  <a:schemeClr val="tx1">
                    <a:lumMod val="65000"/>
                    <a:lumOff val="35000"/>
                  </a:schemeClr>
                </a:solidFill>
                <a:latin typeface="Arial" panose="020B0604020202020204" pitchFamily="34" charset="0"/>
                <a:cs typeface="Arial" panose="020B0604020202020204" pitchFamily="34" charset="0"/>
              </a:rPr>
              <a:t>, dayanılan </a:t>
            </a:r>
            <a:r>
              <a:rPr lang="tr-TR" i="1" dirty="0">
                <a:solidFill>
                  <a:schemeClr val="tx1">
                    <a:lumMod val="65000"/>
                    <a:lumOff val="35000"/>
                  </a:schemeClr>
                </a:solidFill>
                <a:latin typeface="Arial" panose="020B0604020202020204" pitchFamily="34" charset="0"/>
                <a:cs typeface="Arial" panose="020B0604020202020204" pitchFamily="34" charset="0"/>
              </a:rPr>
              <a:t>sebebin istemde bulunan yönünden gerçekleştiği tarihi izleyen günden başlatılarak hesaplanır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b="1" i="1" dirty="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Yargılamanın Yenilenmesi Talebi Üzerine Alınabilecek Kararlar:</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Karşı </a:t>
            </a:r>
            <a:r>
              <a:rPr lang="tr-TR" dirty="0">
                <a:solidFill>
                  <a:schemeClr val="tx1">
                    <a:lumMod val="65000"/>
                    <a:lumOff val="35000"/>
                  </a:schemeClr>
                </a:solidFill>
                <a:latin typeface="Arial" panose="020B0604020202020204" pitchFamily="34" charset="0"/>
                <a:cs typeface="Arial" panose="020B0604020202020204" pitchFamily="34" charset="0"/>
              </a:rPr>
              <a:t>tarafın savunması alındıktan sonra istekler incelenir ve kanunda yazılı sebepler varsa davaya yeniden bakılarak karar verilir.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Yargılamanın </a:t>
            </a:r>
            <a:r>
              <a:rPr lang="tr-TR" dirty="0" smtClean="0">
                <a:solidFill>
                  <a:schemeClr val="tx1">
                    <a:lumMod val="65000"/>
                    <a:lumOff val="35000"/>
                  </a:schemeClr>
                </a:solidFill>
                <a:latin typeface="Arial" panose="020B0604020202020204" pitchFamily="34" charset="0"/>
                <a:cs typeface="Arial" panose="020B0604020202020204" pitchFamily="34" charset="0"/>
              </a:rPr>
              <a:t>yenilenmesi </a:t>
            </a:r>
            <a:r>
              <a:rPr lang="tr-TR" dirty="0" err="1" smtClean="0">
                <a:solidFill>
                  <a:schemeClr val="tx1">
                    <a:lumMod val="65000"/>
                    <a:lumOff val="35000"/>
                  </a:schemeClr>
                </a:solidFill>
                <a:latin typeface="Arial" panose="020B0604020202020204" pitchFamily="34" charset="0"/>
                <a:cs typeface="Arial" panose="020B0604020202020204" pitchFamily="34" charset="0"/>
              </a:rPr>
              <a:t>istemleri,kanunda</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yazılı sebeplere dayanmıyor ise, istemin reddine karar </a:t>
            </a:r>
            <a:r>
              <a:rPr lang="tr-TR" dirty="0" smtClean="0">
                <a:solidFill>
                  <a:schemeClr val="tx1">
                    <a:lumMod val="65000"/>
                    <a:lumOff val="35000"/>
                  </a:schemeClr>
                </a:solidFill>
                <a:latin typeface="Arial" panose="020B0604020202020204" pitchFamily="34" charset="0"/>
                <a:cs typeface="Arial" panose="020B0604020202020204" pitchFamily="34" charset="0"/>
              </a:rPr>
              <a:t>verilir.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Yargılamanın yenilenmesi </a:t>
            </a:r>
            <a:r>
              <a:rPr lang="tr-TR" dirty="0">
                <a:solidFill>
                  <a:schemeClr val="tx1">
                    <a:lumMod val="65000"/>
                    <a:lumOff val="35000"/>
                  </a:schemeClr>
                </a:solidFill>
                <a:latin typeface="Arial" panose="020B0604020202020204" pitchFamily="34" charset="0"/>
                <a:cs typeface="Arial" panose="020B0604020202020204" pitchFamily="34" charset="0"/>
              </a:rPr>
              <a:t>istemlerinde duruşma yapılması, görevli daire veya mahkemenin kararına bağlıdır. </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4834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925781" y="755841"/>
            <a:ext cx="8603673"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Yargılamanın Yenilenmesi (İYUK m.53)</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21318" y="1553495"/>
            <a:ext cx="10020586" cy="4868170"/>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5D, E. 2013/402, K. 2013/2109, T. 19.3.2013): «</a:t>
            </a:r>
            <a:r>
              <a:rPr lang="tr-TR" i="1" dirty="0" smtClean="0">
                <a:solidFill>
                  <a:schemeClr val="tx1">
                    <a:lumMod val="65000"/>
                    <a:lumOff val="35000"/>
                  </a:schemeClr>
                </a:solidFill>
                <a:latin typeface="Arial" panose="020B0604020202020204" pitchFamily="34" charset="0"/>
                <a:cs typeface="Arial" panose="020B0604020202020204" pitchFamily="34" charset="0"/>
              </a:rPr>
              <a:t>Yargılamanın </a:t>
            </a:r>
            <a:r>
              <a:rPr lang="tr-TR" i="1" dirty="0">
                <a:solidFill>
                  <a:schemeClr val="tx1">
                    <a:lumMod val="65000"/>
                    <a:lumOff val="35000"/>
                  </a:schemeClr>
                </a:solidFill>
                <a:latin typeface="Arial" panose="020B0604020202020204" pitchFamily="34" charset="0"/>
                <a:cs typeface="Arial" panose="020B0604020202020204" pitchFamily="34" charset="0"/>
              </a:rPr>
              <a:t>yenilenmesi başvurusu, Danıştay'ın, bölge idare mahkemelerinin ve idare ve vergi mahkemelerinin kesin hüküm halini alan kararlarına karşı, İdari Yargılama Usulü Kanununun 53. maddesinde yazılı sebepler dolayısıyla tanınan olağanüstü kanun yoludur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Bir kararın, yargılamanın yenilenmesi başvurusuna konu edilebilmesi için, ilk derece mahkemesi sıfatıyla bakılan davada verilmiş olması ve ayrıca, kesinleşmiş, yani kesin hüküm halini almış bulunması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Uyuşmazlıkta, davacının yargılamanın yenilenmesi talebinde bulunduğu tarih itibariyle henüz kesin hüküm halini almış bir karar mevcut olmayıp, temyiz incelemesi tamamlanmayan bir Mahkeme kararı mevcut olduğundan, kesinleşmemiş olan uyuşmazlığa yönelik yargılamanın yenilenmesi isteminin incelenmeksizin reddi </a:t>
            </a:r>
            <a:r>
              <a:rPr lang="tr-TR" i="1" dirty="0" smtClean="0">
                <a:solidFill>
                  <a:schemeClr val="tx1">
                    <a:lumMod val="65000"/>
                    <a:lumOff val="35000"/>
                  </a:schemeClr>
                </a:solidFill>
                <a:latin typeface="Arial" panose="020B0604020202020204" pitchFamily="34" charset="0"/>
                <a:cs typeface="Arial" panose="020B0604020202020204" pitchFamily="34" charset="0"/>
              </a:rPr>
              <a:t>gerekir…»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105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038475" y="635127"/>
            <a:ext cx="8911687" cy="62007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Kanun Yolları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308472" y="1332319"/>
            <a:ext cx="11732964" cy="5525682"/>
          </a:xfrm>
        </p:spPr>
        <p:txBody>
          <a:bodyPr>
            <a:normAutofit fontScale="77500" lnSpcReduction="2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(D.11D, E. 2012/4939, K. 2005/798, T. 23.2.2005): </a:t>
            </a:r>
            <a:r>
              <a:rPr lang="tr-TR" i="1" dirty="0" smtClean="0">
                <a:solidFill>
                  <a:schemeClr val="tx1">
                    <a:lumMod val="65000"/>
                    <a:lumOff val="35000"/>
                  </a:schemeClr>
                </a:solidFill>
                <a:latin typeface="Arial" panose="020B0604020202020204" pitchFamily="34" charset="0"/>
                <a:cs typeface="Arial" panose="020B0604020202020204" pitchFamily="34" charset="0"/>
              </a:rPr>
              <a:t>«Usul </a:t>
            </a:r>
            <a:r>
              <a:rPr lang="tr-TR" i="1" dirty="0">
                <a:solidFill>
                  <a:schemeClr val="tx1">
                    <a:lumMod val="65000"/>
                    <a:lumOff val="35000"/>
                  </a:schemeClr>
                </a:solidFill>
                <a:latin typeface="Arial" panose="020B0604020202020204" pitchFamily="34" charset="0"/>
                <a:cs typeface="Arial" panose="020B0604020202020204" pitchFamily="34" charset="0"/>
              </a:rPr>
              <a:t>hukuku kuralları uyarınca, dava açmakta olduğu gibi kanun yoluna başvurmada da, hukuki yarar bulunmalıdır. Diğer bir ifadeyle, kanun yoluna başvuranın, aleyhine kanun yoluna başvurduğu kararın bozulmasında, korunmaya değer bir yararının bulunması gerekir. Nitekim bu şart temyiz yolu bakımından Hukuk Usulü Muhakemeleri Kanunu'nun 427/1. maddesinde, davada haklı çıkmış olan tarafında, hukuki yararı bulunmak şartıyla, hükmü temyiz edebileceği şeklinde ifade edilmiştir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 durumda, anılan kararda davalı idare aleyhine bir hüküm bulunmadığından, mahkeme kararının bozulmasında hukuki yararı bulunmayan davalı idarenin temyiz isteminin bu nedenle reddi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D.15D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2016/9302,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2017/1358</a:t>
            </a:r>
            <a:r>
              <a:rPr lang="tr-TR" b="1" dirty="0">
                <a:solidFill>
                  <a:schemeClr val="tx1">
                    <a:lumMod val="65000"/>
                    <a:lumOff val="35000"/>
                  </a:schemeClr>
                </a:solidFill>
                <a:latin typeface="Arial" panose="020B0604020202020204" pitchFamily="34" charset="0"/>
                <a:cs typeface="Arial" panose="020B0604020202020204" pitchFamily="34" charset="0"/>
              </a:rPr>
              <a:t>, T. </a:t>
            </a:r>
            <a:r>
              <a:rPr lang="tr-TR" b="1" dirty="0" smtClean="0">
                <a:solidFill>
                  <a:schemeClr val="tx1">
                    <a:lumMod val="65000"/>
                    <a:lumOff val="35000"/>
                  </a:schemeClr>
                </a:solidFill>
                <a:latin typeface="Arial" panose="020B0604020202020204" pitchFamily="34" charset="0"/>
                <a:cs typeface="Arial" panose="020B0604020202020204" pitchFamily="34" charset="0"/>
              </a:rPr>
              <a:t>23.3.2017): </a:t>
            </a:r>
            <a:r>
              <a:rPr lang="tr-TR" i="1" dirty="0" smtClean="0">
                <a:solidFill>
                  <a:schemeClr val="tx1">
                    <a:lumMod val="65000"/>
                    <a:lumOff val="35000"/>
                  </a:schemeClr>
                </a:solidFill>
                <a:latin typeface="Arial" panose="020B0604020202020204" pitchFamily="34" charset="0"/>
                <a:cs typeface="Arial" panose="020B0604020202020204" pitchFamily="34" charset="0"/>
              </a:rPr>
              <a:t>«Hukuk </a:t>
            </a:r>
            <a:r>
              <a:rPr lang="tr-TR" i="1" dirty="0">
                <a:solidFill>
                  <a:schemeClr val="tx1">
                    <a:lumMod val="65000"/>
                    <a:lumOff val="35000"/>
                  </a:schemeClr>
                </a:solidFill>
                <a:latin typeface="Arial" panose="020B0604020202020204" pitchFamily="34" charset="0"/>
                <a:cs typeface="Arial" panose="020B0604020202020204" pitchFamily="34" charset="0"/>
              </a:rPr>
              <a:t>düzeninde istikrarı ve hukuk güvenliğini sağlama amacı taşıyan kesin hüküm, doktrinde, şekli ve maddi anlamda kesin hüküm olmak üzere iki başlıkta ele alınmaktadır. Şekli anlamda kesin hüküm, yargı yerince verilen karara karşı olağan kanun yollarına başvurulamayacağını ifade etmektedir. Dolayısıyla söz konusu terim ile, görülmekte olan davanın şeklen sona ermesi kastedilmektedir.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Maddi </a:t>
            </a:r>
            <a:r>
              <a:rPr lang="tr-TR" i="1" dirty="0">
                <a:solidFill>
                  <a:schemeClr val="tx1">
                    <a:lumMod val="65000"/>
                    <a:lumOff val="35000"/>
                  </a:schemeClr>
                </a:solidFill>
                <a:latin typeface="Arial" panose="020B0604020202020204" pitchFamily="34" charset="0"/>
                <a:cs typeface="Arial" panose="020B0604020202020204" pitchFamily="34" charset="0"/>
              </a:rPr>
              <a:t>anlamda kesin hüküm ise; uyuşmazlığın esasını çözen nihai yargı kararlarının, kimse tarafından değiştirilememesini ve daha sonra açılan dava bakımından bağlayıcı olmasını; diğer bir anlatımla taraflar arasındaki uyuşmazlığın bir daha davaya konu yapılamamasını ifade etmektedir. Buna göre, bir kararın maddi anlamda kesin hüküm niteliği taşıması halinde; tarafları, sebebi ve konusu aynı olan yeni bir dava açılması hukuken mümkün bulunmamaktadır.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Uyuşmazlığın </a:t>
            </a:r>
            <a:r>
              <a:rPr lang="tr-TR" i="1" dirty="0">
                <a:solidFill>
                  <a:schemeClr val="tx1">
                    <a:lumMod val="65000"/>
                    <a:lumOff val="35000"/>
                  </a:schemeClr>
                </a:solidFill>
                <a:latin typeface="Arial" panose="020B0604020202020204" pitchFamily="34" charset="0"/>
                <a:cs typeface="Arial" panose="020B0604020202020204" pitchFamily="34" charset="0"/>
              </a:rPr>
              <a:t>çözümü için, idari yargı yerlerince verilen kararların maddi anlamda kesin hüküm niteliği taşıyıp taşımadığının irdelenmesi gerekmektedir. Buna göre, gerek yargısal içtihatlarda, gerekse doktrinde, davanın esastan reddine dair kararların mutlak anlamda kesin hüküm niteliği taşımadığı, ancak tarafların ve davanın dayandığı sebeplerin aynı olması halinde nispi anlamda kesin hükümden bahsedilebileceği kabul edilmiştir. İptal kararları ise, işlemin hukuka aykırı olduğunu ortaya koymak suretiyle işlemi hukuken ortadan kaldırdığından; daha önce verilen iptal kararı, işlemle ilişkisi bulunan kişilerin, aynı işlemin iptali istemiyle açacakları davalarda kesin hüküm etkisini göstermektedir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D.13D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2014/3513,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2014/3866,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1.12.2014): «</a:t>
            </a:r>
            <a:r>
              <a:rPr lang="tr-TR" i="1" dirty="0" smtClean="0">
                <a:solidFill>
                  <a:schemeClr val="tx1">
                    <a:lumMod val="65000"/>
                    <a:lumOff val="35000"/>
                  </a:schemeClr>
                </a:solidFill>
                <a:latin typeface="Arial" panose="020B0604020202020204" pitchFamily="34" charset="0"/>
                <a:cs typeface="Arial" panose="020B0604020202020204" pitchFamily="34" charset="0"/>
              </a:rPr>
              <a:t>Kesin </a:t>
            </a:r>
            <a:r>
              <a:rPr lang="tr-TR" i="1" dirty="0">
                <a:solidFill>
                  <a:schemeClr val="tx1">
                    <a:lumMod val="65000"/>
                    <a:lumOff val="35000"/>
                  </a:schemeClr>
                </a:solidFill>
                <a:latin typeface="Arial" panose="020B0604020202020204" pitchFamily="34" charset="0"/>
                <a:cs typeface="Arial" panose="020B0604020202020204" pitchFamily="34" charset="0"/>
              </a:rPr>
              <a:t>hüküm, yargı yerince yasada gösterilen usullerle verildikten ve olağan kanun yollarından geçerek veya kanun yollarına başvurma süreleri geçirilmek suretiyle, uyuşmazlığı nihai olarak sonuçlandırıp şekli anlamda kesinleştikten sonra, anılan kararın, tarafları, konusu ve sebebi aynı olan başka bir davada verilecek bir kararla değiştirilemeyeceğini ifade eden maddi anlamda kanuni bir gerçeklik olarak kabul edilmekte olup; yargılama faaliyetinde kesin hüküm kurumunun kabul edilmesinin başlıca amacı, nihai olarak karara bağlanmış bir uyuşmazlığın tekrar incelenmesini ve aynı uyuşmazlık için farklı yönde kararlar verilmesinin önlenmesini, bu anlamda yargı kararlarına karşı saygı duyulmasını ve bu kararlara uyulmasını sağlamak, bu şekilde de hukuki güvenliği ve istikrarı gerçekleştirmektir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839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83456" y="339296"/>
            <a:ext cx="8911687" cy="62007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48918" y="959370"/>
            <a:ext cx="10373192" cy="5771214"/>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45 – </a:t>
            </a:r>
            <a:r>
              <a:rPr lang="tr-TR" i="1" dirty="0">
                <a:solidFill>
                  <a:schemeClr val="tx1">
                    <a:lumMod val="65000"/>
                    <a:lumOff val="35000"/>
                  </a:schemeClr>
                </a:solidFill>
                <a:latin typeface="Arial" panose="020B0604020202020204" pitchFamily="34" charset="0"/>
                <a:cs typeface="Arial" panose="020B0604020202020204" pitchFamily="34" charset="0"/>
              </a:rPr>
              <a:t>(Değişik: 18/6/2014-6545/19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1. İdare ve vergi mahkemelerinin kararlarına karşı, başka kanunlarda farklı bir kanun yolu öngörülmüş olsa dahi, mahkemenin bulunduğu yargı çevresindeki bölge idare mahkemesine, kararın tebliğinden itibaren otuz gün içinde istinaf yoluna başvurulabilir. Ancak, konusu beş bin Türk lirasını geçmeyen vergi davaları, tam yargı davaları ve idari işlemlere karşı açılan iptal davaları hakkında idare ve vergi mahkemelerince verilen kararlar kesin olup, bunlara karşı istinaf yoluna başvurulamaz.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İstinaf, temyizin şekil ve usullerine tabidir. İstinaf başvurusuna konu olacak kararlara karşı yapılan kanun yolu başvurularında dilekçelerdeki hitap ve istekle bağlı kalınmaksızın dosyalar bölge idare mahkemesine gönderilir.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Bölge idare mahkemesi, yaptığı inceleme sonunda ilk derece mahkemesi kararını hukuka uygun bulursa istinaf başvurusunun reddine karar verir. Karardaki maddi yanlışlıkların düzeltilmesi mümkün ise gerekli düzeltmeyi yaparak aynı kararı verir.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4</a:t>
            </a:r>
            <a:r>
              <a:rPr lang="tr-TR" i="1" dirty="0">
                <a:solidFill>
                  <a:schemeClr val="tx1">
                    <a:lumMod val="65000"/>
                    <a:lumOff val="35000"/>
                  </a:schemeClr>
                </a:solidFill>
                <a:latin typeface="Arial" panose="020B0604020202020204" pitchFamily="34" charset="0"/>
                <a:cs typeface="Arial" panose="020B0604020202020204" pitchFamily="34" charset="0"/>
              </a:rPr>
              <a:t>. Bölge idare mahkemesi, ilk derece mahkemesi kararını hukuka uygun bulmadığı takdirde istinaf başvurusunun kabulü ile ilk derece mahkemesi kararının kaldırılmasına karar verir. Bu hâlde bölge idare mahkemesi işin esası hakkında yeniden bir karar verir. İnceleme sırasında ihtiyaç duyulması hâlinde kararı veren mahkeme veya başka bir yer idare ya da vergi mahkemesi istinabe olunabilir. İstinabe olunan mahkeme gerekli işlemleri öncelikle ve ivedilikle yerine getirir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75354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978329" y="669079"/>
            <a:ext cx="8911687" cy="62007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48918" y="1289153"/>
            <a:ext cx="10298241" cy="5756223"/>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45 – </a:t>
            </a:r>
            <a:r>
              <a:rPr lang="tr-TR" i="1" dirty="0">
                <a:solidFill>
                  <a:schemeClr val="tx1">
                    <a:lumMod val="65000"/>
                    <a:lumOff val="35000"/>
                  </a:schemeClr>
                </a:solidFill>
                <a:latin typeface="Arial" panose="020B0604020202020204" pitchFamily="34" charset="0"/>
                <a:cs typeface="Arial" panose="020B0604020202020204" pitchFamily="34" charset="0"/>
              </a:rPr>
              <a:t>5. Bölge idare mahkemesi, ilk inceleme üzerine verilen kararlara karşı yapılan istinaf başvurusunu haklı bulduğu, davaya görevsiz veya yetkisiz mahkeme yahut reddedilmiş veya yasaklanmış hâkim tarafından bakılmış olması hâllerinde, istinaf başvurusunun kabulü ile ilk derece mahkemesi kararının kaldırılmasına karar vererek dosyayı ilgili mahkemeye gönderir. Bölge idare mahkemesinin bu fıkra uyarınca verilen kararları kesindir.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6. Bölge idare mahkemelerinin 46 </a:t>
            </a:r>
            <a:r>
              <a:rPr lang="tr-TR" i="1" dirty="0" err="1">
                <a:solidFill>
                  <a:schemeClr val="tx1">
                    <a:lumMod val="65000"/>
                    <a:lumOff val="35000"/>
                  </a:schemeClr>
                </a:solidFill>
                <a:latin typeface="Arial" panose="020B0604020202020204" pitchFamily="34" charset="0"/>
                <a:cs typeface="Arial" panose="020B0604020202020204" pitchFamily="34" charset="0"/>
              </a:rPr>
              <a:t>ncı</a:t>
            </a:r>
            <a:r>
              <a:rPr lang="tr-TR" i="1" dirty="0">
                <a:solidFill>
                  <a:schemeClr val="tx1">
                    <a:lumMod val="65000"/>
                    <a:lumOff val="35000"/>
                  </a:schemeClr>
                </a:solidFill>
                <a:latin typeface="Arial" panose="020B0604020202020204" pitchFamily="34" charset="0"/>
                <a:cs typeface="Arial" panose="020B0604020202020204" pitchFamily="34" charset="0"/>
              </a:rPr>
              <a:t> maddeye göre temyize açık olmayan kararları kesindir. (Ek cümle: 20/7/2017-7035/6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Bu kararlar, dosyayla birlikte kararı veren ilk derece mahkemesine gönderilir ve bu mahkemelerce yedi gün içinde tebliğe çıkarılır.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7. İstinaf başvurusuna konu edilen kararı veren ya da karara katılan hâkim, aynı davanın istinaf yoluyla bölge idare mahkemesince incelenmesinde bulunamaz. </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8. İvedi yargılama usulüne tabi olan davalarda istinaf yoluna başvurulamaz.</a:t>
            </a:r>
          </a:p>
        </p:txBody>
      </p:sp>
    </p:spTree>
    <p:extLst>
      <p:ext uri="{BB962C8B-B14F-4D97-AF65-F5344CB8AC3E}">
        <p14:creationId xmlns:p14="http://schemas.microsoft.com/office/powerpoint/2010/main" val="2959494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normAutofit fontScale="92500"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İstinafa Konu Olabilecek Kararlar: </a:t>
            </a:r>
            <a:r>
              <a:rPr lang="tr-TR" dirty="0">
                <a:solidFill>
                  <a:schemeClr val="tx1">
                    <a:lumMod val="65000"/>
                    <a:lumOff val="35000"/>
                  </a:schemeClr>
                </a:solidFill>
                <a:latin typeface="Arial" panose="020B0604020202020204" pitchFamily="34" charset="0"/>
                <a:cs typeface="Arial" panose="020B0604020202020204" pitchFamily="34" charset="0"/>
              </a:rPr>
              <a:t>İdare ve vergi mahkemelerinin kararlarına karşı, </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 Merci: </a:t>
            </a:r>
            <a:r>
              <a:rPr lang="tr-TR" dirty="0">
                <a:solidFill>
                  <a:schemeClr val="tx1">
                    <a:lumMod val="65000"/>
                    <a:lumOff val="35000"/>
                  </a:schemeClr>
                </a:solidFill>
                <a:latin typeface="Arial" panose="020B0604020202020204" pitchFamily="34" charset="0"/>
                <a:cs typeface="Arial" panose="020B0604020202020204" pitchFamily="34" charset="0"/>
              </a:rPr>
              <a:t>M</a:t>
            </a:r>
            <a:r>
              <a:rPr lang="tr-TR" dirty="0" smtClean="0">
                <a:solidFill>
                  <a:schemeClr val="tx1">
                    <a:lumMod val="65000"/>
                    <a:lumOff val="35000"/>
                  </a:schemeClr>
                </a:solidFill>
                <a:latin typeface="Arial" panose="020B0604020202020204" pitchFamily="34" charset="0"/>
                <a:cs typeface="Arial" panose="020B0604020202020204" pitchFamily="34" charset="0"/>
              </a:rPr>
              <a:t>ahkemenin </a:t>
            </a:r>
            <a:r>
              <a:rPr lang="tr-TR" dirty="0">
                <a:solidFill>
                  <a:schemeClr val="tx1">
                    <a:lumMod val="65000"/>
                    <a:lumOff val="35000"/>
                  </a:schemeClr>
                </a:solidFill>
                <a:latin typeface="Arial" panose="020B0604020202020204" pitchFamily="34" charset="0"/>
                <a:cs typeface="Arial" panose="020B0604020202020204" pitchFamily="34" charset="0"/>
              </a:rPr>
              <a:t>bulunduğu yargı çevresindeki bölge idare </a:t>
            </a:r>
            <a:r>
              <a:rPr lang="tr-TR" dirty="0" smtClean="0">
                <a:solidFill>
                  <a:schemeClr val="tx1">
                    <a:lumMod val="65000"/>
                    <a:lumOff val="35000"/>
                  </a:schemeClr>
                </a:solidFill>
                <a:latin typeface="Arial" panose="020B0604020202020204" pitchFamily="34" charset="0"/>
                <a:cs typeface="Arial" panose="020B0604020202020204" pitchFamily="34" charset="0"/>
              </a:rPr>
              <a:t>mahkemesi</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İstinafa Başvuru Süresi: </a:t>
            </a:r>
            <a:r>
              <a:rPr lang="tr-TR" dirty="0" smtClean="0">
                <a:solidFill>
                  <a:schemeClr val="tx1">
                    <a:lumMod val="65000"/>
                    <a:lumOff val="35000"/>
                  </a:schemeClr>
                </a:solidFill>
                <a:latin typeface="Arial" panose="020B0604020202020204" pitchFamily="34" charset="0"/>
                <a:cs typeface="Arial" panose="020B0604020202020204" pitchFamily="34" charset="0"/>
              </a:rPr>
              <a:t>Kararın </a:t>
            </a:r>
            <a:r>
              <a:rPr lang="tr-TR" dirty="0">
                <a:solidFill>
                  <a:schemeClr val="tx1">
                    <a:lumMod val="65000"/>
                    <a:lumOff val="35000"/>
                  </a:schemeClr>
                </a:solidFill>
                <a:latin typeface="Arial" panose="020B0604020202020204" pitchFamily="34" charset="0"/>
                <a:cs typeface="Arial" panose="020B0604020202020204" pitchFamily="34" charset="0"/>
              </a:rPr>
              <a:t>tebliğinden itibaren otuz gün </a:t>
            </a:r>
            <a:r>
              <a:rPr lang="tr-TR" dirty="0" smtClean="0">
                <a:solidFill>
                  <a:schemeClr val="tx1">
                    <a:lumMod val="65000"/>
                    <a:lumOff val="35000"/>
                  </a:schemeClr>
                </a:solidFill>
                <a:latin typeface="Arial" panose="020B0604020202020204" pitchFamily="34" charset="0"/>
                <a:cs typeface="Arial" panose="020B0604020202020204" pitchFamily="34" charset="0"/>
              </a:rPr>
              <a:t>içinde</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 Yoluna Başvurulamayacak Kararlar: </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Konusu </a:t>
            </a:r>
            <a:r>
              <a:rPr lang="tr-TR" dirty="0">
                <a:solidFill>
                  <a:schemeClr val="tx1">
                    <a:lumMod val="65000"/>
                    <a:lumOff val="35000"/>
                  </a:schemeClr>
                </a:solidFill>
                <a:latin typeface="Arial" panose="020B0604020202020204" pitchFamily="34" charset="0"/>
                <a:cs typeface="Arial" panose="020B0604020202020204" pitchFamily="34" charset="0"/>
              </a:rPr>
              <a:t>beş bin Türk lirasını geçmeyen vergi davaları, tam yargı davaları ve idari işlemlere karşı açılan iptal davaları hakkında idare ve vergi mahkemelerince verilen kararlar kesin olup, bunlara karşı istinaf yoluna başvurulamaz.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İvedi </a:t>
            </a:r>
            <a:r>
              <a:rPr lang="tr-TR" dirty="0">
                <a:solidFill>
                  <a:schemeClr val="tx1">
                    <a:lumMod val="65000"/>
                    <a:lumOff val="35000"/>
                  </a:schemeClr>
                </a:solidFill>
                <a:latin typeface="Arial" panose="020B0604020202020204" pitchFamily="34" charset="0"/>
                <a:cs typeface="Arial" panose="020B0604020202020204" pitchFamily="34" charset="0"/>
              </a:rPr>
              <a:t>yargılama usulüne tabi olan davalarda istinaf yoluna başvurulamaz.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 Merciinin Alabileceği Kararlar: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Bölge </a:t>
            </a:r>
            <a:r>
              <a:rPr lang="tr-TR" dirty="0">
                <a:solidFill>
                  <a:schemeClr val="tx1">
                    <a:lumMod val="65000"/>
                    <a:lumOff val="35000"/>
                  </a:schemeClr>
                </a:solidFill>
                <a:latin typeface="Arial" panose="020B0604020202020204" pitchFamily="34" charset="0"/>
                <a:cs typeface="Arial" panose="020B0604020202020204" pitchFamily="34" charset="0"/>
              </a:rPr>
              <a:t>idare mahkemesi, yaptığı inceleme sonunda ilk derece mahkemesi kararını hukuka uygun bulursa istinaf başvurusunun reddine karar </a:t>
            </a:r>
            <a:r>
              <a:rPr lang="tr-TR" dirty="0" smtClean="0">
                <a:solidFill>
                  <a:schemeClr val="tx1">
                    <a:lumMod val="65000"/>
                    <a:lumOff val="35000"/>
                  </a:schemeClr>
                </a:solidFill>
                <a:latin typeface="Arial" panose="020B0604020202020204" pitchFamily="34" charset="0"/>
                <a:cs typeface="Arial" panose="020B0604020202020204" pitchFamily="34" charset="0"/>
              </a:rPr>
              <a:t>verir.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İlk derece mahkemesinin kararı hukuka uygun ve karardaki </a:t>
            </a:r>
            <a:r>
              <a:rPr lang="tr-TR" dirty="0">
                <a:solidFill>
                  <a:schemeClr val="tx1">
                    <a:lumMod val="65000"/>
                    <a:lumOff val="35000"/>
                  </a:schemeClr>
                </a:solidFill>
                <a:latin typeface="Arial" panose="020B0604020202020204" pitchFamily="34" charset="0"/>
                <a:cs typeface="Arial" panose="020B0604020202020204" pitchFamily="34" charset="0"/>
              </a:rPr>
              <a:t>maddi yanlışlıkların düzeltilmesi mümkün ise gerekli düzeltmeyi yaparak istinaf başvurusunun reddine karar verir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a:solidFill>
                  <a:schemeClr val="tx1">
                    <a:lumMod val="65000"/>
                    <a:lumOff val="35000"/>
                  </a:schemeClr>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60633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4946754"/>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 Merciinin Alabileceği Kararlar: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Bölge </a:t>
            </a:r>
            <a:r>
              <a:rPr lang="tr-TR" dirty="0">
                <a:solidFill>
                  <a:schemeClr val="tx1">
                    <a:lumMod val="65000"/>
                    <a:lumOff val="35000"/>
                  </a:schemeClr>
                </a:solidFill>
                <a:latin typeface="Arial" panose="020B0604020202020204" pitchFamily="34" charset="0"/>
                <a:cs typeface="Arial" panose="020B0604020202020204" pitchFamily="34" charset="0"/>
              </a:rPr>
              <a:t>idare mahkemesi, ilk derece mahkemesi kararını hukuka uygun bulmadığı takdirde istinaf başvurusunun kabulü ile ilk derece mahkemesi kararının kaldırılmasına karar verir ve işin esası hakkında yeniden bir karar </a:t>
            </a:r>
            <a:r>
              <a:rPr lang="tr-TR" dirty="0" smtClean="0">
                <a:solidFill>
                  <a:schemeClr val="tx1">
                    <a:lumMod val="65000"/>
                    <a:lumOff val="35000"/>
                  </a:schemeClr>
                </a:solidFill>
                <a:latin typeface="Arial" panose="020B0604020202020204" pitchFamily="34" charset="0"/>
                <a:cs typeface="Arial" panose="020B0604020202020204" pitchFamily="34" charset="0"/>
              </a:rPr>
              <a:t>verir</a:t>
            </a:r>
            <a:r>
              <a:rPr lang="tr-TR" dirty="0">
                <a:solidFill>
                  <a:schemeClr val="tx1">
                    <a:lumMod val="65000"/>
                    <a:lumOff val="35000"/>
                  </a:schemeClr>
                </a:solidFill>
                <a:latin typeface="Arial" panose="020B0604020202020204" pitchFamily="34" charset="0"/>
                <a:cs typeface="Arial" panose="020B0604020202020204" pitchFamily="34" charset="0"/>
              </a:rPr>
              <a:t>. (İnceleme sırasında ihtiyaç duyulması hâlinde kararı veren mahkeme veya başka bir yer idare ya da vergi mahkemesi istinabe olunabilir. İstinabe olunan mahkeme gerekli işlemleri öncelikle ve ivedilikle yerine getirir)</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Bölge </a:t>
            </a:r>
            <a:r>
              <a:rPr lang="tr-TR" dirty="0">
                <a:solidFill>
                  <a:schemeClr val="tx1">
                    <a:lumMod val="65000"/>
                    <a:lumOff val="35000"/>
                  </a:schemeClr>
                </a:solidFill>
                <a:latin typeface="Arial" panose="020B0604020202020204" pitchFamily="34" charset="0"/>
                <a:cs typeface="Arial" panose="020B0604020202020204" pitchFamily="34" charset="0"/>
              </a:rPr>
              <a:t>idare mahkemesi, ilk inceleme üzerine verilen kararlara karşı yapılan istinaf baş- vurusunu haklı bulduğu, davaya görevsiz veya yetkisiz mahkeme yahut reddedilmiş veya yasaklanmış hâkim tarafından bakılmış olması hâllerinde, istinaf başvurusunun kabulü ile ilk derece mahkemesi kararının kaldırılmasına karar vererek dosyayı ilgili mahkemeye </a:t>
            </a:r>
            <a:r>
              <a:rPr lang="tr-TR" dirty="0" smtClean="0">
                <a:solidFill>
                  <a:schemeClr val="tx1">
                    <a:lumMod val="65000"/>
                    <a:lumOff val="35000"/>
                  </a:schemeClr>
                </a:solidFill>
                <a:latin typeface="Arial" panose="020B0604020202020204" pitchFamily="34" charset="0"/>
                <a:cs typeface="Arial" panose="020B0604020202020204" pitchFamily="34" charset="0"/>
              </a:rPr>
              <a:t>gönderir.</a:t>
            </a:r>
          </a:p>
        </p:txBody>
      </p:sp>
    </p:spTree>
    <p:extLst>
      <p:ext uri="{BB962C8B-B14F-4D97-AF65-F5344CB8AC3E}">
        <p14:creationId xmlns:p14="http://schemas.microsoft.com/office/powerpoint/2010/main" val="1048672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4026" y="1394085"/>
            <a:ext cx="10020586" cy="5297660"/>
          </a:xfrm>
        </p:spPr>
        <p:txBody>
          <a:bodyPr>
            <a:no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İstinaf Merciin Kararına Karşı Başvuru Yolları</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Kural: Bölge İdare Mahkemelerinin kararları kesindir.</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İstisna: Bölge İdare Mahkemelerinin istinaf incelemesi sonucu verdikleri kararlara karşı temyiz yoluna başvurulabilir.</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Temyize açık olan kararlar: </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46- (…) </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a:t>
            </a:r>
            <a:r>
              <a:rPr lang="tr-TR" i="1" dirty="0">
                <a:solidFill>
                  <a:schemeClr val="tx1">
                    <a:lumMod val="65000"/>
                    <a:lumOff val="35000"/>
                  </a:schemeClr>
                </a:solidFill>
                <a:latin typeface="Arial" panose="020B0604020202020204" pitchFamily="34" charset="0"/>
                <a:cs typeface="Arial" panose="020B0604020202020204" pitchFamily="34" charset="0"/>
              </a:rPr>
              <a:t>idare mahkemelerinin aşağıda sayılan davalar hakkında verdikleri kararlar, başka kanunlarda aksine hüküm bulunsa dahi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kararın tebliğinden itibaren otuz gün içinde temyiz edilebilir: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 Düzenleyici </a:t>
            </a:r>
            <a:r>
              <a:rPr lang="tr-TR" i="1" dirty="0">
                <a:solidFill>
                  <a:schemeClr val="tx1">
                    <a:lumMod val="65000"/>
                    <a:lumOff val="35000"/>
                  </a:schemeClr>
                </a:solidFill>
                <a:latin typeface="Arial" panose="020B0604020202020204" pitchFamily="34" charset="0"/>
                <a:cs typeface="Arial" panose="020B0604020202020204" pitchFamily="34" charset="0"/>
              </a:rPr>
              <a:t>işlemlere karşı açılan iptal davaları</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Konusu yüz bin Türk lirasını aşan vergi davaları, tam yargı davaları ve idari işlemler hakkında açılan davalar.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Belli bir meslekten, kamu görevinden veya öğrencilik statüsünden çıkarılma sonucunu doğuran işlemlere karşı açılan iptal davaları.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a:t>
            </a:r>
            <a:r>
              <a:rPr lang="tr-TR" i="1" dirty="0">
                <a:solidFill>
                  <a:schemeClr val="tx1">
                    <a:lumMod val="65000"/>
                    <a:lumOff val="35000"/>
                  </a:schemeClr>
                </a:solidFill>
                <a:latin typeface="Arial" panose="020B0604020202020204" pitchFamily="34" charset="0"/>
                <a:cs typeface="Arial" panose="020B0604020202020204" pitchFamily="34" charset="0"/>
              </a:rPr>
              <a:t>) Belli bir ticari faaliyetin icrasını süresiz veya otuz gün yahut daha uzun süreyle engelleyen işlemlere karşı açılan iptal davaları</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296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712847" y="534168"/>
            <a:ext cx="6835888" cy="560113"/>
          </a:xfrm>
        </p:spPr>
        <p:txBody>
          <a:bodyPr>
            <a:no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İstinaf</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68036" y="1413163"/>
            <a:ext cx="10936576" cy="5444837"/>
          </a:xfrm>
        </p:spPr>
        <p:txBody>
          <a:bodyPr>
            <a:noAutofit/>
          </a:bodyPr>
          <a:lstStyle/>
          <a:p>
            <a:pPr algn="just"/>
            <a:r>
              <a:rPr lang="tr-TR" sz="1700" b="1" dirty="0" smtClean="0">
                <a:solidFill>
                  <a:schemeClr val="tx1">
                    <a:lumMod val="65000"/>
                    <a:lumOff val="35000"/>
                  </a:schemeClr>
                </a:solidFill>
                <a:latin typeface="Arial" panose="020B0604020202020204" pitchFamily="34" charset="0"/>
                <a:cs typeface="Arial" panose="020B0604020202020204" pitchFamily="34" charset="0"/>
              </a:rPr>
              <a:t>Temyize açık olan kararlar: </a:t>
            </a:r>
          </a:p>
          <a:p>
            <a:pPr marL="0" indent="0" algn="just">
              <a:buNone/>
            </a:pPr>
            <a:r>
              <a:rPr lang="tr-TR" sz="1700" b="1" dirty="0" smtClean="0">
                <a:solidFill>
                  <a:schemeClr val="tx1">
                    <a:lumMod val="65000"/>
                    <a:lumOff val="35000"/>
                  </a:schemeClr>
                </a:solidFill>
                <a:latin typeface="Arial" panose="020B0604020202020204" pitchFamily="34" charset="0"/>
                <a:cs typeface="Arial" panose="020B0604020202020204" pitchFamily="34" charset="0"/>
              </a:rPr>
              <a:t>İYUK Madde 46- (…) </a:t>
            </a:r>
            <a:r>
              <a:rPr lang="tr-TR" sz="1700" i="1" dirty="0" smtClean="0">
                <a:solidFill>
                  <a:schemeClr val="tx1">
                    <a:lumMod val="65000"/>
                    <a:lumOff val="35000"/>
                  </a:schemeClr>
                </a:solidFill>
                <a:latin typeface="Arial" panose="020B0604020202020204" pitchFamily="34" charset="0"/>
                <a:cs typeface="Arial" panose="020B0604020202020204" pitchFamily="34" charset="0"/>
              </a:rPr>
              <a:t>bölge </a:t>
            </a:r>
            <a:r>
              <a:rPr lang="tr-TR" sz="1700" i="1" dirty="0">
                <a:solidFill>
                  <a:schemeClr val="tx1">
                    <a:lumMod val="65000"/>
                    <a:lumOff val="35000"/>
                  </a:schemeClr>
                </a:solidFill>
                <a:latin typeface="Arial" panose="020B0604020202020204" pitchFamily="34" charset="0"/>
                <a:cs typeface="Arial" panose="020B0604020202020204" pitchFamily="34" charset="0"/>
              </a:rPr>
              <a:t>idare mahkemelerinin aşağıda sayılan davalar hakkında verdikleri kararlar, başka kanunlarda aksine hüküm bulunsa dahi </a:t>
            </a:r>
            <a:r>
              <a:rPr lang="tr-TR" sz="1700"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sz="1700" i="1" dirty="0">
                <a:solidFill>
                  <a:schemeClr val="tx1">
                    <a:lumMod val="65000"/>
                    <a:lumOff val="35000"/>
                  </a:schemeClr>
                </a:solidFill>
                <a:latin typeface="Arial" panose="020B0604020202020204" pitchFamily="34" charset="0"/>
                <a:cs typeface="Arial" panose="020B0604020202020204" pitchFamily="34" charset="0"/>
              </a:rPr>
              <a:t>, kararın tebliğinden itibaren otuz gün içinde temyiz edilebilir: </a:t>
            </a:r>
            <a:endParaRPr lang="tr-TR" sz="1700"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700" i="1" dirty="0">
                <a:solidFill>
                  <a:schemeClr val="tx1">
                    <a:lumMod val="65000"/>
                    <a:lumOff val="35000"/>
                  </a:schemeClr>
                </a:solidFill>
                <a:latin typeface="Arial" panose="020B0604020202020204" pitchFamily="34" charset="0"/>
                <a:cs typeface="Arial" panose="020B0604020202020204" pitchFamily="34" charset="0"/>
              </a:rPr>
              <a:t> e) Müşterek kararnameyle yapılan atama, naklen atama ve görevden alma işlemleri ile daire başkanı ve daha üst düzey kamu görevlilerinin atama, naklen atama ve görevden alma işlemleri hakkında açılan iptal davaları. </a:t>
            </a:r>
          </a:p>
          <a:p>
            <a:pPr marL="0" indent="0" algn="just">
              <a:buNone/>
            </a:pPr>
            <a:r>
              <a:rPr lang="tr-TR" sz="1700" i="1" dirty="0">
                <a:solidFill>
                  <a:schemeClr val="tx1">
                    <a:lumMod val="65000"/>
                    <a:lumOff val="35000"/>
                  </a:schemeClr>
                </a:solidFill>
                <a:latin typeface="Arial" panose="020B0604020202020204" pitchFamily="34" charset="0"/>
                <a:cs typeface="Arial" panose="020B0604020202020204" pitchFamily="34" charset="0"/>
              </a:rPr>
              <a:t>f) İmar planları, parselasyon işlemlerinden kaynaklanan davalar. </a:t>
            </a:r>
            <a:endParaRPr lang="tr-TR" sz="1700" b="1"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700" i="1" dirty="0" smtClean="0">
                <a:solidFill>
                  <a:schemeClr val="tx1">
                    <a:lumMod val="65000"/>
                    <a:lumOff val="35000"/>
                  </a:schemeClr>
                </a:solidFill>
                <a:latin typeface="Arial" panose="020B0604020202020204" pitchFamily="34" charset="0"/>
                <a:cs typeface="Arial" panose="020B0604020202020204" pitchFamily="34" charset="0"/>
              </a:rPr>
              <a:t>g</a:t>
            </a:r>
            <a:r>
              <a:rPr lang="tr-TR" sz="1700" i="1" dirty="0">
                <a:solidFill>
                  <a:schemeClr val="tx1">
                    <a:lumMod val="65000"/>
                    <a:lumOff val="35000"/>
                  </a:schemeClr>
                </a:solidFill>
                <a:latin typeface="Arial" panose="020B0604020202020204" pitchFamily="34" charset="0"/>
                <a:cs typeface="Arial" panose="020B0604020202020204" pitchFamily="34" charset="0"/>
              </a:rPr>
              <a:t>) Tabiat Varlıklarını Koruma Merkez Komisyonu ve Kültür Varlıklarını Koruma Yüksek Kurulunca itiraz üzerine verilen kararlar ile 18/11/1983 tarihli ve 2960 sayılı Boğaziçi Kanununun uygulanmasından doğan davalar</a:t>
            </a:r>
            <a:r>
              <a:rPr lang="tr-TR" sz="17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700" i="1" dirty="0" smtClean="0">
                <a:solidFill>
                  <a:schemeClr val="tx1">
                    <a:lumMod val="65000"/>
                    <a:lumOff val="35000"/>
                  </a:schemeClr>
                </a:solidFill>
                <a:latin typeface="Arial" panose="020B0604020202020204" pitchFamily="34" charset="0"/>
                <a:cs typeface="Arial" panose="020B0604020202020204" pitchFamily="34" charset="0"/>
              </a:rPr>
              <a:t> </a:t>
            </a:r>
            <a:r>
              <a:rPr lang="tr-TR" sz="1700" i="1" dirty="0">
                <a:solidFill>
                  <a:schemeClr val="tx1">
                    <a:lumMod val="65000"/>
                    <a:lumOff val="35000"/>
                  </a:schemeClr>
                </a:solidFill>
                <a:latin typeface="Arial" panose="020B0604020202020204" pitchFamily="34" charset="0"/>
                <a:cs typeface="Arial" panose="020B0604020202020204" pitchFamily="34" charset="0"/>
              </a:rPr>
              <a:t>h) Maden, taşocakları, orman, jeotermal kaynaklar ve doğal mineralli sular ile ilgili mevzuatın uygulanmasına ilişkin işlemlere karşı açılan davalar</a:t>
            </a:r>
            <a:r>
              <a:rPr lang="tr-TR" sz="17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700" i="1" dirty="0" smtClean="0">
                <a:solidFill>
                  <a:schemeClr val="tx1">
                    <a:lumMod val="65000"/>
                    <a:lumOff val="35000"/>
                  </a:schemeClr>
                </a:solidFill>
                <a:latin typeface="Arial" panose="020B0604020202020204" pitchFamily="34" charset="0"/>
                <a:cs typeface="Arial" panose="020B0604020202020204" pitchFamily="34" charset="0"/>
              </a:rPr>
              <a:t> </a:t>
            </a:r>
            <a:r>
              <a:rPr lang="tr-TR" sz="1700" i="1" dirty="0">
                <a:solidFill>
                  <a:schemeClr val="tx1">
                    <a:lumMod val="65000"/>
                    <a:lumOff val="35000"/>
                  </a:schemeClr>
                </a:solidFill>
                <a:latin typeface="Arial" panose="020B0604020202020204" pitchFamily="34" charset="0"/>
                <a:cs typeface="Arial" panose="020B0604020202020204" pitchFamily="34" charset="0"/>
              </a:rPr>
              <a:t>ı) Ülke çapında uygulanan öğrenim ya da bir meslek veya sanatın icrası veyahut kamu hizmetine giriş amacıyla yapılan sınavlar hakkında açılan davalar</a:t>
            </a:r>
            <a:r>
              <a:rPr lang="tr-TR" sz="17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700" dirty="0" smtClean="0">
                <a:solidFill>
                  <a:schemeClr val="tx1">
                    <a:lumMod val="65000"/>
                    <a:lumOff val="35000"/>
                  </a:schemeClr>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126042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486</TotalTime>
  <Words>4175</Words>
  <Application>Microsoft Office PowerPoint</Application>
  <PresentationFormat>Geniş ekran</PresentationFormat>
  <Paragraphs>154</Paragraphs>
  <Slides>21</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Century Gothic</vt:lpstr>
      <vt:lpstr>Wingdings 3</vt:lpstr>
      <vt:lpstr>Duman</vt:lpstr>
      <vt:lpstr>Kanun Yolları</vt:lpstr>
      <vt:lpstr>Kanun Yolları</vt:lpstr>
      <vt:lpstr>Kanun Yolları</vt:lpstr>
      <vt:lpstr>İstinaf</vt:lpstr>
      <vt:lpstr>İstinaf</vt:lpstr>
      <vt:lpstr>İstinaf</vt:lpstr>
      <vt:lpstr>İstinaf</vt:lpstr>
      <vt:lpstr>İstinaf</vt:lpstr>
      <vt:lpstr>İstinaf</vt:lpstr>
      <vt:lpstr>İstinaf</vt:lpstr>
      <vt:lpstr>İstinaf</vt:lpstr>
      <vt:lpstr>İstinaf</vt:lpstr>
      <vt:lpstr>İstinaf</vt:lpstr>
      <vt:lpstr>Temyiz</vt:lpstr>
      <vt:lpstr>Temyiz</vt:lpstr>
      <vt:lpstr>Temyiz</vt:lpstr>
      <vt:lpstr>Kanun Yararına Temyiz</vt:lpstr>
      <vt:lpstr>Yargılamanın Yenilenmesi (İYUK m.53)</vt:lpstr>
      <vt:lpstr>Yargılamanın Yenilenmesi (İYUK m.53)</vt:lpstr>
      <vt:lpstr>Yargılamanın Yenilenmesi (İYUK m.53)</vt:lpstr>
      <vt:lpstr>Yargılamanın Yenilenmesi (İYUK m.53)</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 Yolları</dc:title>
  <dc:creator>betül damar</dc:creator>
  <cp:lastModifiedBy>betül damar</cp:lastModifiedBy>
  <cp:revision>19</cp:revision>
  <dcterms:created xsi:type="dcterms:W3CDTF">2017-11-16T12:13:49Z</dcterms:created>
  <dcterms:modified xsi:type="dcterms:W3CDTF">2017-12-03T08:39:21Z</dcterms:modified>
</cp:coreProperties>
</file>