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1C962E6-14D3-4820-8A94-03D9504FE6DF}"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3690880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C962E6-14D3-4820-8A94-03D9504FE6DF}"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2672035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C962E6-14D3-4820-8A94-03D9504FE6DF}"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2211364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C962E6-14D3-4820-8A94-03D9504FE6DF}"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3527939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1C962E6-14D3-4820-8A94-03D9504FE6DF}"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2549112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1C962E6-14D3-4820-8A94-03D9504FE6DF}"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3719612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1C962E6-14D3-4820-8A94-03D9504FE6DF}"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3926117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1C962E6-14D3-4820-8A94-03D9504FE6DF}"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2404741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1C962E6-14D3-4820-8A94-03D9504FE6DF}"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2232017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1C962E6-14D3-4820-8A94-03D9504FE6DF}"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57224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1C962E6-14D3-4820-8A94-03D9504FE6DF}"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2454511-CFE2-4925-BA41-11B469351F71}" type="slidenum">
              <a:rPr lang="tr-TR" smtClean="0"/>
              <a:t>‹#›</a:t>
            </a:fld>
            <a:endParaRPr lang="tr-TR"/>
          </a:p>
        </p:txBody>
      </p:sp>
    </p:spTree>
    <p:extLst>
      <p:ext uri="{BB962C8B-B14F-4D97-AF65-F5344CB8AC3E}">
        <p14:creationId xmlns:p14="http://schemas.microsoft.com/office/powerpoint/2010/main" val="3447059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C962E6-14D3-4820-8A94-03D9504FE6DF}"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454511-CFE2-4925-BA41-11B469351F71}" type="slidenum">
              <a:rPr lang="tr-TR" smtClean="0"/>
              <a:t>‹#›</a:t>
            </a:fld>
            <a:endParaRPr lang="tr-TR"/>
          </a:p>
        </p:txBody>
      </p:sp>
    </p:spTree>
    <p:extLst>
      <p:ext uri="{BB962C8B-B14F-4D97-AF65-F5344CB8AC3E}">
        <p14:creationId xmlns:p14="http://schemas.microsoft.com/office/powerpoint/2010/main" val="2897580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13. Hafta</a:t>
            </a:r>
            <a:endParaRPr lang="tr-TR" dirty="0"/>
          </a:p>
        </p:txBody>
      </p:sp>
      <p:sp>
        <p:nvSpPr>
          <p:cNvPr id="3" name="Alt Başlık 2"/>
          <p:cNvSpPr>
            <a:spLocks noGrp="1"/>
          </p:cNvSpPr>
          <p:nvPr>
            <p:ph type="subTitle" idx="1"/>
          </p:nvPr>
        </p:nvSpPr>
        <p:spPr/>
        <p:txBody>
          <a:bodyPr/>
          <a:lstStyle/>
          <a:p>
            <a:r>
              <a:rPr lang="tr-TR" dirty="0" smtClean="0"/>
              <a:t>Urdu Edebiyatında Roman ve Romancılar</a:t>
            </a:r>
            <a:endParaRPr lang="tr-TR" dirty="0"/>
          </a:p>
        </p:txBody>
      </p:sp>
    </p:spTree>
    <p:extLst>
      <p:ext uri="{BB962C8B-B14F-4D97-AF65-F5344CB8AC3E}">
        <p14:creationId xmlns:p14="http://schemas.microsoft.com/office/powerpoint/2010/main" val="3495254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i="1" dirty="0"/>
              <a:t> Romanın Ortaya Çıkışı ve İlk Romancılar</a:t>
            </a:r>
            <a:endParaRPr lang="tr-TR" dirty="0"/>
          </a:p>
          <a:p>
            <a:r>
              <a:rPr lang="tr-TR" dirty="0"/>
              <a:t>     Birinci bölümde de söz ettiğimiz gibi masal anlatma, hikaye söyleme geleneği ve merakı çok eski zamanlara kadar uzanmaktadır. </a:t>
            </a:r>
            <a:endParaRPr lang="tr-TR" dirty="0" smtClean="0"/>
          </a:p>
          <a:p>
            <a:r>
              <a:rPr lang="tr-TR" dirty="0" smtClean="0"/>
              <a:t>Eski </a:t>
            </a:r>
            <a:r>
              <a:rPr lang="tr-TR" dirty="0"/>
              <a:t>Urdu masal veya hikayelerinin Farsçadan tercüme edildiklerini ya da uyarlandıklarını belirtmiştik. </a:t>
            </a:r>
            <a:endParaRPr lang="tr-TR" dirty="0" smtClean="0"/>
          </a:p>
          <a:p>
            <a:r>
              <a:rPr lang="tr-TR" dirty="0" smtClean="0"/>
              <a:t>Bunlar </a:t>
            </a:r>
            <a:r>
              <a:rPr lang="tr-TR" dirty="0"/>
              <a:t>benzer dil ve anlatıma sahip olsalar da kendi aralarında farklılıklar taşıyorlardı. Konuları olağan olmayan şeylerden oluşuyordu ama </a:t>
            </a:r>
            <a:r>
              <a:rPr lang="tr-TR" dirty="0" err="1"/>
              <a:t>sıradanmışcasına</a:t>
            </a:r>
            <a:r>
              <a:rPr lang="tr-TR" dirty="0"/>
              <a:t> anlatılıyordu. </a:t>
            </a:r>
            <a:endParaRPr lang="tr-TR" dirty="0" smtClean="0"/>
          </a:p>
          <a:p>
            <a:r>
              <a:rPr lang="tr-TR" dirty="0" smtClean="0"/>
              <a:t>Kimi </a:t>
            </a:r>
            <a:r>
              <a:rPr lang="tr-TR" dirty="0"/>
              <a:t>aşk ve güzelliği anlatırken kimi yiğitliği, kimi cin ve perileri anlatmıştı. Ahlaki olanlar da bu arada yok değildi. </a:t>
            </a:r>
            <a:endParaRPr lang="tr-TR" dirty="0" smtClean="0"/>
          </a:p>
        </p:txBody>
      </p:sp>
    </p:spTree>
    <p:extLst>
      <p:ext uri="{BB962C8B-B14F-4D97-AF65-F5344CB8AC3E}">
        <p14:creationId xmlns:p14="http://schemas.microsoft.com/office/powerpoint/2010/main" val="1980119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Destanlarda ise durum biraz farklıydı. İnsanlar bir anda hayvan kılığına girebilmekte, büyüler, cadılar, periler birbiriyle ya da insanlarla savaşlara girişebilmekteydi. Bunlardan gündelik yaşama dair en ufak bir ize rastlamak mümkün değildi.</a:t>
            </a:r>
          </a:p>
          <a:p>
            <a:r>
              <a:rPr lang="tr-TR" dirty="0" smtClean="0"/>
              <a:t> Bu dönemin önemli hikayeleri arasında şunları sayabiliriz: Mir Amman’ın </a:t>
            </a:r>
            <a:r>
              <a:rPr lang="tr-TR" i="1" dirty="0" smtClean="0"/>
              <a:t>Bağ u Bahar’</a:t>
            </a:r>
            <a:r>
              <a:rPr lang="tr-TR" dirty="0" smtClean="0"/>
              <a:t>ı, Ali Han </a:t>
            </a:r>
            <a:r>
              <a:rPr lang="tr-TR" dirty="0" err="1" smtClean="0"/>
              <a:t>Eşk’in</a:t>
            </a:r>
            <a:r>
              <a:rPr lang="tr-TR" dirty="0" smtClean="0"/>
              <a:t> </a:t>
            </a:r>
            <a:r>
              <a:rPr lang="tr-TR" i="1" dirty="0" smtClean="0"/>
              <a:t> Destan-ı Emir Hamza, </a:t>
            </a:r>
            <a:r>
              <a:rPr lang="tr-TR" dirty="0" smtClean="0"/>
              <a:t>Haydar </a:t>
            </a:r>
            <a:r>
              <a:rPr lang="tr-TR" dirty="0" err="1" smtClean="0"/>
              <a:t>Bahş</a:t>
            </a:r>
            <a:r>
              <a:rPr lang="tr-TR" dirty="0" smtClean="0"/>
              <a:t> </a:t>
            </a:r>
            <a:r>
              <a:rPr lang="tr-TR" dirty="0" err="1" smtClean="0"/>
              <a:t>Haydari’nin</a:t>
            </a:r>
            <a:r>
              <a:rPr lang="tr-TR" dirty="0" smtClean="0"/>
              <a:t> </a:t>
            </a:r>
            <a:r>
              <a:rPr lang="tr-TR" i="1" dirty="0" err="1" smtClean="0"/>
              <a:t>Araiş</a:t>
            </a:r>
            <a:r>
              <a:rPr lang="tr-TR" i="1" dirty="0" smtClean="0"/>
              <a:t>-i </a:t>
            </a:r>
            <a:r>
              <a:rPr lang="tr-TR" i="1" dirty="0" err="1" smtClean="0"/>
              <a:t>Mehfil</a:t>
            </a:r>
            <a:r>
              <a:rPr lang="tr-TR" i="1" dirty="0" smtClean="0"/>
              <a:t> </a:t>
            </a:r>
            <a:r>
              <a:rPr lang="tr-TR" dirty="0" smtClean="0"/>
              <a:t>ve </a:t>
            </a:r>
            <a:r>
              <a:rPr lang="tr-TR" i="1" dirty="0" err="1" smtClean="0"/>
              <a:t>Tota</a:t>
            </a:r>
            <a:r>
              <a:rPr lang="tr-TR" i="1" dirty="0" smtClean="0"/>
              <a:t> </a:t>
            </a:r>
            <a:r>
              <a:rPr lang="tr-TR" i="1" dirty="0" err="1" smtClean="0"/>
              <a:t>Kahani</a:t>
            </a:r>
            <a:r>
              <a:rPr lang="tr-TR" i="1" dirty="0" smtClean="0"/>
              <a:t> </a:t>
            </a:r>
            <a:r>
              <a:rPr lang="tr-TR" dirty="0" smtClean="0"/>
              <a:t>, Kazım Ali Civan ve </a:t>
            </a:r>
            <a:r>
              <a:rPr lang="tr-TR" dirty="0" err="1" smtClean="0"/>
              <a:t>Lallu</a:t>
            </a:r>
            <a:r>
              <a:rPr lang="tr-TR" dirty="0" smtClean="0"/>
              <a:t> Lal Kavi’nin </a:t>
            </a:r>
            <a:r>
              <a:rPr lang="tr-TR" i="1" dirty="0" err="1" smtClean="0"/>
              <a:t>Senghasen</a:t>
            </a:r>
            <a:r>
              <a:rPr lang="tr-TR" i="1" dirty="0" smtClean="0"/>
              <a:t> </a:t>
            </a:r>
            <a:r>
              <a:rPr lang="tr-TR" i="1" dirty="0" err="1" smtClean="0"/>
              <a:t>Battasi</a:t>
            </a:r>
            <a:r>
              <a:rPr lang="tr-TR" i="1" dirty="0" smtClean="0"/>
              <a:t>, </a:t>
            </a:r>
            <a:r>
              <a:rPr lang="tr-TR" dirty="0" smtClean="0"/>
              <a:t>Mazhar Ali </a:t>
            </a:r>
            <a:r>
              <a:rPr lang="tr-TR" dirty="0" err="1" smtClean="0"/>
              <a:t>Vala</a:t>
            </a:r>
            <a:r>
              <a:rPr lang="tr-TR" dirty="0" smtClean="0"/>
              <a:t> ve </a:t>
            </a:r>
            <a:r>
              <a:rPr lang="tr-TR" dirty="0" err="1" smtClean="0"/>
              <a:t>Lallu</a:t>
            </a:r>
            <a:r>
              <a:rPr lang="tr-TR" dirty="0" smtClean="0"/>
              <a:t> </a:t>
            </a:r>
            <a:r>
              <a:rPr lang="tr-TR" dirty="0" err="1" smtClean="0"/>
              <a:t>Lal’in</a:t>
            </a:r>
            <a:r>
              <a:rPr lang="tr-TR" dirty="0" smtClean="0"/>
              <a:t> </a:t>
            </a:r>
            <a:r>
              <a:rPr lang="tr-TR" i="1" dirty="0" err="1" smtClean="0"/>
              <a:t>Bital</a:t>
            </a:r>
            <a:r>
              <a:rPr lang="tr-TR" i="1" dirty="0" smtClean="0"/>
              <a:t> </a:t>
            </a:r>
            <a:r>
              <a:rPr lang="tr-TR" i="1" dirty="0" err="1" smtClean="0"/>
              <a:t>Paççisi</a:t>
            </a:r>
            <a:r>
              <a:rPr lang="tr-TR" i="1" dirty="0" smtClean="0"/>
              <a:t>, </a:t>
            </a:r>
            <a:r>
              <a:rPr lang="tr-TR" dirty="0" err="1" smtClean="0"/>
              <a:t>İnşa’nın</a:t>
            </a:r>
            <a:r>
              <a:rPr lang="tr-TR" dirty="0" smtClean="0"/>
              <a:t> </a:t>
            </a:r>
            <a:r>
              <a:rPr lang="tr-TR" i="1" dirty="0" smtClean="0"/>
              <a:t>Rami </a:t>
            </a:r>
            <a:r>
              <a:rPr lang="tr-TR" i="1" dirty="0" err="1" smtClean="0"/>
              <a:t>Ketiki</a:t>
            </a:r>
            <a:r>
              <a:rPr lang="tr-TR" i="1" dirty="0" smtClean="0"/>
              <a:t> ki </a:t>
            </a:r>
            <a:r>
              <a:rPr lang="tr-TR" i="1" dirty="0" err="1" smtClean="0"/>
              <a:t>Kahani</a:t>
            </a:r>
            <a:r>
              <a:rPr lang="tr-TR" i="1" dirty="0" smtClean="0"/>
              <a:t> </a:t>
            </a:r>
            <a:r>
              <a:rPr lang="tr-TR" dirty="0" smtClean="0"/>
              <a:t>adlı eserleri. </a:t>
            </a:r>
          </a:p>
          <a:p>
            <a:r>
              <a:rPr lang="tr-TR" dirty="0" smtClean="0"/>
              <a:t>Bunlar 1800 sonrasında yazılmış eserlerdir. Bu hikayeler XIX. yüzyılın sonlarına kadar sayısız hikayenin yazılmasına esin kaynaklığı etmişlerdir. </a:t>
            </a:r>
          </a:p>
          <a:p>
            <a:r>
              <a:rPr lang="tr-TR" dirty="0" smtClean="0"/>
              <a:t>Bunlar arasında önemli olarak şu yapıtları sayabiliriz; Muhammed </a:t>
            </a:r>
            <a:r>
              <a:rPr lang="tr-TR" dirty="0" err="1" smtClean="0"/>
              <a:t>Bahş</a:t>
            </a:r>
            <a:r>
              <a:rPr lang="tr-TR" dirty="0" smtClean="0"/>
              <a:t> </a:t>
            </a:r>
            <a:r>
              <a:rPr lang="tr-TR" dirty="0" err="1" smtClean="0"/>
              <a:t>Mahcur’un</a:t>
            </a:r>
            <a:r>
              <a:rPr lang="tr-TR" dirty="0" smtClean="0"/>
              <a:t> </a:t>
            </a:r>
            <a:r>
              <a:rPr lang="tr-TR" i="1" dirty="0" smtClean="0"/>
              <a:t>Nurten </a:t>
            </a:r>
            <a:r>
              <a:rPr lang="tr-TR" dirty="0" smtClean="0"/>
              <a:t>(1814), Nim </a:t>
            </a:r>
            <a:r>
              <a:rPr lang="tr-TR" dirty="0" err="1" smtClean="0"/>
              <a:t>Çand</a:t>
            </a:r>
            <a:r>
              <a:rPr lang="tr-TR" dirty="0" smtClean="0"/>
              <a:t> </a:t>
            </a:r>
            <a:r>
              <a:rPr lang="tr-TR" dirty="0" err="1" smtClean="0"/>
              <a:t>Kahtari’nin</a:t>
            </a:r>
            <a:r>
              <a:rPr lang="tr-TR" dirty="0" smtClean="0"/>
              <a:t> </a:t>
            </a:r>
            <a:r>
              <a:rPr lang="tr-TR" i="1" dirty="0" err="1" smtClean="0"/>
              <a:t>Gul</a:t>
            </a:r>
            <a:r>
              <a:rPr lang="tr-TR" i="1" dirty="0" smtClean="0"/>
              <a:t>-i </a:t>
            </a:r>
            <a:r>
              <a:rPr lang="tr-TR" i="1" dirty="0" err="1" smtClean="0"/>
              <a:t>Sanubar</a:t>
            </a:r>
            <a:r>
              <a:rPr lang="tr-TR" i="1" dirty="0" smtClean="0"/>
              <a:t> </a:t>
            </a:r>
            <a:r>
              <a:rPr lang="tr-TR" dirty="0" smtClean="0"/>
              <a:t>(1837), </a:t>
            </a:r>
            <a:r>
              <a:rPr lang="tr-TR" i="1" dirty="0" smtClean="0"/>
              <a:t>Elif Leyla </a:t>
            </a:r>
            <a:r>
              <a:rPr lang="tr-TR" dirty="0" smtClean="0"/>
              <a:t>(1842-1844), </a:t>
            </a:r>
            <a:r>
              <a:rPr lang="tr-TR" i="1" dirty="0" smtClean="0"/>
              <a:t>Bostan-i Hayal, </a:t>
            </a:r>
            <a:r>
              <a:rPr lang="tr-TR" dirty="0" err="1" smtClean="0"/>
              <a:t>Suhan</a:t>
            </a:r>
            <a:r>
              <a:rPr lang="tr-TR" dirty="0" smtClean="0"/>
              <a:t> </a:t>
            </a:r>
            <a:r>
              <a:rPr lang="tr-TR" dirty="0" err="1" smtClean="0"/>
              <a:t>Dehlevi’nin</a:t>
            </a:r>
            <a:r>
              <a:rPr lang="tr-TR" dirty="0" smtClean="0"/>
              <a:t> </a:t>
            </a:r>
            <a:r>
              <a:rPr lang="tr-TR" i="1" dirty="0" err="1" smtClean="0"/>
              <a:t>Suruş</a:t>
            </a:r>
            <a:r>
              <a:rPr lang="tr-TR" i="1" dirty="0" smtClean="0"/>
              <a:t>-i </a:t>
            </a:r>
            <a:r>
              <a:rPr lang="tr-TR" i="1" dirty="0" err="1" smtClean="0"/>
              <a:t>Suhan</a:t>
            </a:r>
            <a:r>
              <a:rPr lang="tr-TR" i="1" dirty="0" smtClean="0"/>
              <a:t> </a:t>
            </a:r>
            <a:r>
              <a:rPr lang="tr-TR" dirty="0" smtClean="0"/>
              <a:t>(1860), </a:t>
            </a:r>
            <a:r>
              <a:rPr lang="tr-TR" dirty="0" err="1" smtClean="0"/>
              <a:t>Şayun’un</a:t>
            </a:r>
            <a:r>
              <a:rPr lang="tr-TR" dirty="0" smtClean="0"/>
              <a:t> </a:t>
            </a:r>
            <a:r>
              <a:rPr lang="tr-TR" i="1" dirty="0" smtClean="0"/>
              <a:t>Tılsım-i Hayrat </a:t>
            </a:r>
            <a:r>
              <a:rPr lang="tr-TR" dirty="0" smtClean="0"/>
              <a:t>(1872) ve </a:t>
            </a:r>
            <a:r>
              <a:rPr lang="tr-TR" dirty="0" err="1" smtClean="0"/>
              <a:t>Surur’un</a:t>
            </a:r>
            <a:r>
              <a:rPr lang="tr-TR" dirty="0" smtClean="0"/>
              <a:t> </a:t>
            </a:r>
            <a:r>
              <a:rPr lang="tr-TR" i="1" dirty="0" err="1" smtClean="0"/>
              <a:t>Fesane</a:t>
            </a:r>
            <a:r>
              <a:rPr lang="tr-TR" i="1" dirty="0" smtClean="0"/>
              <a:t>-i </a:t>
            </a:r>
            <a:r>
              <a:rPr lang="tr-TR" i="1" dirty="0" err="1" smtClean="0"/>
              <a:t>Acaib</a:t>
            </a:r>
            <a:r>
              <a:rPr lang="tr-TR" i="1" dirty="0" smtClean="0"/>
              <a:t>. </a:t>
            </a:r>
          </a:p>
          <a:p>
            <a:r>
              <a:rPr lang="tr-TR" dirty="0" smtClean="0"/>
              <a:t>Bu hikayeleri yazanların asıl amaçları okuyucunun ilgisini ve beğenisini kazanabilmekti. Bunun için de en etkin yolun okuyucuyu  gerçeklerden olabildiğince uzak tutmak olduğu düşüncesindeydiler.</a:t>
            </a:r>
          </a:p>
          <a:p>
            <a:endParaRPr lang="tr-TR" dirty="0" smtClean="0"/>
          </a:p>
          <a:p>
            <a:endParaRPr lang="tr-TR" dirty="0"/>
          </a:p>
        </p:txBody>
      </p:sp>
    </p:spTree>
    <p:extLst>
      <p:ext uri="{BB962C8B-B14F-4D97-AF65-F5344CB8AC3E}">
        <p14:creationId xmlns:p14="http://schemas.microsoft.com/office/powerpoint/2010/main" val="554530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Mirza Ali </a:t>
            </a:r>
            <a:r>
              <a:rPr lang="tr-TR" dirty="0" err="1" smtClean="0"/>
              <a:t>Surur</a:t>
            </a:r>
            <a:r>
              <a:rPr lang="tr-TR" dirty="0" smtClean="0"/>
              <a:t> </a:t>
            </a:r>
            <a:r>
              <a:rPr lang="tr-TR" dirty="0" err="1" smtClean="0"/>
              <a:t>Beg’in</a:t>
            </a:r>
            <a:r>
              <a:rPr lang="tr-TR" dirty="0" smtClean="0"/>
              <a:t> </a:t>
            </a:r>
            <a:r>
              <a:rPr lang="tr-TR" i="1" dirty="0" err="1" smtClean="0"/>
              <a:t>Fesane</a:t>
            </a:r>
            <a:r>
              <a:rPr lang="tr-TR" i="1" dirty="0" smtClean="0"/>
              <a:t>-i </a:t>
            </a:r>
            <a:r>
              <a:rPr lang="tr-TR" i="1" dirty="0" err="1" smtClean="0"/>
              <a:t>Acaib</a:t>
            </a:r>
            <a:r>
              <a:rPr lang="tr-TR" i="1" dirty="0" smtClean="0"/>
              <a:t> </a:t>
            </a:r>
            <a:r>
              <a:rPr lang="tr-TR" dirty="0" smtClean="0"/>
              <a:t>adlı önemli eseri bir bakıma aynı özellikleri taşısa da romanın ilerlemesine büyük katkı sağlamıştır.</a:t>
            </a:r>
          </a:p>
          <a:p>
            <a:r>
              <a:rPr lang="tr-TR" dirty="0" smtClean="0"/>
              <a:t>Bununla hikayeye karşı ilgi ve sevginin oluşmasına ön ayak olmuştu. Konuları sıradan olan bu eserin dili yapay ve ağırdır. </a:t>
            </a:r>
          </a:p>
          <a:p>
            <a:r>
              <a:rPr lang="tr-TR" dirty="0" smtClean="0"/>
              <a:t>Yapıt Farsça deyimler ve benzetmeler çok kullanmış olmasına karşın beğeni kazanmıştır. </a:t>
            </a:r>
            <a:r>
              <a:rPr lang="tr-TR" dirty="0" err="1" smtClean="0"/>
              <a:t>Surur’un</a:t>
            </a:r>
            <a:r>
              <a:rPr lang="tr-TR" dirty="0" smtClean="0"/>
              <a:t> bu tarzını benimseyerek hikaye yazanlar olmuştu. Öte yandan Nezir </a:t>
            </a:r>
            <a:r>
              <a:rPr lang="tr-TR" dirty="0" err="1" smtClean="0"/>
              <a:t>Ahmed’in</a:t>
            </a:r>
            <a:r>
              <a:rPr lang="tr-TR" dirty="0" smtClean="0"/>
              <a:t> yazdığı hikayeler hikaye-roman şeklinde yapıtlar oldukları için bunlar Urdu dilinin ilk romanları olarak, kendisi de ilk romancısı kabul edilir. </a:t>
            </a:r>
          </a:p>
          <a:p>
            <a:r>
              <a:rPr lang="tr-TR" dirty="0" smtClean="0"/>
              <a:t>Yazdıkları toplumsal ya da dinsel olsun </a:t>
            </a:r>
            <a:r>
              <a:rPr lang="tr-TR" dirty="0" err="1" smtClean="0"/>
              <a:t>nasihatlarla</a:t>
            </a:r>
            <a:r>
              <a:rPr lang="tr-TR" dirty="0" smtClean="0"/>
              <a:t> doludur. Romancıdan çok bir vaizi çağrıştıran üslubunun altında hep ahlaki kaygılar yaratır. Ancak kuşkusuz bunlar teknik anlamda romanın hiçbir kuralına uygunluk taşımaz o günlerde. </a:t>
            </a:r>
            <a:endParaRPr lang="tr-TR" dirty="0"/>
          </a:p>
        </p:txBody>
      </p:sp>
    </p:spTree>
    <p:extLst>
      <p:ext uri="{BB962C8B-B14F-4D97-AF65-F5344CB8AC3E}">
        <p14:creationId xmlns:p14="http://schemas.microsoft.com/office/powerpoint/2010/main" val="2538035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Sıradan olup bitenleri anlatırken belirli bir konu içine hapseder. En önemli özelliği romanlarında akıcı ve yalın dil kullanması ve döneminin geleneklerini renkli ve canlı yansıtmasıdır. </a:t>
            </a:r>
          </a:p>
          <a:p>
            <a:r>
              <a:rPr lang="tr-TR" dirty="0" smtClean="0"/>
              <a:t>1877 yılında Urdu dili romancılığının ilerlemesine yardımcı olan bir gazete çıkmaya başlamıştı.</a:t>
            </a:r>
          </a:p>
          <a:p>
            <a:r>
              <a:rPr lang="tr-TR" dirty="0" smtClean="0"/>
              <a:t> </a:t>
            </a:r>
            <a:r>
              <a:rPr lang="tr-TR" i="1" dirty="0" err="1" smtClean="0"/>
              <a:t>Evedh</a:t>
            </a:r>
            <a:r>
              <a:rPr lang="tr-TR" i="1" dirty="0" smtClean="0"/>
              <a:t> </a:t>
            </a:r>
            <a:r>
              <a:rPr lang="tr-TR" i="1" dirty="0" err="1" smtClean="0"/>
              <a:t>Panç</a:t>
            </a:r>
            <a:r>
              <a:rPr lang="tr-TR" i="1" dirty="0" smtClean="0"/>
              <a:t> </a:t>
            </a:r>
            <a:r>
              <a:rPr lang="tr-TR" dirty="0" smtClean="0"/>
              <a:t>adlı bu dergi </a:t>
            </a:r>
            <a:r>
              <a:rPr lang="tr-TR" dirty="0" err="1" smtClean="0"/>
              <a:t>Munşi</a:t>
            </a:r>
            <a:r>
              <a:rPr lang="tr-TR" dirty="0" smtClean="0"/>
              <a:t> </a:t>
            </a:r>
            <a:r>
              <a:rPr lang="tr-TR" dirty="0" err="1" smtClean="0"/>
              <a:t>Secad</a:t>
            </a:r>
            <a:r>
              <a:rPr lang="tr-TR" dirty="0" smtClean="0"/>
              <a:t> Hüseyin’e aitti ve bu konuya hizmet eden ilk gazeteydi. </a:t>
            </a:r>
          </a:p>
          <a:p>
            <a:r>
              <a:rPr lang="tr-TR" dirty="0" err="1" smtClean="0"/>
              <a:t>Secad</a:t>
            </a:r>
            <a:r>
              <a:rPr lang="tr-TR" dirty="0" smtClean="0"/>
              <a:t> Hüseyin’in o güne kadar edebiyatta bulunmayan mizah olgusunu gazetesi aracılığıyla edebiyata sokması önemlidir.</a:t>
            </a:r>
          </a:p>
          <a:p>
            <a:r>
              <a:rPr lang="tr-TR" dirty="0" smtClean="0"/>
              <a:t>Bu dönemin efsanevi yazarlarından  </a:t>
            </a:r>
            <a:r>
              <a:rPr lang="tr-TR" dirty="0" err="1" smtClean="0"/>
              <a:t>Ratan</a:t>
            </a:r>
            <a:r>
              <a:rPr lang="tr-TR" dirty="0" smtClean="0"/>
              <a:t> </a:t>
            </a:r>
            <a:r>
              <a:rPr lang="tr-TR" dirty="0" err="1" smtClean="0"/>
              <a:t>Nath</a:t>
            </a:r>
            <a:r>
              <a:rPr lang="tr-TR" dirty="0" smtClean="0"/>
              <a:t> </a:t>
            </a:r>
            <a:r>
              <a:rPr lang="tr-TR" dirty="0" err="1" smtClean="0"/>
              <a:t>Sarşar’ın</a:t>
            </a:r>
            <a:r>
              <a:rPr lang="tr-TR" dirty="0" smtClean="0"/>
              <a:t> </a:t>
            </a:r>
            <a:r>
              <a:rPr lang="tr-TR" i="1" dirty="0" err="1" smtClean="0"/>
              <a:t>Fesane</a:t>
            </a:r>
            <a:r>
              <a:rPr lang="tr-TR" i="1" dirty="0" smtClean="0"/>
              <a:t>-i Azad </a:t>
            </a:r>
            <a:r>
              <a:rPr lang="tr-TR" dirty="0" smtClean="0"/>
              <a:t>adlı ünlü romanı bölümler halinde </a:t>
            </a:r>
            <a:r>
              <a:rPr lang="tr-TR" i="1" dirty="0" err="1" smtClean="0"/>
              <a:t>Evedh</a:t>
            </a:r>
            <a:r>
              <a:rPr lang="tr-TR" dirty="0" smtClean="0"/>
              <a:t> gazetesinde yayımlanmıştı ve işte bu, öyküye yelken açmakla aynı anlamı taşıyordu.</a:t>
            </a:r>
          </a:p>
        </p:txBody>
      </p:sp>
    </p:spTree>
    <p:extLst>
      <p:ext uri="{BB962C8B-B14F-4D97-AF65-F5344CB8AC3E}">
        <p14:creationId xmlns:p14="http://schemas.microsoft.com/office/powerpoint/2010/main" val="3144482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 Yeni dönem diye adlandırdığımız bu dönem Hindistan’da sosyal, kültürel hatta dinsel hareketlerin olduğu bir döneme rastlar.</a:t>
            </a:r>
          </a:p>
          <a:p>
            <a:r>
              <a:rPr lang="tr-TR" dirty="0" smtClean="0"/>
              <a:t> Bu durum </a:t>
            </a:r>
            <a:r>
              <a:rPr lang="tr-TR" dirty="0" err="1" smtClean="0"/>
              <a:t>Sarşar’ın</a:t>
            </a:r>
            <a:r>
              <a:rPr lang="tr-TR" dirty="0" smtClean="0"/>
              <a:t> ve Nezir </a:t>
            </a:r>
            <a:r>
              <a:rPr lang="tr-TR" dirty="0" err="1" smtClean="0"/>
              <a:t>Ahmed’in</a:t>
            </a:r>
            <a:r>
              <a:rPr lang="tr-TR" dirty="0" smtClean="0"/>
              <a:t> de yazdıklarında reformist yanlarını ortaya koymalarını kolaylaştırmıştı. </a:t>
            </a:r>
          </a:p>
          <a:p>
            <a:r>
              <a:rPr lang="tr-TR" dirty="0" smtClean="0"/>
              <a:t>Dolayısıyla yazdıklarının yarattığı etkiler pratik hayatta kendini göstermişti. </a:t>
            </a:r>
            <a:r>
              <a:rPr lang="tr-TR" i="1" dirty="0" err="1" smtClean="0"/>
              <a:t>Fesane</a:t>
            </a:r>
            <a:r>
              <a:rPr lang="tr-TR" i="1" dirty="0" smtClean="0"/>
              <a:t>-i Azad </a:t>
            </a:r>
            <a:r>
              <a:rPr lang="tr-TR" dirty="0" smtClean="0"/>
              <a:t>sonrasında bu iki yazarın anlatılarında ilk kez gerçek hayattan kesitler yansıtmış olmaları bir reform niteliğindeydi.</a:t>
            </a:r>
          </a:p>
          <a:p>
            <a:r>
              <a:rPr lang="tr-TR" dirty="0" smtClean="0"/>
              <a:t> Bunu ilk gerçekleştiren de, daha önce de değindiğimiz gibi, Nezir </a:t>
            </a:r>
            <a:r>
              <a:rPr lang="tr-TR" dirty="0" err="1" smtClean="0"/>
              <a:t>Ahmed’di</a:t>
            </a:r>
            <a:r>
              <a:rPr lang="tr-TR" dirty="0" smtClean="0"/>
              <a:t>. </a:t>
            </a:r>
            <a:r>
              <a:rPr lang="tr-TR" i="1" dirty="0" smtClean="0"/>
              <a:t>Mirat-</a:t>
            </a:r>
            <a:r>
              <a:rPr lang="tr-TR" i="1" dirty="0" err="1" smtClean="0"/>
              <a:t>ul</a:t>
            </a:r>
            <a:r>
              <a:rPr lang="tr-TR" i="1" dirty="0" smtClean="0"/>
              <a:t> </a:t>
            </a:r>
            <a:r>
              <a:rPr lang="tr-TR" i="1" dirty="0" err="1" smtClean="0"/>
              <a:t>Urus</a:t>
            </a:r>
            <a:r>
              <a:rPr lang="tr-TR" i="1" dirty="0" smtClean="0"/>
              <a:t> </a:t>
            </a:r>
            <a:r>
              <a:rPr lang="tr-TR" dirty="0" smtClean="0"/>
              <a:t>adlı eseri Urdu öyküsünün nasıl bir yükseliş dönemi yaşayacağına işaret etmekteydi. Nezir </a:t>
            </a:r>
            <a:r>
              <a:rPr lang="tr-TR" dirty="0" err="1" smtClean="0"/>
              <a:t>Ahmed’in</a:t>
            </a:r>
            <a:r>
              <a:rPr lang="tr-TR" dirty="0" smtClean="0"/>
              <a:t> eserlerinde toplumsal, kültürel ve dinsel reform hareketlerinin etkileri yüzeysel bir biçimde de olsa kendini gösterir. </a:t>
            </a:r>
            <a:endParaRPr lang="tr-TR" dirty="0"/>
          </a:p>
        </p:txBody>
      </p:sp>
    </p:spTree>
    <p:extLst>
      <p:ext uri="{BB962C8B-B14F-4D97-AF65-F5344CB8AC3E}">
        <p14:creationId xmlns:p14="http://schemas.microsoft.com/office/powerpoint/2010/main" val="346041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Nezir </a:t>
            </a:r>
            <a:r>
              <a:rPr lang="tr-TR" dirty="0" err="1" smtClean="0"/>
              <a:t>Ahmed’in</a:t>
            </a:r>
            <a:r>
              <a:rPr lang="tr-TR" dirty="0" smtClean="0"/>
              <a:t> romanları hikayedeki geleneksel beklide tutucu bir </a:t>
            </a:r>
            <a:r>
              <a:rPr lang="tr-TR" dirty="0" err="1" smtClean="0"/>
              <a:t>temayul</a:t>
            </a:r>
            <a:r>
              <a:rPr lang="tr-TR" dirty="0" smtClean="0"/>
              <a:t> olan düşünce ve tasavvur dünyasını ayakta tutmak yerine onu alaşağı ederek hakikatler dünyasına girmeyi yeğlemiştir. </a:t>
            </a:r>
          </a:p>
          <a:p>
            <a:r>
              <a:rPr lang="tr-TR" dirty="0" smtClean="0"/>
              <a:t>Salt eğlence amaçlı görünen hikaye türünün sosyal yaşamın gerçeklerini içermesi ve insan hayatının gerçeklerini anlatılması gerektiğini ve bu uğurda çok önemli etkileri olacağını vurgulamıştır. </a:t>
            </a:r>
          </a:p>
          <a:p>
            <a:r>
              <a:rPr lang="tr-TR" dirty="0" smtClean="0"/>
              <a:t>Bu yüzden de gerçekleri esas olarak almaya çalışmıştır. Romantizmi de bu bakımdan yadırgamıştı.</a:t>
            </a:r>
          </a:p>
          <a:p>
            <a:r>
              <a:rPr lang="tr-TR" smtClean="0"/>
              <a:t> </a:t>
            </a:r>
            <a:r>
              <a:rPr lang="tr-TR" dirty="0" smtClean="0"/>
              <a:t>Müslüman toplumun sorunlarını işlemiş, adalet kavramını çok önemsemiş yapıtlarında buna geniş yer </a:t>
            </a:r>
            <a:r>
              <a:rPr lang="tr-TR" smtClean="0"/>
              <a:t>vermiştir.</a:t>
            </a:r>
          </a:p>
          <a:p>
            <a:r>
              <a:rPr lang="tr-TR" smtClean="0"/>
              <a:t> </a:t>
            </a:r>
            <a:r>
              <a:rPr lang="tr-TR" dirty="0" smtClean="0"/>
              <a:t>Bu yeni dönemin ilk romancılarından olan </a:t>
            </a:r>
            <a:r>
              <a:rPr lang="tr-TR" dirty="0" err="1" smtClean="0"/>
              <a:t>Şarar</a:t>
            </a:r>
            <a:r>
              <a:rPr lang="tr-TR" dirty="0" smtClean="0"/>
              <a:t> ve </a:t>
            </a:r>
            <a:r>
              <a:rPr lang="tr-TR" dirty="0" err="1" smtClean="0"/>
              <a:t>Sarşar</a:t>
            </a:r>
            <a:r>
              <a:rPr lang="tr-TR" dirty="0" smtClean="0"/>
              <a:t> ise Nezir </a:t>
            </a:r>
            <a:r>
              <a:rPr lang="tr-TR" dirty="0" err="1" smtClean="0"/>
              <a:t>Ahmed’in</a:t>
            </a:r>
            <a:r>
              <a:rPr lang="tr-TR" dirty="0" smtClean="0"/>
              <a:t> aksine geleneksellikten ayrılmamışlardır.</a:t>
            </a:r>
            <a:endParaRPr lang="tr-TR" dirty="0"/>
          </a:p>
        </p:txBody>
      </p:sp>
    </p:spTree>
    <p:extLst>
      <p:ext uri="{BB962C8B-B14F-4D97-AF65-F5344CB8AC3E}">
        <p14:creationId xmlns:p14="http://schemas.microsoft.com/office/powerpoint/2010/main" val="25254870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711</Words>
  <Application>Microsoft Office PowerPoint</Application>
  <PresentationFormat>Geniş ekran</PresentationFormat>
  <Paragraphs>30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13. Hafta</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dc:title>
  <dc:creator>USER</dc:creator>
  <cp:lastModifiedBy>USER</cp:lastModifiedBy>
  <cp:revision>1</cp:revision>
  <dcterms:created xsi:type="dcterms:W3CDTF">2020-04-06T18:31:42Z</dcterms:created>
  <dcterms:modified xsi:type="dcterms:W3CDTF">2020-04-06T18:32:56Z</dcterms:modified>
</cp:coreProperties>
</file>