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3" r:id="rId8"/>
    <p:sldId id="265" r:id="rId9"/>
    <p:sldId id="269" r:id="rId10"/>
    <p:sldId id="273" r:id="rId11"/>
    <p:sldId id="274" r:id="rId12"/>
    <p:sldId id="31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873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60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62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339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914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968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935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04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070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432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72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25.2.2018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56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en-US" sz="4000" dirty="0"/>
              <a:t>Atomic Structure </a:t>
            </a:r>
            <a:r>
              <a:rPr lang="en-US" sz="4000" dirty="0" smtClean="0"/>
              <a:t>and</a:t>
            </a:r>
            <a:r>
              <a:rPr lang="tr-TR" sz="4000" dirty="0" smtClean="0"/>
              <a:t> </a:t>
            </a:r>
            <a:r>
              <a:rPr lang="en-US" sz="4000" dirty="0" smtClean="0"/>
              <a:t>Interatomic </a:t>
            </a:r>
            <a:r>
              <a:rPr lang="en-US" sz="4000" dirty="0"/>
              <a:t>Bonding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Electron </a:t>
            </a:r>
            <a:r>
              <a:rPr lang="en-US" dirty="0" smtClean="0"/>
              <a:t>Configurations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02191" cy="4351338"/>
          </a:xfrm>
        </p:spPr>
        <p:txBody>
          <a:bodyPr>
            <a:noAutofit/>
          </a:bodyPr>
          <a:lstStyle/>
          <a:p>
            <a:r>
              <a:rPr lang="en-US" sz="2400" dirty="0"/>
              <a:t>Valence electrons are the </a:t>
            </a:r>
            <a:r>
              <a:rPr lang="en-US" sz="2400" dirty="0" smtClean="0"/>
              <a:t>electrons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tr-TR" sz="2400" dirty="0" smtClean="0"/>
              <a:t>o</a:t>
            </a:r>
            <a:r>
              <a:rPr lang="en-US" sz="2400" dirty="0" err="1" smtClean="0"/>
              <a:t>ccupy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the outermost shell.</a:t>
            </a:r>
          </a:p>
          <a:p>
            <a:r>
              <a:rPr lang="tr-TR" sz="2400" dirty="0" smtClean="0"/>
              <a:t>Valence</a:t>
            </a:r>
            <a:r>
              <a:rPr lang="en-US" sz="2400" dirty="0" smtClean="0"/>
              <a:t> </a:t>
            </a:r>
            <a:r>
              <a:rPr lang="en-US" sz="2400" dirty="0"/>
              <a:t>electrons are extremely </a:t>
            </a:r>
            <a:r>
              <a:rPr lang="en-US" sz="2400" dirty="0" smtClean="0"/>
              <a:t>important</a:t>
            </a:r>
            <a:r>
              <a:rPr lang="tr-TR" sz="2400" dirty="0" smtClean="0"/>
              <a:t> since</a:t>
            </a:r>
            <a:r>
              <a:rPr lang="en-US" sz="2400" dirty="0" smtClean="0"/>
              <a:t> </a:t>
            </a:r>
            <a:r>
              <a:rPr lang="en-US" sz="2400" dirty="0"/>
              <a:t>they are found in the bonds between atoms and atoms to form molecular aggregates.</a:t>
            </a:r>
          </a:p>
          <a:p>
            <a:r>
              <a:rPr lang="en-US" sz="2400" dirty="0"/>
              <a:t>Moreover, many of the physical and chemical properties of the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based on these outermost shell electrons.</a:t>
            </a:r>
          </a:p>
          <a:p>
            <a:r>
              <a:rPr lang="tr-TR" sz="2400" dirty="0" err="1" smtClean="0"/>
              <a:t>Certain</a:t>
            </a:r>
            <a:r>
              <a:rPr lang="en-US" sz="2400" dirty="0" smtClean="0"/>
              <a:t> </a:t>
            </a:r>
            <a:r>
              <a:rPr lang="en-US" sz="2400" dirty="0"/>
              <a:t>atoms </a:t>
            </a:r>
            <a:r>
              <a:rPr lang="en-US" sz="2400" dirty="0" smtClean="0"/>
              <a:t>of elements </a:t>
            </a:r>
            <a:r>
              <a:rPr lang="en-US" sz="2400" dirty="0"/>
              <a:t>with unfilled valence shells assume stable electron configurations, either by </a:t>
            </a:r>
            <a:r>
              <a:rPr lang="tr-TR" sz="2400" dirty="0" err="1" smtClean="0"/>
              <a:t>gaining</a:t>
            </a:r>
            <a:r>
              <a:rPr lang="tr-TR" sz="2400" dirty="0" smtClean="0"/>
              <a:t> </a:t>
            </a:r>
            <a:r>
              <a:rPr lang="en-US" sz="2400" dirty="0" smtClean="0"/>
              <a:t>or </a:t>
            </a:r>
            <a:r>
              <a:rPr lang="en-US" sz="2400" dirty="0"/>
              <a:t>losing electrons to form charged ions, or sharing electrons with other atoms.</a:t>
            </a:r>
          </a:p>
          <a:p>
            <a:r>
              <a:rPr lang="tr-TR" sz="2400" dirty="0" smtClean="0"/>
              <a:t>G</a:t>
            </a:r>
            <a:r>
              <a:rPr lang="en-US" sz="2400" dirty="0" err="1" smtClean="0"/>
              <a:t>aining</a:t>
            </a:r>
            <a:r>
              <a:rPr lang="en-US" sz="2400" dirty="0" smtClean="0"/>
              <a:t> </a:t>
            </a:r>
            <a:r>
              <a:rPr lang="en-US" sz="2400" dirty="0"/>
              <a:t>or losing electrons to form charged ions, or sharing electrons with other atoms is the basis of some chemical reactions and also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atomic</a:t>
            </a:r>
            <a:r>
              <a:rPr lang="tr-TR" sz="2400" dirty="0" smtClean="0"/>
              <a:t> </a:t>
            </a:r>
            <a:r>
              <a:rPr lang="tr-TR" sz="2400" dirty="0" err="1" smtClean="0"/>
              <a:t>bonds</a:t>
            </a:r>
            <a:r>
              <a:rPr lang="tr-TR" sz="2400" dirty="0" smtClean="0"/>
              <a:t>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64031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3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Atomic </a:t>
            </a:r>
            <a:r>
              <a:rPr lang="tr-TR" dirty="0" err="1"/>
              <a:t>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400" dirty="0" err="1" smtClean="0"/>
              <a:t>Atomic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 </a:t>
            </a:r>
            <a:r>
              <a:rPr lang="en-US" sz="2400" dirty="0"/>
              <a:t>affects the types of bonds found in different types of materials.</a:t>
            </a:r>
          </a:p>
          <a:p>
            <a:r>
              <a:rPr lang="en-US" sz="2400" dirty="0"/>
              <a:t>These </a:t>
            </a:r>
            <a:r>
              <a:rPr lang="en-US" sz="2400" dirty="0" smtClean="0"/>
              <a:t>bonds </a:t>
            </a:r>
            <a:r>
              <a:rPr lang="en-US" sz="2400" dirty="0"/>
              <a:t>directly affect the suitability of materials for engineering applications in the real world.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bond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en-US" sz="2400" dirty="0" smtClean="0"/>
              <a:t> ha</a:t>
            </a:r>
            <a:r>
              <a:rPr lang="tr-TR" sz="2400" dirty="0" smtClean="0"/>
              <a:t>ve</a:t>
            </a:r>
            <a:r>
              <a:rPr lang="en-US" sz="2400" dirty="0" smtClean="0"/>
              <a:t> </a:t>
            </a:r>
            <a:r>
              <a:rPr lang="en-US" sz="2400" dirty="0"/>
              <a:t>profound effects on both the composition, structure, properties and behavior of a material.</a:t>
            </a:r>
          </a:p>
          <a:p>
            <a:r>
              <a:rPr lang="tr-TR" sz="2400" dirty="0" err="1" smtClean="0"/>
              <a:t>Both</a:t>
            </a:r>
            <a:r>
              <a:rPr lang="tr-TR" sz="2400" dirty="0" smtClean="0"/>
              <a:t> </a:t>
            </a:r>
            <a:r>
              <a:rPr lang="tr-TR" sz="2400" dirty="0"/>
              <a:t>e</a:t>
            </a:r>
            <a:r>
              <a:rPr lang="en-US" sz="2400" dirty="0" err="1" smtClean="0"/>
              <a:t>ngineers</a:t>
            </a:r>
            <a:r>
              <a:rPr lang="en-US" sz="2400" dirty="0" smtClean="0"/>
              <a:t> </a:t>
            </a:r>
            <a:r>
              <a:rPr lang="en-US" sz="2400" dirty="0"/>
              <a:t>and scientists </a:t>
            </a:r>
            <a:r>
              <a:rPr lang="tr-TR" sz="2400" dirty="0" err="1" smtClean="0"/>
              <a:t>have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understand atomic structure.</a:t>
            </a:r>
          </a:p>
          <a:p>
            <a:r>
              <a:rPr lang="en-US" sz="2400" dirty="0"/>
              <a:t>The properties of the materials can be controlled and adapted to the needs of a particular application by controlling structures and compositions.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00529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Atomic </a:t>
            </a:r>
            <a:r>
              <a:rPr lang="tr-TR" dirty="0" err="1"/>
              <a:t>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structure of materials </a:t>
            </a:r>
            <a:r>
              <a:rPr lang="en-US" sz="2400" dirty="0" smtClean="0"/>
              <a:t>can </a:t>
            </a:r>
            <a:r>
              <a:rPr lang="tr-TR" sz="2400" dirty="0" smtClean="0"/>
              <a:t>be </a:t>
            </a:r>
            <a:r>
              <a:rPr lang="en-US" sz="2400" dirty="0" smtClean="0"/>
              <a:t>examine</a:t>
            </a:r>
            <a:r>
              <a:rPr lang="tr-TR" sz="2400" dirty="0" smtClean="0"/>
              <a:t>d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2400" dirty="0" smtClean="0"/>
              <a:t>explain</a:t>
            </a:r>
            <a:r>
              <a:rPr lang="tr-TR" sz="2400" dirty="0" err="1" smtClean="0"/>
              <a:t>ed</a:t>
            </a:r>
            <a:r>
              <a:rPr lang="en-US" sz="2400" dirty="0" smtClean="0"/>
              <a:t> in </a:t>
            </a:r>
            <a:r>
              <a:rPr lang="en-US" sz="2400" dirty="0"/>
              <a:t>five different </a:t>
            </a:r>
            <a:r>
              <a:rPr lang="en-US" sz="2400" dirty="0" smtClean="0"/>
              <a:t>levels</a:t>
            </a:r>
            <a:r>
              <a:rPr lang="tr-TR" sz="2400" dirty="0" smtClean="0"/>
              <a:t> as </a:t>
            </a:r>
            <a:r>
              <a:rPr lang="tr-TR" sz="2400" dirty="0" err="1" smtClean="0"/>
              <a:t>folowing</a:t>
            </a:r>
            <a:r>
              <a:rPr lang="tr-TR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1. </a:t>
            </a:r>
            <a:r>
              <a:rPr lang="tr-TR" sz="2400" dirty="0" smtClean="0"/>
              <a:t>M</a:t>
            </a:r>
            <a:r>
              <a:rPr lang="en-US" sz="2400" dirty="0" err="1" smtClean="0"/>
              <a:t>acrostructure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2. </a:t>
            </a:r>
            <a:r>
              <a:rPr lang="tr-TR" sz="2400" dirty="0" smtClean="0"/>
              <a:t>M</a:t>
            </a:r>
            <a:r>
              <a:rPr lang="en-US" sz="2400" dirty="0" err="1" smtClean="0"/>
              <a:t>icrostructure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3. </a:t>
            </a:r>
            <a:r>
              <a:rPr lang="tr-TR" sz="2400" dirty="0" smtClean="0"/>
              <a:t>N</a:t>
            </a:r>
            <a:r>
              <a:rPr lang="en-US" sz="2400" dirty="0" err="1" smtClean="0"/>
              <a:t>anostructure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4. </a:t>
            </a:r>
            <a:r>
              <a:rPr lang="tr-TR" sz="2400" dirty="0" smtClean="0"/>
              <a:t>S</a:t>
            </a:r>
            <a:r>
              <a:rPr lang="en-US" sz="2400" dirty="0" err="1" smtClean="0"/>
              <a:t>hort</a:t>
            </a:r>
            <a:r>
              <a:rPr lang="en-US" sz="2400" dirty="0" smtClean="0"/>
              <a:t>- </a:t>
            </a:r>
            <a:r>
              <a:rPr lang="en-US" sz="2400" dirty="0"/>
              <a:t>and long-range atomic </a:t>
            </a:r>
            <a:r>
              <a:rPr lang="en-US" sz="2400" dirty="0" smtClean="0"/>
              <a:t>arrangements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5. </a:t>
            </a:r>
            <a:r>
              <a:rPr lang="tr-TR" sz="2400" dirty="0" smtClean="0"/>
              <a:t>A</a:t>
            </a:r>
            <a:r>
              <a:rPr lang="en-US" sz="2400" dirty="0" err="1" smtClean="0"/>
              <a:t>tomic</a:t>
            </a:r>
            <a:r>
              <a:rPr lang="en-US" sz="2400" dirty="0" smtClean="0"/>
              <a:t> structure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7557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Atomic </a:t>
            </a:r>
            <a:r>
              <a:rPr lang="tr-TR" dirty="0" err="1"/>
              <a:t>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microstructure is </a:t>
            </a:r>
            <a:r>
              <a:rPr lang="en-US" sz="2400" dirty="0" smtClean="0"/>
              <a:t>the </a:t>
            </a:r>
            <a:r>
              <a:rPr lang="en-US" sz="2400" dirty="0"/>
              <a:t>structure of a material </a:t>
            </a:r>
            <a:r>
              <a:rPr lang="tr-TR" sz="2400" dirty="0" err="1" smtClean="0"/>
              <a:t>with</a:t>
            </a:r>
            <a:r>
              <a:rPr lang="tr-TR" sz="2400" dirty="0" smtClean="0"/>
              <a:t> a size of </a:t>
            </a:r>
            <a:r>
              <a:rPr lang="en-US" sz="2400" dirty="0" smtClean="0"/>
              <a:t>10 </a:t>
            </a:r>
            <a:r>
              <a:rPr lang="en-US" sz="2400" dirty="0"/>
              <a:t>to 1000 nm long.</a:t>
            </a:r>
          </a:p>
          <a:p>
            <a:r>
              <a:rPr lang="en-US" sz="2400" dirty="0"/>
              <a:t>Microstructure </a:t>
            </a:r>
            <a:r>
              <a:rPr lang="tr-TR" sz="2400" dirty="0" err="1" smtClean="0"/>
              <a:t>concept</a:t>
            </a:r>
            <a:r>
              <a:rPr lang="en-US" sz="2400" dirty="0" smtClean="0"/>
              <a:t> </a:t>
            </a:r>
            <a:r>
              <a:rPr lang="tr-TR" sz="2400" dirty="0" err="1" smtClean="0"/>
              <a:t>contains</a:t>
            </a:r>
            <a:r>
              <a:rPr lang="en-US" sz="2400" dirty="0" smtClean="0"/>
              <a:t> </a:t>
            </a:r>
            <a:r>
              <a:rPr lang="en-US" sz="2400" dirty="0"/>
              <a:t>properties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average grain size, grain size distribution, grain shape, grain orientation and other properties related to defects in the material.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macroscopic structure is a material structure with a length scale of 100 </a:t>
            </a:r>
            <a:r>
              <a:rPr lang="en-US" sz="2400" dirty="0" err="1"/>
              <a:t>μm</a:t>
            </a:r>
            <a:r>
              <a:rPr lang="en-US" sz="2400" dirty="0"/>
              <a:t> at the macroscopic level.</a:t>
            </a:r>
          </a:p>
          <a:p>
            <a:r>
              <a:rPr lang="en-US" sz="2400" dirty="0"/>
              <a:t>Macro-building features include features such as porosity, surface coatings, and internal or external micro-cracks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Atomic structure affects how atoms connect to each other.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90491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Atomic </a:t>
            </a:r>
            <a:r>
              <a:rPr lang="tr-TR" dirty="0" err="1"/>
              <a:t>Structure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1511444" y="5911157"/>
            <a:ext cx="10383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/>
              <a:t>1</a:t>
            </a:r>
            <a:r>
              <a:rPr lang="tr-TR" sz="2000" dirty="0" smtClean="0"/>
              <a:t>.</a:t>
            </a:r>
            <a:r>
              <a:rPr lang="en-US" sz="2000" dirty="0" smtClean="0"/>
              <a:t> </a:t>
            </a:r>
            <a:r>
              <a:rPr lang="en-US" sz="2000" dirty="0"/>
              <a:t>Schematic diagram showing </a:t>
            </a:r>
            <a:r>
              <a:rPr lang="en-US" sz="2000" dirty="0" smtClean="0"/>
              <a:t>small</a:t>
            </a:r>
            <a:r>
              <a:rPr lang="tr-TR" sz="2000" dirty="0" smtClean="0"/>
              <a:t> </a:t>
            </a:r>
            <a:r>
              <a:rPr lang="en-US" sz="2000" dirty="0" smtClean="0"/>
              <a:t>and</a:t>
            </a:r>
            <a:r>
              <a:rPr lang="tr-TR" sz="2000" dirty="0" smtClean="0"/>
              <a:t> </a:t>
            </a:r>
            <a:r>
              <a:rPr lang="en-US" sz="2000" dirty="0" smtClean="0"/>
              <a:t>high-angle </a:t>
            </a:r>
            <a:r>
              <a:rPr lang="en-US" sz="2000" dirty="0"/>
              <a:t>grain </a:t>
            </a:r>
            <a:r>
              <a:rPr lang="en-US" sz="2000" dirty="0" err="1" smtClean="0"/>
              <a:t>boundarie</a:t>
            </a:r>
            <a:r>
              <a:rPr lang="tr-TR" sz="2000" dirty="0" smtClean="0"/>
              <a:t>s</a:t>
            </a:r>
            <a:r>
              <a:rPr lang="en-US" sz="2000" dirty="0" smtClean="0"/>
              <a:t>.</a:t>
            </a:r>
            <a:endParaRPr lang="tr-TR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444" y="1528763"/>
            <a:ext cx="8944297" cy="4253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735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Structure of the Atom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An atom consists of a nucleus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en-US" sz="2400" dirty="0" smtClean="0"/>
              <a:t>surrounded </a:t>
            </a:r>
            <a:r>
              <a:rPr lang="en-US" sz="2400" dirty="0"/>
              <a:t>by electrons.</a:t>
            </a:r>
          </a:p>
          <a:p>
            <a:r>
              <a:rPr lang="en-US" sz="2400" dirty="0"/>
              <a:t>The nucleus </a:t>
            </a:r>
            <a:r>
              <a:rPr lang="tr-TR" sz="2400" dirty="0" err="1" smtClean="0"/>
              <a:t>part</a:t>
            </a:r>
            <a:r>
              <a:rPr lang="tr-TR" sz="2400" dirty="0" smtClean="0"/>
              <a:t>, </a:t>
            </a:r>
            <a:r>
              <a:rPr lang="tr-TR" sz="2400" dirty="0" err="1" smtClean="0"/>
              <a:t>that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core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, </a:t>
            </a:r>
            <a:r>
              <a:rPr lang="en-US" sz="2400" dirty="0" smtClean="0"/>
              <a:t>contains </a:t>
            </a:r>
            <a:r>
              <a:rPr lang="en-US" sz="2400" dirty="0"/>
              <a:t>neutrons and positively charged protons and carries a net positive charge.</a:t>
            </a:r>
          </a:p>
          <a:p>
            <a:r>
              <a:rPr lang="en-US" sz="2400" dirty="0"/>
              <a:t>Negatively charged electrons are trapped by an electrostatic attraction around the nucleus.</a:t>
            </a:r>
          </a:p>
          <a:p>
            <a:r>
              <a:rPr lang="en-US" sz="2400" dirty="0"/>
              <a:t>The electric charge </a:t>
            </a:r>
            <a:r>
              <a:rPr lang="tr-TR" sz="2400" dirty="0" smtClean="0"/>
              <a:t>of </a:t>
            </a:r>
            <a:r>
              <a:rPr lang="en-US" sz="2400" dirty="0" smtClean="0"/>
              <a:t>each </a:t>
            </a:r>
            <a:r>
              <a:rPr lang="en-US" sz="2400" dirty="0"/>
              <a:t>electron and proton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1.60 </a:t>
            </a:r>
            <a:r>
              <a:rPr lang="en-US" sz="2400" dirty="0"/>
              <a:t>x 10</a:t>
            </a:r>
            <a:r>
              <a:rPr lang="en-US" sz="2400" baseline="30000" dirty="0"/>
              <a:t>-19</a:t>
            </a:r>
            <a:r>
              <a:rPr lang="en-US" sz="2400" dirty="0"/>
              <a:t> coulomb (C).</a:t>
            </a:r>
          </a:p>
          <a:p>
            <a:r>
              <a:rPr lang="en-US" sz="2400" dirty="0"/>
              <a:t>Since the numbers of electrons and protons in an atom are equal, all of the atom is electrically neutral.</a:t>
            </a:r>
          </a:p>
          <a:p>
            <a:r>
              <a:rPr lang="en-US" sz="2400" dirty="0"/>
              <a:t>The atomic number of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tr-TR" sz="2400" dirty="0" err="1" smtClean="0"/>
              <a:t>neutral</a:t>
            </a:r>
            <a:r>
              <a:rPr lang="en-US" sz="2400" dirty="0" smtClean="0"/>
              <a:t> </a:t>
            </a:r>
            <a:r>
              <a:rPr lang="en-US" sz="2400" dirty="0"/>
              <a:t>element is equal to the number of electrons or protons in each atom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46527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Structure of the Atom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mass of each proton and neutron 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1.67 </a:t>
            </a:r>
            <a:r>
              <a:rPr lang="en-US" sz="2400" dirty="0"/>
              <a:t>x 10</a:t>
            </a:r>
            <a:r>
              <a:rPr lang="en-US" sz="2400" baseline="30000" dirty="0"/>
              <a:t>-24</a:t>
            </a:r>
            <a:r>
              <a:rPr lang="en-US" sz="2400" dirty="0"/>
              <a:t> g, </a:t>
            </a:r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en-US" sz="2400" dirty="0" smtClean="0"/>
              <a:t> </a:t>
            </a:r>
            <a:r>
              <a:rPr lang="en-US" sz="2400" dirty="0"/>
              <a:t>the mass of each electron is only 9.11 x 10</a:t>
            </a:r>
            <a:r>
              <a:rPr lang="en-US" sz="2400" baseline="30000" dirty="0"/>
              <a:t>-28</a:t>
            </a:r>
            <a:r>
              <a:rPr lang="en-US" sz="2400" dirty="0"/>
              <a:t> g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position </a:t>
            </a:r>
            <a:r>
              <a:rPr lang="tr-TR" sz="2400" dirty="0" smtClean="0"/>
              <a:t>of </a:t>
            </a:r>
            <a:r>
              <a:rPr lang="tr-TR" sz="2400" dirty="0" err="1" smtClean="0"/>
              <a:t>electrons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described by a probability distribution or electron cloud.</a:t>
            </a:r>
          </a:p>
          <a:p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953" y="3450063"/>
            <a:ext cx="37338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6208159" y="5079999"/>
            <a:ext cx="4957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Figure </a:t>
            </a:r>
            <a:r>
              <a:rPr lang="tr-TR" sz="2000" dirty="0"/>
              <a:t>2</a:t>
            </a:r>
            <a:r>
              <a:rPr lang="tr-TR" sz="2000" dirty="0" smtClean="0"/>
              <a:t>.</a:t>
            </a:r>
            <a:r>
              <a:rPr lang="en-US" sz="2000" dirty="0" smtClean="0"/>
              <a:t> Bohr</a:t>
            </a:r>
            <a:r>
              <a:rPr lang="tr-TR" sz="2000" dirty="0" smtClean="0"/>
              <a:t> </a:t>
            </a:r>
            <a:r>
              <a:rPr lang="en-US" sz="2000" dirty="0" smtClean="0"/>
              <a:t>atom</a:t>
            </a:r>
            <a:r>
              <a:rPr lang="tr-TR" sz="2000" dirty="0"/>
              <a:t> </a:t>
            </a:r>
            <a:r>
              <a:rPr lang="tr-TR" sz="2000" dirty="0" smtClean="0"/>
              <a:t>model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1726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Quantum </a:t>
            </a:r>
            <a:r>
              <a:rPr lang="en-US" dirty="0" smtClean="0"/>
              <a:t>Numbers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</a:t>
            </a:r>
            <a:r>
              <a:rPr lang="en-US" sz="2400" dirty="0"/>
              <a:t>wave mechanics, </a:t>
            </a:r>
            <a:r>
              <a:rPr lang="en-US" sz="2400" dirty="0" smtClean="0"/>
              <a:t>e</a:t>
            </a:r>
            <a:r>
              <a:rPr lang="tr-TR" sz="2400" dirty="0" err="1" smtClean="0"/>
              <a:t>ach</a:t>
            </a:r>
            <a:r>
              <a:rPr lang="en-US" sz="2400" dirty="0" smtClean="0"/>
              <a:t> </a:t>
            </a:r>
            <a:r>
              <a:rPr lang="en-US" sz="2400" dirty="0"/>
              <a:t>electron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atomic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tr-TR" sz="2400" dirty="0" smtClean="0"/>
              <a:t> can be</a:t>
            </a:r>
            <a:r>
              <a:rPr lang="en-US" sz="2400" dirty="0" smtClean="0"/>
              <a:t> </a:t>
            </a:r>
            <a:r>
              <a:rPr lang="en-US" sz="2400" dirty="0"/>
              <a:t>characterized by four </a:t>
            </a:r>
            <a:r>
              <a:rPr lang="en-US" sz="2400" dirty="0" smtClean="0"/>
              <a:t>parameters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 smtClean="0"/>
              <a:t>called</a:t>
            </a:r>
            <a:r>
              <a:rPr lang="tr-TR" sz="2400" dirty="0" smtClean="0"/>
              <a:t> </a:t>
            </a:r>
            <a:r>
              <a:rPr lang="en-US" sz="2400" dirty="0" smtClean="0"/>
              <a:t>quantum </a:t>
            </a:r>
            <a:r>
              <a:rPr lang="en-US" sz="2400" dirty="0"/>
              <a:t>numbers. </a:t>
            </a:r>
            <a:endParaRPr lang="tr-TR" sz="2400" dirty="0" smtClean="0"/>
          </a:p>
          <a:p>
            <a:r>
              <a:rPr lang="tr-TR" sz="2400" dirty="0" smtClean="0"/>
              <a:t>Three </a:t>
            </a:r>
            <a:r>
              <a:rPr lang="tr-TR" sz="2400" dirty="0" err="1" smtClean="0"/>
              <a:t>quantum</a:t>
            </a:r>
            <a:r>
              <a:rPr lang="tr-TR" sz="2400" dirty="0" smtClean="0"/>
              <a:t> </a:t>
            </a:r>
            <a:r>
              <a:rPr lang="tr-TR" sz="2400" dirty="0" err="1" smtClean="0"/>
              <a:t>numbers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t</a:t>
            </a:r>
            <a:r>
              <a:rPr lang="en-US" sz="2400" dirty="0" smtClean="0"/>
              <a:t>he </a:t>
            </a:r>
            <a:r>
              <a:rPr lang="en-US" sz="2400" dirty="0" smtClean="0"/>
              <a:t>size,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shape</a:t>
            </a:r>
            <a:r>
              <a:rPr lang="en-US" sz="2400" dirty="0" smtClean="0"/>
              <a:t>, 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orbital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tr-TR" sz="2400" dirty="0"/>
              <a:t>s</a:t>
            </a:r>
            <a:r>
              <a:rPr lang="en-US" sz="2400" dirty="0" smtClean="0"/>
              <a:t>hells </a:t>
            </a:r>
            <a:r>
              <a:rPr lang="en-US" sz="2400" dirty="0"/>
              <a:t>are specified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principal </a:t>
            </a:r>
            <a:r>
              <a:rPr lang="en-US" sz="2400" dirty="0" smtClean="0"/>
              <a:t>quantum</a:t>
            </a:r>
            <a:r>
              <a:rPr lang="tr-TR" sz="2400" dirty="0" smtClean="0"/>
              <a:t> </a:t>
            </a:r>
            <a:r>
              <a:rPr lang="en-US" sz="2400" dirty="0" smtClean="0"/>
              <a:t>number</a:t>
            </a:r>
            <a:r>
              <a:rPr lang="tr-TR" sz="2400" dirty="0" smtClean="0"/>
              <a:t>,</a:t>
            </a:r>
            <a:r>
              <a:rPr lang="en-US" sz="2400" dirty="0" smtClean="0"/>
              <a:t> n, related </a:t>
            </a:r>
            <a:r>
              <a:rPr lang="en-US" sz="2400" dirty="0"/>
              <a:t>to </a:t>
            </a:r>
            <a:r>
              <a:rPr lang="en-US" sz="2400" dirty="0" smtClean="0"/>
              <a:t>its </a:t>
            </a:r>
            <a:r>
              <a:rPr lang="en-US" sz="2400" dirty="0"/>
              <a:t>average distance from the </a:t>
            </a:r>
            <a:r>
              <a:rPr lang="en-US" sz="2400" dirty="0" smtClean="0"/>
              <a:t>nucleus.</a:t>
            </a:r>
            <a:endParaRPr lang="tr-TR" sz="2400" dirty="0" smtClean="0"/>
          </a:p>
          <a:p>
            <a:r>
              <a:rPr lang="en-US" sz="2400" dirty="0"/>
              <a:t>The </a:t>
            </a:r>
            <a:r>
              <a:rPr lang="en-US" sz="2400" dirty="0" smtClean="0"/>
              <a:t>second</a:t>
            </a:r>
            <a:r>
              <a:rPr lang="tr-TR" sz="2400" dirty="0" smtClean="0"/>
              <a:t> </a:t>
            </a:r>
            <a:r>
              <a:rPr lang="en-US" sz="2400" dirty="0" smtClean="0"/>
              <a:t>quantum </a:t>
            </a:r>
            <a:r>
              <a:rPr lang="en-US" sz="2400" dirty="0"/>
              <a:t>number, </a:t>
            </a:r>
            <a:r>
              <a:rPr lang="en-US" sz="2400" dirty="0" smtClean="0"/>
              <a:t>l</a:t>
            </a:r>
            <a:r>
              <a:rPr lang="tr-TR" sz="2400" dirty="0"/>
              <a:t>,</a:t>
            </a:r>
            <a:r>
              <a:rPr lang="en-US" sz="2400" dirty="0" smtClean="0"/>
              <a:t> </a:t>
            </a:r>
            <a:r>
              <a:rPr lang="tr-TR" sz="2400" dirty="0" err="1" smtClean="0"/>
              <a:t>specifies</a:t>
            </a:r>
            <a:r>
              <a:rPr lang="en-US" sz="2400" dirty="0" smtClean="0"/>
              <a:t> </a:t>
            </a:r>
            <a:r>
              <a:rPr lang="en-US" sz="2400" dirty="0"/>
              <a:t>the subshell. </a:t>
            </a:r>
            <a:endParaRPr lang="tr-TR" sz="2400" dirty="0" smtClean="0"/>
          </a:p>
          <a:p>
            <a:r>
              <a:rPr lang="tr-TR" sz="2400" dirty="0" err="1" smtClean="0"/>
              <a:t>E</a:t>
            </a:r>
            <a:r>
              <a:rPr lang="tr-TR" sz="2400" dirty="0" err="1" smtClean="0"/>
              <a:t>very</a:t>
            </a:r>
            <a:r>
              <a:rPr lang="en-US" sz="2400" dirty="0" smtClean="0"/>
              <a:t> </a:t>
            </a:r>
            <a:r>
              <a:rPr lang="en-US" sz="2400" dirty="0"/>
              <a:t>subshell is </a:t>
            </a:r>
            <a:r>
              <a:rPr lang="tr-TR" sz="2400" dirty="0" err="1" smtClean="0"/>
              <a:t>specified</a:t>
            </a:r>
            <a:r>
              <a:rPr lang="en-US" sz="2400" dirty="0" smtClean="0"/>
              <a:t> </a:t>
            </a:r>
            <a:r>
              <a:rPr lang="en-US" sz="2400" dirty="0"/>
              <a:t>by a lowercase </a:t>
            </a:r>
            <a:r>
              <a:rPr lang="en-US" sz="2400" dirty="0" smtClean="0"/>
              <a:t>letter</a:t>
            </a:r>
            <a:r>
              <a:rPr lang="tr-TR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/>
              <a:t>s, p, </a:t>
            </a:r>
            <a:r>
              <a:rPr lang="en-US" sz="2400" dirty="0" smtClean="0"/>
              <a:t>d,</a:t>
            </a:r>
            <a:r>
              <a:rPr lang="tr-TR" sz="2400" dirty="0" smtClean="0"/>
              <a:t> </a:t>
            </a:r>
            <a:r>
              <a:rPr lang="en-US" sz="2400" dirty="0" smtClean="0"/>
              <a:t>or f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</a:t>
            </a:r>
            <a:r>
              <a:rPr lang="tr-TR" sz="2400" dirty="0" smtClean="0"/>
              <a:t> </a:t>
            </a:r>
            <a:r>
              <a:rPr lang="tr-TR" sz="2400" dirty="0" err="1" smtClean="0"/>
              <a:t>shape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e</a:t>
            </a:r>
            <a:r>
              <a:rPr lang="en-US" sz="2400" dirty="0" err="1" smtClean="0"/>
              <a:t>lectron</a:t>
            </a:r>
            <a:r>
              <a:rPr lang="tr-TR" sz="2400" dirty="0" smtClean="0"/>
              <a:t>s</a:t>
            </a:r>
            <a:r>
              <a:rPr lang="en-US" sz="2400" dirty="0" smtClean="0"/>
              <a:t> depend</a:t>
            </a:r>
            <a:r>
              <a:rPr lang="tr-TR" sz="2400" dirty="0" smtClean="0"/>
              <a:t>s </a:t>
            </a:r>
            <a:r>
              <a:rPr lang="en-US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quantum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tr-TR" sz="2400" dirty="0" smtClean="0"/>
              <a:t>, </a:t>
            </a:r>
            <a:r>
              <a:rPr lang="en-US" sz="2400" dirty="0" smtClean="0"/>
              <a:t>l.</a:t>
            </a:r>
            <a:endParaRPr lang="tr-TR" sz="2400" dirty="0" smtClean="0"/>
          </a:p>
          <a:p>
            <a:r>
              <a:rPr lang="en-US" sz="2400" dirty="0"/>
              <a:t>The </a:t>
            </a:r>
            <a:r>
              <a:rPr lang="en-US" sz="2400" dirty="0" smtClean="0"/>
              <a:t>electron </a:t>
            </a:r>
            <a:r>
              <a:rPr lang="en-US" sz="2400" dirty="0"/>
              <a:t>orbitals </a:t>
            </a:r>
            <a:r>
              <a:rPr lang="tr-TR" sz="2400" dirty="0" err="1" smtClean="0"/>
              <a:t>number</a:t>
            </a:r>
            <a:r>
              <a:rPr lang="tr-TR" sz="2400" dirty="0" smtClean="0"/>
              <a:t> </a:t>
            </a:r>
            <a:r>
              <a:rPr lang="tr-TR" sz="2400" dirty="0" err="1" smtClean="0"/>
              <a:t>within</a:t>
            </a:r>
            <a:r>
              <a:rPr lang="en-US" sz="2400" dirty="0" smtClean="0"/>
              <a:t> </a:t>
            </a:r>
            <a:r>
              <a:rPr lang="en-US" sz="2400" dirty="0"/>
              <a:t>each subshell is </a:t>
            </a:r>
            <a:r>
              <a:rPr lang="tr-TR" sz="2400" dirty="0" err="1" smtClean="0"/>
              <a:t>specified</a:t>
            </a:r>
            <a:r>
              <a:rPr lang="en-US" sz="2400" dirty="0" smtClean="0"/>
              <a:t> </a:t>
            </a:r>
            <a:r>
              <a:rPr lang="en-US" sz="2400" dirty="0"/>
              <a:t>by the third </a:t>
            </a:r>
            <a:r>
              <a:rPr lang="tr-TR" sz="2400" dirty="0" err="1" smtClean="0"/>
              <a:t>quantum</a:t>
            </a:r>
            <a:r>
              <a:rPr lang="tr-TR" sz="2400" dirty="0" smtClean="0"/>
              <a:t> </a:t>
            </a:r>
            <a:r>
              <a:rPr lang="tr-TR" sz="2400" dirty="0" err="1" smtClean="0"/>
              <a:t>number</a:t>
            </a:r>
            <a:r>
              <a:rPr lang="en-US" sz="2400" dirty="0" smtClean="0"/>
              <a:t>, ml. </a:t>
            </a:r>
            <a:endParaRPr lang="en-US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5456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Electron </a:t>
            </a:r>
            <a:r>
              <a:rPr lang="en-US" dirty="0" smtClean="0"/>
              <a:t>Configurations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Pauli exclusion </a:t>
            </a:r>
            <a:r>
              <a:rPr lang="en-US" sz="2400" dirty="0" smtClean="0"/>
              <a:t>principle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utilized</a:t>
            </a:r>
            <a:r>
              <a:rPr lang="tr-TR" sz="2400" dirty="0" smtClean="0"/>
              <a:t> </a:t>
            </a:r>
            <a:r>
              <a:rPr lang="tr-TR" sz="2400" dirty="0"/>
              <a:t>t</a:t>
            </a:r>
            <a:r>
              <a:rPr lang="en-US" sz="2400" dirty="0" smtClean="0"/>
              <a:t>o </a:t>
            </a:r>
            <a:r>
              <a:rPr lang="en-US" sz="2400" dirty="0"/>
              <a:t>determine the manner in which </a:t>
            </a:r>
            <a:r>
              <a:rPr lang="tr-TR" sz="2400" dirty="0" err="1" smtClean="0"/>
              <a:t>energy</a:t>
            </a:r>
            <a:r>
              <a:rPr lang="en-US" sz="2400" dirty="0" smtClean="0"/>
              <a:t> </a:t>
            </a:r>
            <a:r>
              <a:rPr lang="en-US" sz="2400" dirty="0"/>
              <a:t>states </a:t>
            </a:r>
            <a:r>
              <a:rPr lang="en-US" sz="2400" dirty="0" smtClean="0"/>
              <a:t>are</a:t>
            </a:r>
            <a:r>
              <a:rPr lang="tr-TR" sz="2400" dirty="0" smtClean="0"/>
              <a:t> </a:t>
            </a:r>
            <a:r>
              <a:rPr lang="en-US" sz="2400" dirty="0" smtClean="0"/>
              <a:t>filled with </a:t>
            </a:r>
            <a:r>
              <a:rPr lang="en-US" sz="2400" dirty="0" smtClean="0"/>
              <a:t>electrons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E</a:t>
            </a:r>
            <a:r>
              <a:rPr lang="en-US" sz="2400" dirty="0" smtClean="0"/>
              <a:t>ach </a:t>
            </a:r>
            <a:r>
              <a:rPr lang="en-US" sz="2400" dirty="0" smtClean="0"/>
              <a:t>electron state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orbital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 smtClean="0"/>
              <a:t>hold no more than two electrons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electrons</a:t>
            </a:r>
            <a:r>
              <a:rPr lang="en-US" sz="2400" dirty="0" smtClean="0"/>
              <a:t> </a:t>
            </a:r>
            <a:r>
              <a:rPr lang="en-US" sz="2400" dirty="0" smtClean="0"/>
              <a:t>must have opposite spins. </a:t>
            </a:r>
            <a:endParaRPr lang="tr-TR" sz="2400" dirty="0" smtClean="0"/>
          </a:p>
          <a:p>
            <a:r>
              <a:rPr lang="tr-TR" sz="2400" dirty="0" err="1" smtClean="0"/>
              <a:t>Hence</a:t>
            </a:r>
            <a:r>
              <a:rPr lang="en-US" sz="2400" dirty="0" smtClean="0"/>
              <a:t>, </a:t>
            </a:r>
            <a:r>
              <a:rPr lang="en-US" sz="2400" dirty="0" smtClean="0"/>
              <a:t>s, p, d, and f </a:t>
            </a:r>
            <a:r>
              <a:rPr lang="tr-TR" sz="2400" dirty="0" err="1" smtClean="0"/>
              <a:t>orbitals</a:t>
            </a:r>
            <a:r>
              <a:rPr lang="en-US" sz="2400" dirty="0" smtClean="0"/>
              <a:t> </a:t>
            </a:r>
            <a:r>
              <a:rPr lang="en-US" sz="2400" dirty="0" smtClean="0"/>
              <a:t>may </a:t>
            </a:r>
            <a:r>
              <a:rPr lang="tr-TR" sz="2400" dirty="0" err="1" smtClean="0"/>
              <a:t>contain</a:t>
            </a:r>
            <a:r>
              <a:rPr lang="tr-TR" sz="2400" dirty="0" smtClean="0"/>
              <a:t> </a:t>
            </a:r>
            <a:r>
              <a:rPr lang="en-US" sz="2400" dirty="0" smtClean="0"/>
              <a:t>a total of 2, 6, 10, and 14 </a:t>
            </a:r>
            <a:r>
              <a:rPr lang="en-US" sz="2400" dirty="0" smtClean="0"/>
              <a:t>electrons</a:t>
            </a:r>
            <a:r>
              <a:rPr lang="tr-TR" sz="2400" dirty="0" smtClean="0"/>
              <a:t>, </a:t>
            </a:r>
            <a:r>
              <a:rPr lang="tr-TR" sz="2400" dirty="0" err="1" smtClean="0"/>
              <a:t>respectively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  <a:endParaRPr lang="tr-TR" sz="2400" dirty="0" smtClean="0"/>
          </a:p>
          <a:p>
            <a:r>
              <a:rPr lang="en-US" sz="2400" dirty="0" smtClean="0"/>
              <a:t>For </a:t>
            </a:r>
            <a:r>
              <a:rPr lang="en-US" sz="2400" dirty="0" smtClean="0"/>
              <a:t>most</a:t>
            </a:r>
            <a:r>
              <a:rPr lang="tr-TR" sz="2400" dirty="0" smtClean="0"/>
              <a:t>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atoms</a:t>
            </a:r>
            <a:r>
              <a:rPr lang="en-US" sz="2400" dirty="0" smtClean="0"/>
              <a:t>, the electrons fill up the lowest possible energy </a:t>
            </a:r>
            <a:r>
              <a:rPr lang="tr-TR" sz="2400" dirty="0" err="1" smtClean="0"/>
              <a:t>levels</a:t>
            </a:r>
            <a:r>
              <a:rPr lang="en-US" sz="2400" dirty="0" smtClean="0"/>
              <a:t> </a:t>
            </a:r>
            <a:r>
              <a:rPr lang="en-US" sz="2400" dirty="0" smtClean="0"/>
              <a:t>in the </a:t>
            </a:r>
            <a:r>
              <a:rPr lang="tr-TR" sz="2400" dirty="0" err="1" smtClean="0"/>
              <a:t>present</a:t>
            </a:r>
            <a:r>
              <a:rPr lang="tr-TR" sz="2400" dirty="0" smtClean="0"/>
              <a:t> </a:t>
            </a:r>
            <a:r>
              <a:rPr lang="en-US" sz="2400" dirty="0" smtClean="0"/>
              <a:t>electron </a:t>
            </a:r>
            <a:r>
              <a:rPr lang="tr-TR" sz="2400" dirty="0" err="1" smtClean="0"/>
              <a:t>states</a:t>
            </a:r>
            <a:r>
              <a:rPr lang="en-US" sz="2400" dirty="0" smtClean="0"/>
              <a:t> </a:t>
            </a:r>
            <a:r>
              <a:rPr lang="tr-TR" sz="2400" dirty="0" smtClean="0"/>
              <a:t>.</a:t>
            </a:r>
          </a:p>
          <a:p>
            <a:r>
              <a:rPr lang="en-US" sz="2400" dirty="0" smtClean="0"/>
              <a:t>When </a:t>
            </a:r>
            <a:r>
              <a:rPr lang="en-US" sz="2400" dirty="0"/>
              <a:t>all electrons </a:t>
            </a:r>
            <a:r>
              <a:rPr lang="tr-TR" sz="2400" dirty="0" err="1" smtClean="0"/>
              <a:t>fill</a:t>
            </a:r>
            <a:r>
              <a:rPr lang="en-US" sz="2400" dirty="0" smtClean="0"/>
              <a:t> </a:t>
            </a:r>
            <a:r>
              <a:rPr lang="en-US" sz="2400" dirty="0"/>
              <a:t>the lowest possible energy, it is said that an atom is in a base state.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55914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2067</TotalTime>
  <Words>915</Words>
  <Application>Microsoft Office PowerPoint</Application>
  <PresentationFormat>Özel</PresentationFormat>
  <Paragraphs>63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3" baseType="lpstr">
      <vt:lpstr>Office Teması</vt:lpstr>
      <vt:lpstr>2_Office Teması</vt:lpstr>
      <vt:lpstr>EME 201 Materials Science</vt:lpstr>
      <vt:lpstr>Atomic Structure</vt:lpstr>
      <vt:lpstr>Atomic Structure</vt:lpstr>
      <vt:lpstr>Atomic Structure</vt:lpstr>
      <vt:lpstr>Atomic Structure</vt:lpstr>
      <vt:lpstr>The Structure of the Atom</vt:lpstr>
      <vt:lpstr>The Structure of the Atom</vt:lpstr>
      <vt:lpstr>Quantum Numbers</vt:lpstr>
      <vt:lpstr>Electron Configurations</vt:lpstr>
      <vt:lpstr>Electron Configurations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ew1</cp:lastModifiedBy>
  <cp:revision>231</cp:revision>
  <dcterms:created xsi:type="dcterms:W3CDTF">2016-07-27T06:35:54Z</dcterms:created>
  <dcterms:modified xsi:type="dcterms:W3CDTF">2018-02-25T20:02:07Z</dcterms:modified>
</cp:coreProperties>
</file>