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2032C155-20D2-4AB7-AA30-AA2424A9581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563589-2B86-4873-A60B-1BD3FD61BC7E}"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032C155-20D2-4AB7-AA30-AA2424A9581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563589-2B86-4873-A60B-1BD3FD61BC7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032C155-20D2-4AB7-AA30-AA2424A9581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563589-2B86-4873-A60B-1BD3FD61BC7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032C155-20D2-4AB7-AA30-AA2424A9581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563589-2B86-4873-A60B-1BD3FD61BC7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32C155-20D2-4AB7-AA30-AA2424A9581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563589-2B86-4873-A60B-1BD3FD61BC7E}"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2032C155-20D2-4AB7-AA30-AA2424A95819}"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2563589-2B86-4873-A60B-1BD3FD61BC7E}"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2032C155-20D2-4AB7-AA30-AA2424A95819}"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2563589-2B86-4873-A60B-1BD3FD61BC7E}"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2032C155-20D2-4AB7-AA30-AA2424A95819}"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2563589-2B86-4873-A60B-1BD3FD61BC7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32C155-20D2-4AB7-AA30-AA2424A95819}"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2563589-2B86-4873-A60B-1BD3FD61BC7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32C155-20D2-4AB7-AA30-AA2424A95819}"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2563589-2B86-4873-A60B-1BD3FD61BC7E}"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32C155-20D2-4AB7-AA30-AA2424A95819}"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2563589-2B86-4873-A60B-1BD3FD61BC7E}"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32C155-20D2-4AB7-AA30-AA2424A95819}"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563589-2B86-4873-A60B-1BD3FD61BC7E}"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MEVZUATI</a:t>
            </a:r>
            <a:endParaRPr lang="tr-TR" dirty="0"/>
          </a:p>
        </p:txBody>
      </p:sp>
      <p:sp>
        <p:nvSpPr>
          <p:cNvPr id="3" name="Subtitle 2"/>
          <p:cNvSpPr>
            <a:spLocks noGrp="1"/>
          </p:cNvSpPr>
          <p:nvPr>
            <p:ph type="subTitle" idx="1"/>
          </p:nvPr>
        </p:nvSpPr>
        <p:spPr/>
        <p:txBody>
          <a:bodyPr/>
          <a:lstStyle/>
          <a:p>
            <a:r>
              <a:rPr lang="tr-TR" dirty="0" smtClean="0"/>
              <a:t>8. HAFTA</a:t>
            </a:r>
          </a:p>
          <a:p>
            <a:r>
              <a:rPr lang="tr-TR" dirty="0" smtClean="0"/>
              <a:t>AİLENİN KORUNMASI HAKKINDA KANUN</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AİLENİN KORUNMASI VE KADINA KARŞI ŞİDDETİN ÖNLENMESİNE DAİR KANUN </a:t>
            </a:r>
            <a:endParaRPr lang="tr-TR" dirty="0"/>
          </a:p>
        </p:txBody>
      </p:sp>
      <p:sp>
        <p:nvSpPr>
          <p:cNvPr id="3" name="Content Placeholder 2"/>
          <p:cNvSpPr>
            <a:spLocks noGrp="1"/>
          </p:cNvSpPr>
          <p:nvPr>
            <p:ph idx="1"/>
          </p:nvPr>
        </p:nvSpPr>
        <p:spPr/>
        <p:txBody>
          <a:bodyPr/>
          <a:lstStyle/>
          <a:p>
            <a:r>
              <a:rPr lang="tr-TR" dirty="0" smtClean="0"/>
              <a:t>c) Korunan kişilere, bu kişilerin bulundukları konuta, okula ve işyerine yaklaşmaması. </a:t>
            </a:r>
          </a:p>
          <a:p>
            <a:r>
              <a:rPr lang="tr-TR" dirty="0" smtClean="0"/>
              <a:t>ç) Çocuklarla ilgili daha önce verilmiş bir kişisel ilişki kurma kararı varsa, kişisel ilişkinin refakatçi eşliğinde yapılması, kişisel ilişkinin sınırlanması ya da tümüyle kaldırılması.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AİLENİN KORUNMASI VE KADINA KARŞI ŞİDDETİN ÖNLENMESİNE DAİR KANUN </a:t>
            </a:r>
            <a:endParaRPr lang="tr-TR" dirty="0"/>
          </a:p>
        </p:txBody>
      </p:sp>
      <p:sp>
        <p:nvSpPr>
          <p:cNvPr id="3" name="Content Placeholder 2"/>
          <p:cNvSpPr>
            <a:spLocks noGrp="1"/>
          </p:cNvSpPr>
          <p:nvPr>
            <p:ph idx="1"/>
          </p:nvPr>
        </p:nvSpPr>
        <p:spPr/>
        <p:txBody>
          <a:bodyPr>
            <a:normAutofit/>
          </a:bodyPr>
          <a:lstStyle/>
          <a:p>
            <a:r>
              <a:rPr lang="tr-TR" dirty="0" smtClean="0"/>
              <a:t>d) Gerekli görülmesi hâlinde korunan kişinin, şiddete uğramamış olsa bile yakınlarına, tanıklarına ve kişisel ilişki kurulmasına ilişkin hâller saklı kalmak üzere çocuklarına yaklaşmaması.</a:t>
            </a:r>
          </a:p>
          <a:p>
            <a:r>
              <a:rPr lang="tr-TR" dirty="0" smtClean="0"/>
              <a:t> e) Korunan kişinin şahsi eşyalarına ve ev eşyalarına zarar vermemesi.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AİLENİN KORUNMASI VE KADINA KARŞI ŞİDDETİN ÖNLENMESİNE DAİR KANUN </a:t>
            </a:r>
            <a:endParaRPr lang="tr-TR" dirty="0"/>
          </a:p>
        </p:txBody>
      </p:sp>
      <p:sp>
        <p:nvSpPr>
          <p:cNvPr id="3" name="Content Placeholder 2"/>
          <p:cNvSpPr>
            <a:spLocks noGrp="1"/>
          </p:cNvSpPr>
          <p:nvPr>
            <p:ph idx="1"/>
          </p:nvPr>
        </p:nvSpPr>
        <p:spPr/>
        <p:txBody>
          <a:bodyPr/>
          <a:lstStyle/>
          <a:p>
            <a:r>
              <a:rPr lang="tr-TR" dirty="0" smtClean="0"/>
              <a:t>f) Korunan kişiyi iletişim araçlarıyla veya sair surette rahatsız etmemesi. </a:t>
            </a:r>
          </a:p>
          <a:p>
            <a:r>
              <a:rPr lang="tr-TR" dirty="0" smtClean="0"/>
              <a:t>g) Bulundurulması veya taşınmasına kanunen izin verilen silahları kolluğa teslim etmesi.</a:t>
            </a:r>
          </a:p>
          <a:p>
            <a:r>
              <a:rPr lang="tr-TR" dirty="0" smtClean="0"/>
              <a:t> ğ) Silah taşıması zorunlu olan bir kamu görevi ifa etse bile bu görevi nedeniyle zimmetinde bulunan silahı kurumuna teslim etmesi.</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AİLENİN KORUNMASI VE KADINA KARŞI ŞİDDETİN ÖNLENMESİNE DAİR KANUN </a:t>
            </a:r>
            <a:endParaRPr lang="tr-TR" dirty="0"/>
          </a:p>
        </p:txBody>
      </p:sp>
      <p:sp>
        <p:nvSpPr>
          <p:cNvPr id="3" name="Content Placeholder 2"/>
          <p:cNvSpPr>
            <a:spLocks noGrp="1"/>
          </p:cNvSpPr>
          <p:nvPr>
            <p:ph idx="1"/>
          </p:nvPr>
        </p:nvSpPr>
        <p:spPr/>
        <p:txBody>
          <a:bodyPr/>
          <a:lstStyle/>
          <a:p>
            <a:r>
              <a:rPr lang="tr-TR" dirty="0" smtClean="0"/>
              <a:t>h) Korunan kişilerin bulundukları yerlerde alkol ya da uyuşturucu veya uyarıcı madde kullanmaması ya da bu maddelerin etkisinde iken korunan kişilere ve bunların bulundukları yerlere yaklaşmaması, bağımlılığının olması hâlinde, hastaneye yatmak dâhil, muayene ve tedavisinin sağlanması.</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2800" dirty="0" smtClean="0"/>
              <a:t>AİLENİN KORUNMASI VE KADINA KARŞI ŞİDDETİN ÖNLENMESİNE DAİR KANUN </a:t>
            </a:r>
            <a:endParaRPr lang="tr-TR" sz="2800" dirty="0"/>
          </a:p>
        </p:txBody>
      </p:sp>
      <p:sp>
        <p:nvSpPr>
          <p:cNvPr id="3" name="Content Placeholder 2"/>
          <p:cNvSpPr>
            <a:spLocks noGrp="1"/>
          </p:cNvSpPr>
          <p:nvPr>
            <p:ph idx="1"/>
          </p:nvPr>
        </p:nvSpPr>
        <p:spPr/>
        <p:txBody>
          <a:bodyPr/>
          <a:lstStyle/>
          <a:p>
            <a:r>
              <a:rPr lang="tr-TR" dirty="0" smtClean="0"/>
              <a:t>MADDE 1 – (1) Bu Kanunun amacı; şiddete uğrayan veya şiddete uğrama tehlikesi bulunan kadınların, çocukların, aile bireylerinin ve tek taraflı ısrarlı takip mağduru olan kişilerin korunması ve bu kişilere yönelik şiddetin önlenmesi amacıyla alınacak tedbirlere ilişkin usul ve esasları düzenlemektir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AİLENİN KORUNMASI VE KADINA KARŞI ŞİDDETİN ÖNLENMESİNE DAİR KANUN </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a) Türkiye Cumhuriyeti Anayasası ile Türkiye’nin taraf olduğu uluslararası sözleşmeler, özellikle Kadınlara Yönelik Şiddet ve Aile İçi Şiddetin Önlenmesi ve Bunlarla Mücadeleye İlişkin Avrupa Konseyi Sözleşmesi ve yürürlükteki diğer kanuni düzenlemeler esas alınır.</a:t>
            </a:r>
          </a:p>
          <a:p>
            <a:r>
              <a:rPr lang="tr-TR" dirty="0" smtClean="0"/>
              <a:t> b) Şiddet mağdurlarına verilecek destek ve hizmetlerin sunulmasında temel insan haklarına dayalı, kadın erkek eşitliğine duyarlı, sosyal devlet ilkesine uygun, adil, etkili ve süratli bir usul izlenir.</a:t>
            </a:r>
          </a:p>
          <a:p>
            <a:r>
              <a:rPr lang="tr-TR" dirty="0" smtClean="0"/>
              <a:t>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AİLENİN KORUNMASI VE KADINA KARŞI ŞİDDETİN ÖNLENMESİNE DAİR KANUN </a:t>
            </a:r>
            <a:endParaRPr lang="tr-TR" dirty="0"/>
          </a:p>
        </p:txBody>
      </p:sp>
      <p:sp>
        <p:nvSpPr>
          <p:cNvPr id="3" name="Content Placeholder 2"/>
          <p:cNvSpPr>
            <a:spLocks noGrp="1"/>
          </p:cNvSpPr>
          <p:nvPr>
            <p:ph idx="1"/>
          </p:nvPr>
        </p:nvSpPr>
        <p:spPr/>
        <p:txBody>
          <a:bodyPr/>
          <a:lstStyle/>
          <a:p>
            <a:r>
              <a:rPr lang="tr-TR" dirty="0" smtClean="0"/>
              <a:t>c) Şiddet mağduru ve şiddet uygulayan için alınan tedbir kararları insan onuruna yaraşır bir şekilde yerine getirilir. </a:t>
            </a:r>
          </a:p>
          <a:p>
            <a:r>
              <a:rPr lang="tr-TR" dirty="0" smtClean="0"/>
              <a:t>ç) Bu Kanun kapsamında kadınlara yönelik cinsiyete dayalı şiddeti önleyen ve kadınları cinsiyete dayalı şiddetten koruyan özel tedbirler ayrımcılık olarak yorumlanamaz.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AİLENİN KORUNMASI VE KADINA KARŞI ŞİDDETİN ÖNLENMESİNE DAİR KANUN </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Mülkî amir tarafından verilecek koruyucu tedbir kararları </a:t>
            </a:r>
          </a:p>
          <a:p>
            <a:r>
              <a:rPr lang="tr-TR" dirty="0" smtClean="0"/>
              <a:t>MADDE 3 –</a:t>
            </a:r>
          </a:p>
          <a:p>
            <a:r>
              <a:rPr lang="tr-TR" dirty="0" smtClean="0"/>
              <a:t> (1) Bu Kanun kapsamında korunan kişilerle ilgili olarak aşağıdaki tedbirlerden birine, birkaçına veya uygun görülecek benzer tedbirlere mülkî amir tarafından karar verilebilir: </a:t>
            </a:r>
          </a:p>
          <a:p>
            <a:r>
              <a:rPr lang="tr-TR" dirty="0" smtClean="0"/>
              <a:t>a) Kendisine ve gerekiyorsa beraberindeki çocuklara, bulunduğu yerde veya başka bir yerde uygun barınma yeri sağlanması. </a:t>
            </a:r>
          </a:p>
          <a:p>
            <a:r>
              <a:rPr lang="tr-TR" dirty="0" smtClean="0"/>
              <a:t>b) Diğer kanunlar kapsamında yapılacak yardımlar saklı kalmak üzere, geçici maddi yardım yapılması.</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AİLENİN KORUNMASI VE KADINA KARŞI ŞİDDETİN ÖNLENMESİNE DAİR KANUN </a:t>
            </a:r>
            <a:endParaRPr lang="tr-TR" dirty="0"/>
          </a:p>
        </p:txBody>
      </p:sp>
      <p:sp>
        <p:nvSpPr>
          <p:cNvPr id="3" name="Content Placeholder 2"/>
          <p:cNvSpPr>
            <a:spLocks noGrp="1"/>
          </p:cNvSpPr>
          <p:nvPr>
            <p:ph idx="1"/>
          </p:nvPr>
        </p:nvSpPr>
        <p:spPr/>
        <p:txBody>
          <a:bodyPr/>
          <a:lstStyle/>
          <a:p>
            <a:r>
              <a:rPr lang="tr-TR" dirty="0" smtClean="0"/>
              <a:t> c) Psikolojik, meslekî, hukukî ve sosyal bakımdan rehberlik ve danışmanlık hizmeti verilmesi. </a:t>
            </a:r>
          </a:p>
          <a:p>
            <a:r>
              <a:rPr lang="tr-TR" dirty="0" smtClean="0"/>
              <a:t>ç) Hayatî tehlikesinin bulunması hâlinde, ilgilinin talebi üzerine veya resen geçici koruma altına alınması</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AİLENİN KORUNMASI VE KADINA KARŞI ŞİDDETİN ÖNLENMESİNE DAİR KANUN </a:t>
            </a:r>
            <a:endParaRPr lang="tr-TR" dirty="0"/>
          </a:p>
        </p:txBody>
      </p:sp>
      <p:sp>
        <p:nvSpPr>
          <p:cNvPr id="3" name="Content Placeholder 2"/>
          <p:cNvSpPr>
            <a:spLocks noGrp="1"/>
          </p:cNvSpPr>
          <p:nvPr>
            <p:ph idx="1"/>
          </p:nvPr>
        </p:nvSpPr>
        <p:spPr/>
        <p:txBody>
          <a:bodyPr>
            <a:normAutofit lnSpcReduction="10000"/>
          </a:bodyPr>
          <a:lstStyle/>
          <a:p>
            <a:r>
              <a:rPr lang="tr-TR" dirty="0" smtClean="0"/>
              <a:t>d) Gerekli olması hâlinde, korunan kişinin çocukları varsa çalışma yaşamına katılımını desteklemek üzere dört ay, kişinin çalışması hâlinde ise iki aylık süre ile sınırlı olmak kaydıyla, on altı yaşından büyükler için her yıl belirlenen aylık net asgari ücret tutarının yarısını geçmemek ve belgelendirilmek kaydıyla Bakanlık bütçesinin ilgili tertibinden karşılanmak suretiyle kreş imkânının sağlanması</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AİLENİN KORUNMASI VE KADINA KARŞI ŞİDDETİN ÖNLENMESİNE DAİR KANUN </a:t>
            </a:r>
            <a:endParaRPr lang="tr-TR" dirty="0"/>
          </a:p>
        </p:txBody>
      </p:sp>
      <p:sp>
        <p:nvSpPr>
          <p:cNvPr id="3" name="Content Placeholder 2"/>
          <p:cNvSpPr>
            <a:spLocks noGrp="1"/>
          </p:cNvSpPr>
          <p:nvPr>
            <p:ph idx="1"/>
          </p:nvPr>
        </p:nvSpPr>
        <p:spPr/>
        <p:txBody>
          <a:bodyPr>
            <a:normAutofit fontScale="62500" lnSpcReduction="20000"/>
          </a:bodyPr>
          <a:lstStyle/>
          <a:p>
            <a:r>
              <a:rPr lang="tr-TR" dirty="0" smtClean="0"/>
              <a:t>Hâkim tarafından verilecek koruyucu tedbir kararları </a:t>
            </a:r>
          </a:p>
          <a:p>
            <a:r>
              <a:rPr lang="tr-TR" dirty="0" smtClean="0"/>
              <a:t>MADDE 4 –</a:t>
            </a:r>
          </a:p>
          <a:p>
            <a:r>
              <a:rPr lang="tr-TR" dirty="0" smtClean="0"/>
              <a:t> (1) Bu Kanun kapsamında korunan kişilerle ilgili olarak aşağıdaki koruyucu tedbirlerden birine, birkaçına veya uygun görülecek benzer tedbirlere hâkim tarafından karar verilebilir:</a:t>
            </a:r>
          </a:p>
          <a:p>
            <a:r>
              <a:rPr lang="tr-TR" dirty="0" smtClean="0"/>
              <a:t> a) İşyerinin değiştirilmesi.</a:t>
            </a:r>
          </a:p>
          <a:p>
            <a:r>
              <a:rPr lang="tr-TR" dirty="0" smtClean="0"/>
              <a:t> b) Kişinin evli olması hâlinde müşterek yerleşim yerinden ayrı yerleşim yeri belirlenmesi. </a:t>
            </a:r>
          </a:p>
          <a:p>
            <a:r>
              <a:rPr lang="tr-TR" dirty="0" smtClean="0"/>
              <a:t>c) 22/11/2001 tarihli ve 4721 sayılı Türk Medenî Kanunundaki şartların varlığı hâlinde ve korunan kişinin talebi üzerine tapu kütüğüne aile konutu şerhi konulması. </a:t>
            </a:r>
          </a:p>
          <a:p>
            <a:r>
              <a:rPr lang="tr-TR" dirty="0" smtClean="0"/>
              <a:t>ç) Korunan kişi bakımından hayatî tehlikenin bulunması ve bu tehlikenin önlenmesi için diğer tedbirlerin yeterli olmayacağının anlaşılması hâlinde ve ilgilinin aydınlatılmış rızasına dayalı olarak 27/12/2007 tarihli ve 5726 sayılı Tanık Koruma Kanunu hükümlerine göre kimlik ve ilgili diğer bilgi ve belgelerinin değiştirilmesi.</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AİLENİN KORUNMASI VE KADINA KARŞI ŞİDDETİN ÖNLENMESİNE DAİR KANUN </a:t>
            </a: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Hâkim tarafından verilecek önleyici tedbir kararları </a:t>
            </a:r>
          </a:p>
          <a:p>
            <a:r>
              <a:rPr lang="tr-TR" dirty="0" smtClean="0"/>
              <a:t>MADDE 5 – </a:t>
            </a:r>
          </a:p>
          <a:p>
            <a:r>
              <a:rPr lang="tr-TR" dirty="0" smtClean="0"/>
              <a:t>(1) Şiddet uygulayanlarla ilgili olarak aşağıdaki önleyici tedbirlerden birine, birkaçına veya uygun görülecek benzer tedbirlere hâkim tarafından karar verilebilir:</a:t>
            </a:r>
          </a:p>
          <a:p>
            <a:r>
              <a:rPr lang="tr-TR" dirty="0" smtClean="0"/>
              <a:t> a) Şiddet mağduruna yönelik olarak şiddet tehdidi, hakaret, aşağılama veya küçük düşürmeyi içeren söz ve davranışlarda bulunmaması. </a:t>
            </a:r>
          </a:p>
          <a:p>
            <a:r>
              <a:rPr lang="tr-TR" dirty="0" smtClean="0"/>
              <a:t>b) Müşterek konuttan veya bulunduğu yerden derhâl uzaklaştırılması ve müşterek konutun korunan kişiye tahsis edilmesi.</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808</Words>
  <Application>Microsoft Office PowerPoint</Application>
  <PresentationFormat>On-screen Show (4:3)</PresentationFormat>
  <Paragraphs>49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SOSYAL HİZMET MEVZUATI</vt:lpstr>
      <vt:lpstr>AİLENİN KORUNMASI VE KADINA KARŞI ŞİDDETİN ÖNLENMESİNE DAİR KANUN </vt:lpstr>
      <vt:lpstr>AİLENİN KORUNMASI VE KADINA KARŞI ŞİDDETİN ÖNLENMESİNE DAİR KANUN </vt:lpstr>
      <vt:lpstr>AİLENİN KORUNMASI VE KADINA KARŞI ŞİDDETİN ÖNLENMESİNE DAİR KANUN </vt:lpstr>
      <vt:lpstr>AİLENİN KORUNMASI VE KADINA KARŞI ŞİDDETİN ÖNLENMESİNE DAİR KANUN </vt:lpstr>
      <vt:lpstr>AİLENİN KORUNMASI VE KADINA KARŞI ŞİDDETİN ÖNLENMESİNE DAİR KANUN </vt:lpstr>
      <vt:lpstr>AİLENİN KORUNMASI VE KADINA KARŞI ŞİDDETİN ÖNLENMESİNE DAİR KANUN </vt:lpstr>
      <vt:lpstr>AİLENİN KORUNMASI VE KADINA KARŞI ŞİDDETİN ÖNLENMESİNE DAİR KANUN </vt:lpstr>
      <vt:lpstr>AİLENİN KORUNMASI VE KADINA KARŞI ŞİDDETİN ÖNLENMESİNE DAİR KANUN </vt:lpstr>
      <vt:lpstr>AİLENİN KORUNMASI VE KADINA KARŞI ŞİDDETİN ÖNLENMESİNE DAİR KANUN </vt:lpstr>
      <vt:lpstr>AİLENİN KORUNMASI VE KADINA KARŞI ŞİDDETİN ÖNLENMESİNE DAİR KANUN </vt:lpstr>
      <vt:lpstr>AİLENİN KORUNMASI VE KADINA KARŞI ŞİDDETİN ÖNLENMESİNE DAİR KANUN </vt:lpstr>
      <vt:lpstr>AİLENİN KORUNMASI VE KADINA KARŞI ŞİDDETİN ÖNLENMESİNE DAİR KANUN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MEVZUATI</dc:title>
  <dc:creator>Tuğba&amp;Cihan</dc:creator>
  <cp:lastModifiedBy>Tuğba&amp;Cihan</cp:lastModifiedBy>
  <cp:revision>1</cp:revision>
  <dcterms:created xsi:type="dcterms:W3CDTF">2020-05-08T08:00:25Z</dcterms:created>
  <dcterms:modified xsi:type="dcterms:W3CDTF">2020-05-08T08:07:43Z</dcterms:modified>
</cp:coreProperties>
</file>