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658" r:id="rId3"/>
    <p:sldId id="660" r:id="rId4"/>
    <p:sldId id="661" r:id="rId5"/>
    <p:sldId id="662" r:id="rId6"/>
    <p:sldId id="663" r:id="rId7"/>
    <p:sldId id="664" r:id="rId8"/>
    <p:sldId id="6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8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FE5373-E045-4B42-AC23-9F018909DF7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109E70-2EF9-4EEE-A067-915A6F92E1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4340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619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824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tr-TR"/>
          </a:p>
        </p:txBody>
      </p:sp>
      <p:sp>
        <p:nvSpPr>
          <p:cNvPr id="13824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9CF140D-68A2-4693-96AB-182649CB143E}" type="slidenum">
              <a:rPr lang="en-PH" smtClean="0">
                <a:latin typeface="Helvetica" pitchFamily="34" charset="0"/>
              </a:rPr>
              <a:pPr/>
              <a:t>3</a:t>
            </a:fld>
            <a:endParaRPr lang="en-PH">
              <a:latin typeface="Helvetica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926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tr-TR"/>
          </a:p>
        </p:txBody>
      </p:sp>
      <p:sp>
        <p:nvSpPr>
          <p:cNvPr id="13926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D87AEFD-351F-4E08-8B60-A2DB39DFD4EE}" type="slidenum">
              <a:rPr lang="en-PH" smtClean="0">
                <a:latin typeface="Helvetica" pitchFamily="34" charset="0"/>
              </a:rPr>
              <a:pPr/>
              <a:t>4</a:t>
            </a:fld>
            <a:endParaRPr lang="en-PH">
              <a:latin typeface="Helvetica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029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tr-TR"/>
          </a:p>
        </p:txBody>
      </p:sp>
      <p:sp>
        <p:nvSpPr>
          <p:cNvPr id="14029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489304D-C4AB-42C4-9514-13694C0D481A}" type="slidenum">
              <a:rPr lang="en-PH" smtClean="0">
                <a:latin typeface="Helvetica" pitchFamily="34" charset="0"/>
              </a:rPr>
              <a:pPr/>
              <a:t>5</a:t>
            </a:fld>
            <a:endParaRPr lang="en-PH">
              <a:latin typeface="Helvetica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131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tr-TR"/>
          </a:p>
        </p:txBody>
      </p:sp>
      <p:sp>
        <p:nvSpPr>
          <p:cNvPr id="14131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D223ADA-647A-438A-8309-6F735AD19411}" type="slidenum">
              <a:rPr lang="en-PH" smtClean="0">
                <a:latin typeface="Helvetica" pitchFamily="34" charset="0"/>
              </a:rPr>
              <a:pPr/>
              <a:t>6</a:t>
            </a:fld>
            <a:endParaRPr lang="en-PH">
              <a:latin typeface="Helvetica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233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tr-TR"/>
          </a:p>
        </p:txBody>
      </p:sp>
      <p:sp>
        <p:nvSpPr>
          <p:cNvPr id="14234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07E4DFD-2ED0-4AC7-9A6A-74B435A5E7B0}" type="slidenum">
              <a:rPr lang="en-PH" smtClean="0">
                <a:latin typeface="Helvetica" pitchFamily="34" charset="0"/>
              </a:rPr>
              <a:pPr/>
              <a:t>7</a:t>
            </a:fld>
            <a:endParaRPr lang="en-PH">
              <a:latin typeface="Helvetica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6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tr-TR"/>
          </a:p>
        </p:txBody>
      </p:sp>
      <p:sp>
        <p:nvSpPr>
          <p:cNvPr id="14336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EBA2B45-51D4-4574-915C-0DD1A1701A29}" type="slidenum">
              <a:rPr lang="en-PH" smtClean="0">
                <a:latin typeface="Helvetica" pitchFamily="34" charset="0"/>
              </a:rPr>
              <a:pPr/>
              <a:t>8</a:t>
            </a:fld>
            <a:endParaRPr lang="en-PH">
              <a:latin typeface="Helvetica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85135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3297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218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3891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9232273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2403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43737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3161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937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58845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6641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6154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AF7667-688D-4320-84D2-94414B246A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8523" y="2278504"/>
            <a:ext cx="10318418" cy="3214871"/>
          </a:xfrm>
        </p:spPr>
        <p:txBody>
          <a:bodyPr/>
          <a:lstStyle/>
          <a:p>
            <a:r>
              <a:rPr lang="tr-TR" sz="3600" dirty="0"/>
              <a:t>öfke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3603941-575F-4B7F-ADC7-FE63047D6A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0009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39056" y="989350"/>
            <a:ext cx="9503764" cy="4781863"/>
          </a:xfrm>
        </p:spPr>
        <p:txBody>
          <a:bodyPr>
            <a:normAutofit/>
          </a:bodyPr>
          <a:lstStyle/>
          <a:p>
            <a:pPr algn="just"/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Müşterilerin öfkelerini kusmalarına yardımcı olmalı mı yoksa sakinleştirmeye mi çalışmalı?</a:t>
            </a:r>
          </a:p>
          <a:p>
            <a:pPr algn="just"/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Öfkenin aşamaları</a:t>
            </a:r>
          </a:p>
          <a:p>
            <a:pPr lvl="1" algn="just"/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İnkar ve şok</a:t>
            </a:r>
          </a:p>
          <a:p>
            <a:pPr lvl="1" algn="just"/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Suçlama</a:t>
            </a:r>
          </a:p>
          <a:p>
            <a:pPr lvl="1" algn="just"/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Pazarlık</a:t>
            </a:r>
          </a:p>
          <a:p>
            <a:pPr lvl="1" algn="just"/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kabullenme</a:t>
            </a:r>
          </a:p>
          <a:p>
            <a:pPr lvl="1">
              <a:buFontTx/>
              <a:buNone/>
            </a:pPr>
            <a:endParaRPr lang="tr-TR" sz="2400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>
          <a:xfrm>
            <a:off x="1251678" y="869429"/>
            <a:ext cx="10178322" cy="1005087"/>
          </a:xfrm>
        </p:spPr>
        <p:txBody>
          <a:bodyPr/>
          <a:lstStyle/>
          <a:p>
            <a:r>
              <a:rPr lang="tr-TR" cap="none" dirty="0"/>
              <a:t>Müşteriye Uymak</a:t>
            </a:r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1678" y="2188565"/>
            <a:ext cx="10178322" cy="3691028"/>
          </a:xfrm>
        </p:spPr>
        <p:txBody>
          <a:bodyPr/>
          <a:lstStyle/>
          <a:p>
            <a:pPr algn="just"/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Çok sinirlenmişiniz, sizin için ne yapabilirim?</a:t>
            </a:r>
          </a:p>
          <a:p>
            <a:pPr algn="just"/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Fazla soru sormayın</a:t>
            </a:r>
          </a:p>
          <a:p>
            <a:pPr algn="just"/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Göz teması</a:t>
            </a:r>
          </a:p>
          <a:p>
            <a:pPr algn="just"/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Müşteriye ayak uydurun</a:t>
            </a:r>
          </a:p>
          <a:p>
            <a:pPr>
              <a:buFontTx/>
              <a:buNone/>
            </a:pPr>
            <a:endParaRPr lang="tr-TR" dirty="0"/>
          </a:p>
          <a:p>
            <a:pPr>
              <a:buFontTx/>
              <a:buNone/>
            </a:pPr>
            <a:endParaRPr lang="tr-TR" dirty="0"/>
          </a:p>
          <a:p>
            <a:endParaRPr lang="tr-TR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1678" y="1558977"/>
            <a:ext cx="10178322" cy="4320615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Eğer birkaç sorumu cevaplarsanız size daha iyi yardım edebilirim</a:t>
            </a:r>
          </a:p>
          <a:p>
            <a:pPr algn="just">
              <a:lnSpc>
                <a:spcPct val="80000"/>
              </a:lnSpc>
            </a:pPr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Müşterilerin aklından geçeni okumaya çalışmayın</a:t>
            </a:r>
          </a:p>
          <a:p>
            <a:pPr algn="just">
              <a:lnSpc>
                <a:spcPct val="80000"/>
              </a:lnSpc>
            </a:pPr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Müşterileri aşağılamayın</a:t>
            </a:r>
          </a:p>
          <a:p>
            <a:pPr algn="just">
              <a:lnSpc>
                <a:spcPct val="80000"/>
              </a:lnSpc>
            </a:pPr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Asla ‘sizin başınıza gelen de bir şey mi’ demeyin</a:t>
            </a:r>
          </a:p>
          <a:p>
            <a:pPr algn="just">
              <a:lnSpc>
                <a:spcPct val="80000"/>
              </a:lnSpc>
            </a:pPr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Müşterileri suçlamayın</a:t>
            </a:r>
          </a:p>
          <a:p>
            <a:pPr algn="just">
              <a:lnSpc>
                <a:spcPct val="80000"/>
              </a:lnSpc>
            </a:pPr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Müşterileri tehdit etmeyin</a:t>
            </a:r>
          </a:p>
          <a:p>
            <a:pPr algn="just">
              <a:lnSpc>
                <a:spcPct val="80000"/>
              </a:lnSpc>
            </a:pPr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Diplomatik olun</a:t>
            </a:r>
          </a:p>
          <a:p>
            <a:pPr algn="just">
              <a:lnSpc>
                <a:spcPct val="80000"/>
              </a:lnSpc>
            </a:pPr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Hayır, ama, ancak, söz veremem, denerim kelimelerini kullanmayın</a:t>
            </a:r>
          </a:p>
          <a:p>
            <a:pPr>
              <a:lnSpc>
                <a:spcPct val="80000"/>
              </a:lnSpc>
            </a:pPr>
            <a:endParaRPr lang="tr-TR" sz="2400" dirty="0"/>
          </a:p>
          <a:p>
            <a:pPr>
              <a:lnSpc>
                <a:spcPct val="80000"/>
              </a:lnSpc>
            </a:pPr>
            <a:endParaRPr lang="tr-TR" sz="2400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1678" y="1484785"/>
            <a:ext cx="9960965" cy="3672681"/>
          </a:xfrm>
        </p:spPr>
        <p:txBody>
          <a:bodyPr>
            <a:normAutofit fontScale="92500"/>
          </a:bodyPr>
          <a:lstStyle/>
          <a:p>
            <a:pPr algn="just">
              <a:lnSpc>
                <a:spcPct val="80000"/>
              </a:lnSpc>
            </a:pPr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‘Birlikte ne yapabiliriz bir bakalım’</a:t>
            </a:r>
          </a:p>
          <a:p>
            <a:pPr algn="just">
              <a:lnSpc>
                <a:spcPct val="80000"/>
              </a:lnSpc>
            </a:pPr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‘Şöyle yapalım’</a:t>
            </a:r>
          </a:p>
          <a:p>
            <a:pPr algn="just">
              <a:lnSpc>
                <a:spcPct val="80000"/>
              </a:lnSpc>
            </a:pPr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Araştırmacı- ‘Bu sorunun temeline inelim’</a:t>
            </a:r>
          </a:p>
          <a:p>
            <a:pPr algn="just">
              <a:lnSpc>
                <a:spcPct val="80000"/>
              </a:lnSpc>
            </a:pPr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Öğütleyici-’Yapabileceğimiz en iyi şey şu’</a:t>
            </a:r>
          </a:p>
          <a:p>
            <a:pPr algn="just">
              <a:lnSpc>
                <a:spcPct val="80000"/>
              </a:lnSpc>
            </a:pPr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Danışman ya da dinleyici –’Ne olduğunu bana anlatın. Ben de bilmek istiyorum’</a:t>
            </a:r>
          </a:p>
          <a:p>
            <a:pPr algn="just">
              <a:lnSpc>
                <a:spcPct val="80000"/>
              </a:lnSpc>
            </a:pPr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Analitik- ‘Çözüm için şu adımları takip edeceğiz’</a:t>
            </a:r>
          </a:p>
          <a:p>
            <a:pPr algn="just">
              <a:lnSpc>
                <a:spcPct val="80000"/>
              </a:lnSpc>
            </a:pPr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Sağlamcı – ‘Konuyu doğru anlamış mıyım? Hepsi bu kadar mı?’</a:t>
            </a:r>
          </a:p>
          <a:p>
            <a:pPr>
              <a:lnSpc>
                <a:spcPct val="80000"/>
              </a:lnSpc>
              <a:buFontTx/>
              <a:buNone/>
            </a:pPr>
            <a:endParaRPr lang="tr-TR" sz="2800" dirty="0"/>
          </a:p>
          <a:p>
            <a:pPr>
              <a:lnSpc>
                <a:spcPct val="80000"/>
              </a:lnSpc>
            </a:pPr>
            <a:endParaRPr lang="tr-TR" sz="2800" dirty="0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2D4E15DB-3980-4DC6-AF0B-9A7133BA5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1678" y="1528997"/>
            <a:ext cx="10178322" cy="4350595"/>
          </a:xfrm>
        </p:spPr>
        <p:txBody>
          <a:bodyPr/>
          <a:lstStyle/>
          <a:p>
            <a:pPr algn="just"/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Öfkeli müşteri ile yakın, kişisel ilişki kurun</a:t>
            </a:r>
          </a:p>
          <a:p>
            <a:pPr algn="just"/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İsminizi söyleyin, sizde adıyla hitap edin</a:t>
            </a:r>
          </a:p>
          <a:p>
            <a:pPr algn="just"/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‘Bu sefer sizi üzdüğümüzü biliyorum ama gelecekte size tekrar hizmet verme şansını bize vereceğinizi ümit ediyorum’</a:t>
            </a:r>
          </a:p>
          <a:p>
            <a:pPr>
              <a:buFontTx/>
              <a:buNone/>
            </a:pPr>
            <a:endParaRPr lang="tr-TR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4" y="620713"/>
            <a:ext cx="8218487" cy="1223962"/>
          </a:xfrm>
        </p:spPr>
        <p:txBody>
          <a:bodyPr>
            <a:normAutofit fontScale="90000"/>
          </a:bodyPr>
          <a:lstStyle/>
          <a:p>
            <a:br>
              <a:rPr lang="tr-TR" sz="4000"/>
            </a:br>
            <a:br>
              <a:rPr lang="tr-TR" sz="4000"/>
            </a:br>
            <a:br>
              <a:rPr lang="tr-TR" sz="4000"/>
            </a:br>
            <a:br>
              <a:rPr lang="tr-TR" sz="4000"/>
            </a:br>
            <a:br>
              <a:rPr lang="tr-TR" sz="4000"/>
            </a:br>
            <a:br>
              <a:rPr lang="tr-TR" sz="4000"/>
            </a:br>
            <a:br>
              <a:rPr lang="tr-TR" sz="4000"/>
            </a:br>
            <a:endParaRPr lang="tr-TR" sz="4000"/>
          </a:p>
        </p:txBody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1678" y="1844675"/>
            <a:ext cx="10178322" cy="4034917"/>
          </a:xfrm>
        </p:spPr>
        <p:txBody>
          <a:bodyPr>
            <a:normAutofit/>
          </a:bodyPr>
          <a:lstStyle/>
          <a:p>
            <a:pPr lvl="1" algn="just"/>
            <a:r>
              <a:rPr lang="tr-T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Çok yorgundurlar ve rasgele saldırırlar</a:t>
            </a:r>
          </a:p>
          <a:p>
            <a:pPr lvl="1" algn="just"/>
            <a:r>
              <a:rPr lang="tr-T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Ona sevmediği birini hatırlatıyor olabilirsiniz</a:t>
            </a:r>
          </a:p>
          <a:p>
            <a:pPr lvl="1" algn="just"/>
            <a:r>
              <a:rPr lang="tr-T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İstemedikleri bir olayın içinde yer almak zorunda kalmış olabilirler</a:t>
            </a:r>
          </a:p>
          <a:p>
            <a:pPr lvl="1" algn="just"/>
            <a:r>
              <a:rPr lang="tr-T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Birikmiş öfkeleri olabilir</a:t>
            </a:r>
          </a:p>
          <a:p>
            <a:pPr lvl="1" algn="just"/>
            <a:r>
              <a:rPr lang="tr-T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Daha önce onlarda saldırıya uğramış olabilirler</a:t>
            </a:r>
          </a:p>
        </p:txBody>
      </p:sp>
      <p:sp>
        <p:nvSpPr>
          <p:cNvPr id="61445" name="Rectangle 4"/>
          <p:cNvSpPr>
            <a:spLocks noChangeArrowheads="1"/>
          </p:cNvSpPr>
          <p:nvPr/>
        </p:nvSpPr>
        <p:spPr bwMode="auto">
          <a:xfrm>
            <a:off x="1847850" y="908050"/>
            <a:ext cx="84768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1" lang="tr-TR" sz="2800" b="1" dirty="0">
                <a:solidFill>
                  <a:schemeClr val="tx2"/>
                </a:solidFill>
                <a:latin typeface="+mj-lt"/>
              </a:rPr>
              <a:t>Yararlı eleştiri ile kasıtlı saldırı arasındaki farkı anlamak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2"/>
          <p:cNvSpPr>
            <a:spLocks noGrp="1" noChangeArrowheads="1"/>
          </p:cNvSpPr>
          <p:nvPr>
            <p:ph type="title"/>
          </p:nvPr>
        </p:nvSpPr>
        <p:spPr>
          <a:xfrm>
            <a:off x="1251678" y="629587"/>
            <a:ext cx="10178322" cy="1244930"/>
          </a:xfrm>
        </p:spPr>
        <p:txBody>
          <a:bodyPr/>
          <a:lstStyle/>
          <a:p>
            <a:r>
              <a:rPr lang="tr-TR" cap="none" dirty="0"/>
              <a:t>Kişisel Şikayetler İçin</a:t>
            </a:r>
          </a:p>
        </p:txBody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1678" y="1874517"/>
            <a:ext cx="10178322" cy="4005075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Önce teşekkür edin; ‘rahatsız olduğunuzu bana söylediğiniz için size teşekkür ederim’</a:t>
            </a:r>
          </a:p>
          <a:p>
            <a:pPr algn="just">
              <a:lnSpc>
                <a:spcPct val="90000"/>
              </a:lnSpc>
            </a:pPr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Eğer hatanız varsa kabul edin</a:t>
            </a:r>
          </a:p>
          <a:p>
            <a:pPr algn="just">
              <a:lnSpc>
                <a:spcPct val="90000"/>
              </a:lnSpc>
            </a:pPr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Durum uygunsa özür dileyin</a:t>
            </a:r>
          </a:p>
          <a:p>
            <a:pPr algn="just">
              <a:lnSpc>
                <a:spcPct val="90000"/>
              </a:lnSpc>
            </a:pPr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Bir şey yapmaya söz verin ve yapın</a:t>
            </a:r>
          </a:p>
          <a:p>
            <a:pPr algn="just">
              <a:lnSpc>
                <a:spcPct val="90000"/>
              </a:lnSpc>
            </a:pPr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Gelişmek için adımlar atın</a:t>
            </a:r>
          </a:p>
          <a:p>
            <a:pPr>
              <a:lnSpc>
                <a:spcPct val="90000"/>
              </a:lnSpc>
            </a:pPr>
            <a:endParaRPr lang="tr-TR" dirty="0"/>
          </a:p>
          <a:p>
            <a:pPr>
              <a:lnSpc>
                <a:spcPct val="90000"/>
              </a:lnSpc>
            </a:pPr>
            <a:endParaRPr lang="tr-TR" dirty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Rozet">
  <a:themeElements>
    <a:clrScheme name="Rozet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Rozet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ozet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TM10001106[[fn=Rozet]]</Template>
  <TotalTime>45</TotalTime>
  <Words>257</Words>
  <Application>Microsoft Office PowerPoint</Application>
  <PresentationFormat>Geniş ekran</PresentationFormat>
  <Paragraphs>50</Paragraphs>
  <Slides>8</Slides>
  <Notes>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Calibri</vt:lpstr>
      <vt:lpstr>Gill Sans MT</vt:lpstr>
      <vt:lpstr>Helvetica</vt:lpstr>
      <vt:lpstr>Impact</vt:lpstr>
      <vt:lpstr>Rozet</vt:lpstr>
      <vt:lpstr>öfke </vt:lpstr>
      <vt:lpstr>PowerPoint Sunusu</vt:lpstr>
      <vt:lpstr>Müşteriye Uymak</vt:lpstr>
      <vt:lpstr>PowerPoint Sunusu</vt:lpstr>
      <vt:lpstr>PowerPoint Sunusu</vt:lpstr>
      <vt:lpstr>PowerPoint Sunusu</vt:lpstr>
      <vt:lpstr>       </vt:lpstr>
      <vt:lpstr>Kişisel Şikayetler İçin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16</cp:revision>
  <dcterms:created xsi:type="dcterms:W3CDTF">2020-05-09T15:36:41Z</dcterms:created>
  <dcterms:modified xsi:type="dcterms:W3CDTF">2020-05-09T17:12:02Z</dcterms:modified>
</cp:coreProperties>
</file>