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VERGİ HUKUKU I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Vergilendirme</a:t>
            </a:r>
            <a:r>
              <a:rPr lang="en-US" sz="4000" dirty="0" smtClean="0"/>
              <a:t> </a:t>
            </a:r>
            <a:r>
              <a:rPr lang="en-US" sz="4000" dirty="0" err="1" smtClean="0"/>
              <a:t>Süreci</a:t>
            </a:r>
            <a:r>
              <a:rPr lang="en-US" sz="4000" smtClean="0"/>
              <a:t>:</a:t>
            </a:r>
            <a:br>
              <a:rPr lang="en-US" sz="4000" smtClean="0"/>
            </a:br>
            <a:r>
              <a:rPr lang="en-US" sz="4000" smtClean="0"/>
              <a:t>Tarha</a:t>
            </a:r>
            <a:r>
              <a:rPr lang="en-US" sz="4000" dirty="0" smtClean="0"/>
              <a:t> </a:t>
            </a:r>
            <a:r>
              <a:rPr lang="en-US" sz="4000" dirty="0" err="1" smtClean="0"/>
              <a:t>hazırlayıcı</a:t>
            </a:r>
            <a:r>
              <a:rPr lang="en-US" sz="4000" dirty="0" smtClean="0"/>
              <a:t> </a:t>
            </a:r>
            <a:r>
              <a:rPr lang="en-US" sz="4000" dirty="0" err="1" smtClean="0"/>
              <a:t>işlemler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Prof.Dr.Dilek</a:t>
            </a:r>
            <a:r>
              <a:rPr lang="en-US" dirty="0" smtClean="0"/>
              <a:t> ÖZKÖK ÇUBUKÇU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41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BİLGİ TOPLAMA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55365"/>
            <a:ext cx="7345363" cy="4210156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İdare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devamlı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müesseseleri</a:t>
            </a:r>
            <a:r>
              <a:rPr lang="en-US" dirty="0"/>
              <a:t>, </a:t>
            </a:r>
            <a:r>
              <a:rPr lang="en-US" dirty="0" err="1"/>
              <a:t>mükellefler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mükelleflerle</a:t>
            </a:r>
            <a:r>
              <a:rPr lang="en-US" dirty="0"/>
              <a:t> </a:t>
            </a:r>
            <a:r>
              <a:rPr lang="en-US" dirty="0" err="1"/>
              <a:t>muamelede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/>
              <a:t>,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Bakanlığının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</a:t>
            </a:r>
            <a:r>
              <a:rPr lang="en-US" dirty="0"/>
              <a:t> </a:t>
            </a:r>
            <a:r>
              <a:rPr lang="en-US" dirty="0" err="1"/>
              <a:t>yapmaya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olanların</a:t>
            </a:r>
            <a:r>
              <a:rPr lang="en-US" dirty="0"/>
              <a:t> </a:t>
            </a:r>
            <a:r>
              <a:rPr lang="en-US" dirty="0" err="1"/>
              <a:t>istiyecekleri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vermeye</a:t>
            </a:r>
            <a:r>
              <a:rPr lang="en-US" dirty="0"/>
              <a:t> </a:t>
            </a:r>
            <a:r>
              <a:rPr lang="en-US" dirty="0" err="1"/>
              <a:t>mecburdurlar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sözle</a:t>
            </a:r>
            <a:r>
              <a:rPr lang="en-US" dirty="0"/>
              <a:t> </a:t>
            </a:r>
            <a:r>
              <a:rPr lang="en-US" dirty="0" err="1"/>
              <a:t>istenilir</a:t>
            </a:r>
            <a:r>
              <a:rPr lang="en-US" dirty="0"/>
              <a:t>. </a:t>
            </a:r>
            <a:r>
              <a:rPr lang="en-US" dirty="0" err="1"/>
              <a:t>Sözle</a:t>
            </a:r>
            <a:r>
              <a:rPr lang="en-US" dirty="0"/>
              <a:t> </a:t>
            </a:r>
            <a:r>
              <a:rPr lang="en-US" dirty="0" err="1"/>
              <a:t>istenen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vermeyenlere</a:t>
            </a:r>
            <a:r>
              <a:rPr lang="en-US" dirty="0"/>
              <a:t> </a:t>
            </a:r>
            <a:r>
              <a:rPr lang="en-US" dirty="0" err="1"/>
              <a:t>keyfiyet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tekit</a:t>
            </a:r>
            <a:r>
              <a:rPr lang="en-US" dirty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vermeleri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kendilerine</a:t>
            </a:r>
            <a:r>
              <a:rPr lang="en-US" dirty="0"/>
              <a:t> </a:t>
            </a:r>
            <a:r>
              <a:rPr lang="en-US" dirty="0" err="1"/>
              <a:t>münasip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mühlet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olunur</a:t>
            </a:r>
            <a:r>
              <a:rPr lang="en-US" dirty="0"/>
              <a:t>.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istenmek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ilgililer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dairesine</a:t>
            </a:r>
            <a:r>
              <a:rPr lang="en-US" dirty="0"/>
              <a:t> </a:t>
            </a:r>
            <a:r>
              <a:rPr lang="en-US" dirty="0" err="1"/>
              <a:t>zorla</a:t>
            </a:r>
            <a:r>
              <a:rPr lang="en-US" dirty="0"/>
              <a:t> </a:t>
            </a:r>
            <a:r>
              <a:rPr lang="en-US" dirty="0" err="1"/>
              <a:t>getirilemez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Memleket</a:t>
            </a:r>
            <a:r>
              <a:rPr lang="en-US" dirty="0"/>
              <a:t>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imtiyazlarından</a:t>
            </a:r>
            <a:r>
              <a:rPr lang="en-US" dirty="0"/>
              <a:t> </a:t>
            </a:r>
            <a:r>
              <a:rPr lang="en-US" dirty="0" err="1"/>
              <a:t>faydalanan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memurları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mecburiyetine</a:t>
            </a:r>
            <a:r>
              <a:rPr lang="en-US" dirty="0"/>
              <a:t> </a:t>
            </a:r>
            <a:r>
              <a:rPr lang="en-US" dirty="0" err="1"/>
              <a:t>tabi</a:t>
            </a:r>
            <a:r>
              <a:rPr lang="en-US" dirty="0"/>
              <a:t> </a:t>
            </a:r>
            <a:r>
              <a:rPr lang="en-US" dirty="0" err="1"/>
              <a:t>olamazlar</a:t>
            </a:r>
            <a:r>
              <a:rPr lang="en-US" dirty="0" smtClean="0"/>
              <a:t>. (VUK </a:t>
            </a:r>
            <a:r>
              <a:rPr lang="en-US" dirty="0" err="1" smtClean="0"/>
              <a:t>md.</a:t>
            </a:r>
            <a:r>
              <a:rPr lang="en-US" dirty="0" smtClean="0"/>
              <a:t> 148)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92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06036"/>
            <a:ext cx="7345362" cy="13398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2. </a:t>
            </a:r>
            <a:r>
              <a:rPr lang="en-US" dirty="0" err="1" smtClean="0"/>
              <a:t>Devamlı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isteme</a:t>
            </a:r>
            <a:r>
              <a:rPr lang="en-US" dirty="0" smtClean="0"/>
              <a:t> (</a:t>
            </a:r>
            <a:r>
              <a:rPr lang="en-US" dirty="0" err="1" smtClean="0"/>
              <a:t>verme</a:t>
            </a:r>
            <a:r>
              <a:rPr lang="en-US" dirty="0" smtClean="0"/>
              <a:t>):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müsseseleri</a:t>
            </a:r>
            <a:r>
              <a:rPr lang="en-US" dirty="0"/>
              <a:t> (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hizmeti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kuruluşlar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/>
              <a:t>vergilendirmeye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olaylarla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Gümrük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dairesince</a:t>
            </a:r>
            <a:r>
              <a:rPr lang="en-US" dirty="0"/>
              <a:t> </a:t>
            </a:r>
            <a:r>
              <a:rPr lang="en-US" dirty="0" err="1"/>
              <a:t>kendilerinden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istenecek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belli </a:t>
            </a:r>
            <a:r>
              <a:rPr lang="en-US" dirty="0" err="1"/>
              <a:t>fasılalarla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vermeye</a:t>
            </a:r>
            <a:r>
              <a:rPr lang="en-US" dirty="0"/>
              <a:t> </a:t>
            </a:r>
            <a:r>
              <a:rPr lang="en-US" dirty="0" err="1" smtClean="0"/>
              <a:t>mecburdurlar</a:t>
            </a:r>
            <a:r>
              <a:rPr lang="en-US" dirty="0" smtClean="0"/>
              <a:t>.( VUK </a:t>
            </a:r>
            <a:r>
              <a:rPr lang="en-US" dirty="0" err="1" smtClean="0"/>
              <a:t>md.</a:t>
            </a:r>
            <a:r>
              <a:rPr lang="en-US" dirty="0" smtClean="0"/>
              <a:t> 149) (</a:t>
            </a:r>
            <a:r>
              <a:rPr lang="en-US" dirty="0" err="1" smtClean="0"/>
              <a:t>tapu</a:t>
            </a:r>
            <a:r>
              <a:rPr lang="en-US" dirty="0" smtClean="0"/>
              <a:t> </a:t>
            </a:r>
            <a:r>
              <a:rPr lang="en-US" dirty="0" err="1" smtClean="0"/>
              <a:t>sicilleri</a:t>
            </a:r>
            <a:r>
              <a:rPr lang="en-US" dirty="0" smtClean="0"/>
              <a:t>,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sicilleri</a:t>
            </a:r>
            <a:r>
              <a:rPr lang="en-US" dirty="0" smtClean="0"/>
              <a:t>, </a:t>
            </a:r>
            <a:r>
              <a:rPr lang="en-US" dirty="0" err="1" smtClean="0"/>
              <a:t>bankalar</a:t>
            </a:r>
            <a:r>
              <a:rPr lang="en-US" dirty="0" smtClean="0"/>
              <a:t>,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müdürlükleri</a:t>
            </a:r>
            <a:r>
              <a:rPr lang="en-US" dirty="0" smtClean="0"/>
              <a:t>, </a:t>
            </a:r>
            <a:r>
              <a:rPr lang="en-US" dirty="0" err="1" smtClean="0"/>
              <a:t>icra</a:t>
            </a:r>
            <a:r>
              <a:rPr lang="en-US" dirty="0" smtClean="0"/>
              <a:t> </a:t>
            </a:r>
            <a:r>
              <a:rPr lang="en-US" dirty="0" err="1" smtClean="0"/>
              <a:t>daireleri</a:t>
            </a:r>
            <a:r>
              <a:rPr lang="en-US" dirty="0" smtClean="0"/>
              <a:t>,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ülkelerdeki</a:t>
            </a:r>
            <a:r>
              <a:rPr lang="en-US" dirty="0" smtClean="0"/>
              <a:t> 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konsolosları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konsolosluk</a:t>
            </a:r>
            <a:r>
              <a:rPr lang="en-US" dirty="0"/>
              <a:t> </a:t>
            </a:r>
            <a:r>
              <a:rPr lang="en-US" dirty="0" err="1"/>
              <a:t>görevini</a:t>
            </a:r>
            <a:r>
              <a:rPr lang="en-US" dirty="0"/>
              <a:t> </a:t>
            </a:r>
            <a:r>
              <a:rPr lang="en-US" dirty="0" err="1"/>
              <a:t>yapanlar</a:t>
            </a:r>
            <a:r>
              <a:rPr lang="en-US" dirty="0"/>
              <a:t> (</a:t>
            </a:r>
            <a:r>
              <a:rPr lang="en-US" dirty="0" err="1"/>
              <a:t>Memur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ölen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tebaasının</a:t>
            </a:r>
            <a:r>
              <a:rPr lang="en-US" dirty="0"/>
              <a:t> </a:t>
            </a:r>
            <a:r>
              <a:rPr lang="en-US" dirty="0" err="1"/>
              <a:t>soyadı</a:t>
            </a:r>
            <a:r>
              <a:rPr lang="en-US" dirty="0"/>
              <a:t>,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sıfatları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Türkiye'deki</a:t>
            </a:r>
            <a:r>
              <a:rPr lang="en-US" dirty="0"/>
              <a:t> </a:t>
            </a:r>
            <a:r>
              <a:rPr lang="en-US" dirty="0" err="1"/>
              <a:t>ikametgahlarını</a:t>
            </a:r>
            <a:r>
              <a:rPr lang="en-US" dirty="0"/>
              <a:t>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Bakanlığına</a:t>
            </a:r>
            <a:r>
              <a:rPr lang="en-US" dirty="0"/>
              <a:t> </a:t>
            </a:r>
            <a:r>
              <a:rPr lang="en-US" dirty="0" err="1"/>
              <a:t>bildirirler</a:t>
            </a:r>
            <a:r>
              <a:rPr lang="en-US" dirty="0"/>
              <a:t>)</a:t>
            </a:r>
            <a:r>
              <a:rPr lang="en-US" dirty="0" smtClean="0"/>
              <a:t>; </a:t>
            </a:r>
            <a:r>
              <a:rPr lang="en-US" dirty="0" err="1"/>
              <a:t>Mahalle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köy</a:t>
            </a:r>
            <a:r>
              <a:rPr lang="en-US" dirty="0"/>
              <a:t> </a:t>
            </a:r>
            <a:r>
              <a:rPr lang="en-US" dirty="0" err="1"/>
              <a:t>muhtarları</a:t>
            </a:r>
            <a:r>
              <a:rPr lang="en-US" dirty="0"/>
              <a:t> (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mahalle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köylerinde</a:t>
            </a:r>
            <a:r>
              <a:rPr lang="en-US" dirty="0"/>
              <a:t> </a:t>
            </a:r>
            <a:r>
              <a:rPr lang="en-US" dirty="0" err="1"/>
              <a:t>ölenleri</a:t>
            </a:r>
            <a:r>
              <a:rPr lang="en-US" dirty="0"/>
              <a:t> </a:t>
            </a:r>
            <a:r>
              <a:rPr lang="en-US" dirty="0" err="1"/>
              <a:t>bildirirler</a:t>
            </a:r>
            <a:r>
              <a:rPr lang="en-US" dirty="0" smtClean="0"/>
              <a:t>), vs. </a:t>
            </a:r>
          </a:p>
          <a:p>
            <a:pPr algn="just"/>
            <a:r>
              <a:rPr lang="en-US" dirty="0" err="1" smtClean="0"/>
              <a:t>Kanunlarda</a:t>
            </a:r>
            <a:r>
              <a:rPr lang="en-US" dirty="0" smtClean="0"/>
              <a:t> </a:t>
            </a:r>
            <a:r>
              <a:rPr lang="en-US" dirty="0" err="1" smtClean="0"/>
              <a:t>istenen</a:t>
            </a:r>
            <a:r>
              <a:rPr lang="en-US" dirty="0" smtClean="0"/>
              <a:t> </a:t>
            </a:r>
            <a:r>
              <a:rPr lang="en-US" dirty="0" err="1" smtClean="0"/>
              <a:t>süreler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bildirim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 (</a:t>
            </a:r>
            <a:r>
              <a:rPr lang="en-US" dirty="0" err="1" smtClean="0"/>
              <a:t>örn</a:t>
            </a:r>
            <a:r>
              <a:rPr lang="en-US" dirty="0" smtClean="0"/>
              <a:t> </a:t>
            </a:r>
            <a:r>
              <a:rPr lang="en-US" dirty="0" err="1" smtClean="0"/>
              <a:t>ölümler</a:t>
            </a:r>
            <a:r>
              <a:rPr lang="en-US" dirty="0" smtClean="0"/>
              <a:t> </a:t>
            </a:r>
            <a:r>
              <a:rPr lang="en-US" dirty="0" err="1" smtClean="0"/>
              <a:t>izleyen</a:t>
            </a:r>
            <a:r>
              <a:rPr lang="en-US" dirty="0" smtClean="0"/>
              <a:t> </a:t>
            </a:r>
            <a:r>
              <a:rPr lang="en-US" dirty="0" err="1" smtClean="0"/>
              <a:t>ayın</a:t>
            </a:r>
            <a:r>
              <a:rPr lang="en-US" dirty="0" smtClean="0"/>
              <a:t> 15’inci </a:t>
            </a:r>
            <a:r>
              <a:rPr lang="en-US" dirty="0" err="1" smtClean="0"/>
              <a:t>günü</a:t>
            </a:r>
            <a:r>
              <a:rPr lang="en-US" dirty="0" smtClean="0"/>
              <a:t> </a:t>
            </a:r>
            <a:r>
              <a:rPr lang="en-US" dirty="0" err="1" smtClean="0"/>
              <a:t>akşamına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bildirilir</a:t>
            </a:r>
            <a:r>
              <a:rPr lang="en-US" dirty="0" smtClean="0"/>
              <a:t>)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7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İZAHA DAVET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incelemesine</a:t>
            </a:r>
            <a:r>
              <a:rPr lang="en-US" dirty="0"/>
              <a:t> </a:t>
            </a:r>
            <a:r>
              <a:rPr lang="en-US" dirty="0" err="1"/>
              <a:t>başlanılmadan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takdir</a:t>
            </a:r>
            <a:r>
              <a:rPr lang="en-US" dirty="0"/>
              <a:t> </a:t>
            </a:r>
            <a:r>
              <a:rPr lang="en-US" dirty="0" err="1"/>
              <a:t>komisyonuna</a:t>
            </a:r>
            <a:r>
              <a:rPr lang="en-US" dirty="0"/>
              <a:t> </a:t>
            </a:r>
            <a:r>
              <a:rPr lang="en-US" dirty="0" err="1"/>
              <a:t>sevk</a:t>
            </a:r>
            <a:r>
              <a:rPr lang="en-US" dirty="0"/>
              <a:t> </a:t>
            </a:r>
            <a:r>
              <a:rPr lang="en-US" dirty="0" err="1"/>
              <a:t>edilmeden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ziyaa</a:t>
            </a:r>
            <a:r>
              <a:rPr lang="en-US" dirty="0"/>
              <a:t> </a:t>
            </a:r>
            <a:r>
              <a:rPr lang="en-US" dirty="0" err="1"/>
              <a:t>uğradığına</a:t>
            </a:r>
            <a:r>
              <a:rPr lang="en-US" dirty="0"/>
              <a:t> </a:t>
            </a:r>
            <a:r>
              <a:rPr lang="en-US" dirty="0" err="1"/>
              <a:t>delalet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emareler</a:t>
            </a:r>
            <a:r>
              <a:rPr lang="en-US" dirty="0"/>
              <a:t> </a:t>
            </a:r>
            <a:r>
              <a:rPr lang="en-US" dirty="0" err="1"/>
              <a:t>bulunduğuna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merciler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tespitler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tarihine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ihbarda</a:t>
            </a:r>
            <a:r>
              <a:rPr lang="en-US" dirty="0"/>
              <a:t> </a:t>
            </a:r>
            <a:r>
              <a:rPr lang="en-US" dirty="0" err="1"/>
              <a:t>bulunulmamış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kaydıyla</a:t>
            </a:r>
            <a:r>
              <a:rPr lang="en-US" dirty="0"/>
              <a:t> </a:t>
            </a:r>
            <a:r>
              <a:rPr lang="en-US" dirty="0" err="1"/>
              <a:t>mükellefler</a:t>
            </a:r>
            <a:r>
              <a:rPr lang="en-US" dirty="0"/>
              <a:t> </a:t>
            </a:r>
            <a:r>
              <a:rPr lang="en-US" dirty="0" err="1" smtClean="0"/>
              <a:t>izaha</a:t>
            </a:r>
            <a:r>
              <a:rPr lang="en-US" dirty="0" smtClean="0"/>
              <a:t> </a:t>
            </a:r>
            <a:r>
              <a:rPr lang="en-US" dirty="0" err="1" smtClean="0"/>
              <a:t>davet</a:t>
            </a:r>
            <a:r>
              <a:rPr lang="en-US" dirty="0" smtClean="0"/>
              <a:t> </a:t>
            </a:r>
            <a:r>
              <a:rPr lang="en-US" dirty="0" err="1" smtClean="0"/>
              <a:t>edilirler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incelemelerinde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kullanmak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takdir</a:t>
            </a:r>
            <a:r>
              <a:rPr lang="en-US" dirty="0" smtClean="0"/>
              <a:t> </a:t>
            </a:r>
            <a:r>
              <a:rPr lang="en-US" dirty="0" err="1" smtClean="0"/>
              <a:t>komisyonlarının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yükünü</a:t>
            </a:r>
            <a:r>
              <a:rPr lang="en-US" dirty="0" smtClean="0"/>
              <a:t> </a:t>
            </a:r>
            <a:r>
              <a:rPr lang="en-US" dirty="0" err="1" smtClean="0"/>
              <a:t>azaltmak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mükelleflere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koşullarda</a:t>
            </a:r>
            <a:r>
              <a:rPr lang="en-US" dirty="0" smtClean="0"/>
              <a:t> </a:t>
            </a:r>
            <a:r>
              <a:rPr lang="en-US" dirty="0" err="1" smtClean="0"/>
              <a:t>indirimli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kesmek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getirilmiş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düzenlemelerden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3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36" y="244158"/>
            <a:ext cx="7345362" cy="102576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6. TAKDİR KOMİSYONLARINCA MATRAH SAPTANMASI (VUK </a:t>
            </a:r>
            <a:r>
              <a:rPr lang="en-US" sz="3200" dirty="0" err="1" smtClean="0"/>
              <a:t>md.</a:t>
            </a:r>
            <a:r>
              <a:rPr lang="en-US" sz="3200" dirty="0" smtClean="0"/>
              <a:t> 72-76)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servet</a:t>
            </a:r>
            <a:r>
              <a:rPr lang="en-US" dirty="0" smtClean="0"/>
              <a:t> </a:t>
            </a:r>
            <a:r>
              <a:rPr lang="en-US" dirty="0" err="1" smtClean="0"/>
              <a:t>takdirleri</a:t>
            </a:r>
            <a:r>
              <a:rPr lang="en-US" dirty="0" smtClean="0"/>
              <a:t> </a:t>
            </a:r>
            <a:r>
              <a:rPr lang="en-US" dirty="0" err="1" smtClean="0"/>
              <a:t>yapmakla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komisyonlar</a:t>
            </a:r>
            <a:r>
              <a:rPr lang="en-US" dirty="0" smtClean="0"/>
              <a:t>. </a:t>
            </a:r>
          </a:p>
          <a:p>
            <a:r>
              <a:rPr lang="en-US" dirty="0"/>
              <a:t>H</a:t>
            </a:r>
            <a:r>
              <a:rPr lang="en-US" dirty="0" smtClean="0"/>
              <a:t>em </a:t>
            </a:r>
            <a:r>
              <a:rPr lang="en-US" dirty="0" err="1" smtClean="0"/>
              <a:t>idareyi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hem de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gruplarını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üyelerden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Daimi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komisyonlar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Genel-objektif</a:t>
            </a:r>
            <a:r>
              <a:rPr lang="en-US" dirty="0" smtClean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saptayabilirler</a:t>
            </a:r>
            <a:r>
              <a:rPr lang="en-US" dirty="0" smtClean="0"/>
              <a:t> (</a:t>
            </a:r>
            <a:r>
              <a:rPr lang="en-US" dirty="0" err="1" smtClean="0"/>
              <a:t>emlak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matrahı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değerini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komisyonları</a:t>
            </a:r>
            <a:r>
              <a:rPr lang="en-US" dirty="0" smtClean="0"/>
              <a:t>)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bireysel-sübjektif</a:t>
            </a:r>
            <a:r>
              <a:rPr lang="en-US" dirty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saptama</a:t>
            </a:r>
            <a:r>
              <a:rPr lang="en-US" dirty="0" smtClean="0"/>
              <a:t> </a:t>
            </a:r>
            <a:r>
              <a:rPr lang="en-US" dirty="0" err="1" smtClean="0"/>
              <a:t>görevi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4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TARHA HAZIRLAYICI ÖN İŞLEMLER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YOKLAMA</a:t>
            </a:r>
          </a:p>
          <a:p>
            <a:pPr marL="457200" indent="-457200">
              <a:buAutoNum type="arabicPeriod"/>
            </a:pPr>
            <a:r>
              <a:rPr lang="en-US" dirty="0" smtClean="0"/>
              <a:t>İNCELEME</a:t>
            </a:r>
          </a:p>
          <a:p>
            <a:pPr marL="457200" indent="-457200">
              <a:buAutoNum type="arabicPeriod"/>
            </a:pPr>
            <a:r>
              <a:rPr lang="en-US" dirty="0" smtClean="0"/>
              <a:t>ARAMA</a:t>
            </a:r>
          </a:p>
          <a:p>
            <a:pPr marL="457200" indent="-457200">
              <a:buAutoNum type="arabicPeriod"/>
            </a:pPr>
            <a:r>
              <a:rPr lang="en-US" dirty="0" smtClean="0"/>
              <a:t>BİLGİ TOPLAMA </a:t>
            </a:r>
          </a:p>
          <a:p>
            <a:pPr marL="457200" indent="-457200">
              <a:buAutoNum type="arabicPeriod"/>
            </a:pPr>
            <a:r>
              <a:rPr lang="en-US" dirty="0" smtClean="0"/>
              <a:t>İZAHA DAVET </a:t>
            </a:r>
          </a:p>
          <a:p>
            <a:pPr marL="457200" indent="-457200">
              <a:buAutoNum type="arabicPeriod"/>
            </a:pPr>
            <a:r>
              <a:rPr lang="en-US" dirty="0" smtClean="0"/>
              <a:t>TAKDİR KOMİSYONLARINCA MATRAH SAPTAMA</a:t>
            </a:r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esasa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VUK 7. KISIM YOKLAMA/İNCELEME BAŞLIĞINDA </a:t>
            </a:r>
            <a:r>
              <a:rPr lang="en-US" dirty="0" err="1" smtClean="0"/>
              <a:t>düzenlenmiş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görüyoruz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096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1.YOKLAMA (VUK </a:t>
            </a:r>
            <a:r>
              <a:rPr lang="en-US" dirty="0" err="1" smtClean="0"/>
              <a:t>md.</a:t>
            </a:r>
            <a:r>
              <a:rPr lang="en-US" dirty="0" smtClean="0"/>
              <a:t> 127-133)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738" y="1584008"/>
            <a:ext cx="8516760" cy="47167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VUK 127: TANIM </a:t>
            </a:r>
            <a:r>
              <a:rPr lang="en-US" dirty="0" err="1" smtClean="0"/>
              <a:t>ve</a:t>
            </a:r>
            <a:r>
              <a:rPr lang="en-US" dirty="0" smtClean="0"/>
              <a:t> AMAÇ: </a:t>
            </a:r>
            <a:r>
              <a:rPr lang="en-US" dirty="0" err="1" smtClean="0"/>
              <a:t>Yoklamadan</a:t>
            </a:r>
            <a:r>
              <a:rPr lang="en-US" dirty="0" smtClean="0"/>
              <a:t> </a:t>
            </a:r>
            <a:r>
              <a:rPr lang="en-US" dirty="0" err="1"/>
              <a:t>maksat</a:t>
            </a:r>
            <a:r>
              <a:rPr lang="en-US" dirty="0"/>
              <a:t>, </a:t>
            </a:r>
            <a:r>
              <a:rPr lang="en-US" dirty="0" err="1"/>
              <a:t>mükellefleri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mükellefiyetle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/>
              <a:t>olayları</a:t>
            </a:r>
            <a:r>
              <a:rPr lang="en-US" dirty="0"/>
              <a:t>, </a:t>
            </a:r>
            <a:r>
              <a:rPr lang="en-US" dirty="0" err="1"/>
              <a:t>kayıtları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mevzuları</a:t>
            </a:r>
            <a:r>
              <a:rPr lang="en-US" dirty="0"/>
              <a:t> </a:t>
            </a:r>
            <a:r>
              <a:rPr lang="en-US" dirty="0" err="1"/>
              <a:t>araştırmak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 smtClean="0"/>
              <a:t>etmektir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Nelerin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kapsamda</a:t>
            </a:r>
            <a:r>
              <a:rPr lang="en-US" dirty="0" smtClean="0"/>
              <a:t> </a:t>
            </a:r>
            <a:r>
              <a:rPr lang="en-US" dirty="0" err="1" smtClean="0"/>
              <a:t>görüleceğini</a:t>
            </a:r>
            <a:r>
              <a:rPr lang="en-US" dirty="0" smtClean="0"/>
              <a:t> </a:t>
            </a:r>
            <a:r>
              <a:rPr lang="en-US" dirty="0" err="1" smtClean="0"/>
              <a:t>maddenin</a:t>
            </a:r>
            <a:r>
              <a:rPr lang="en-US" dirty="0" smtClean="0"/>
              <a:t> </a:t>
            </a:r>
            <a:r>
              <a:rPr lang="en-US" dirty="0" err="1" smtClean="0"/>
              <a:t>devamında</a:t>
            </a:r>
            <a:r>
              <a:rPr lang="en-US" dirty="0" smtClean="0"/>
              <a:t> </a:t>
            </a:r>
            <a:r>
              <a:rPr lang="en-US" dirty="0" err="1" smtClean="0"/>
              <a:t>belirtilmektedir</a:t>
            </a:r>
            <a:r>
              <a:rPr lang="en-US" dirty="0" smtClean="0"/>
              <a:t>: </a:t>
            </a:r>
          </a:p>
          <a:p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hâsılatı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</a:t>
            </a:r>
          </a:p>
          <a:p>
            <a:r>
              <a:rPr lang="en-US" dirty="0" smtClean="0"/>
              <a:t>3100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kapsamına</a:t>
            </a:r>
            <a:r>
              <a:rPr lang="en-US" dirty="0"/>
              <a:t> </a:t>
            </a:r>
            <a:r>
              <a:rPr lang="en-US" dirty="0" err="1"/>
              <a:t>girip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kaydedici</a:t>
            </a:r>
            <a:r>
              <a:rPr lang="en-US" dirty="0"/>
              <a:t> </a:t>
            </a:r>
            <a:r>
              <a:rPr lang="en-US" dirty="0" err="1"/>
              <a:t>cihaz</a:t>
            </a:r>
            <a:r>
              <a:rPr lang="en-US" dirty="0"/>
              <a:t> </a:t>
            </a:r>
            <a:r>
              <a:rPr lang="en-US" dirty="0" err="1"/>
              <a:t>kullanmak</a:t>
            </a:r>
            <a:r>
              <a:rPr lang="en-US" dirty="0"/>
              <a:t> </a:t>
            </a:r>
            <a:r>
              <a:rPr lang="en-US" dirty="0" err="1"/>
              <a:t>mecburiyetinde</a:t>
            </a:r>
            <a:r>
              <a:rPr lang="en-US" dirty="0"/>
              <a:t> </a:t>
            </a:r>
            <a:r>
              <a:rPr lang="en-US" dirty="0" err="1"/>
              <a:t>olanların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mecburiyete</a:t>
            </a:r>
            <a:r>
              <a:rPr lang="en-US" dirty="0"/>
              <a:t> </a:t>
            </a:r>
            <a:r>
              <a:rPr lang="en-US" dirty="0" err="1"/>
              <a:t>uyup</a:t>
            </a:r>
            <a:r>
              <a:rPr lang="en-US" dirty="0"/>
              <a:t> </a:t>
            </a:r>
            <a:r>
              <a:rPr lang="en-US" dirty="0" err="1"/>
              <a:t>uymadıklarını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cihazları</a:t>
            </a:r>
            <a:r>
              <a:rPr lang="en-US" dirty="0"/>
              <a:t> belli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esaslara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kullanıp</a:t>
            </a:r>
            <a:r>
              <a:rPr lang="en-US" dirty="0"/>
              <a:t> </a:t>
            </a:r>
            <a:r>
              <a:rPr lang="en-US" dirty="0" err="1"/>
              <a:t>kullanmadıklarını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hâsılatı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</a:t>
            </a:r>
          </a:p>
          <a:p>
            <a:r>
              <a:rPr lang="en-US" dirty="0" err="1" smtClean="0"/>
              <a:t>Günü</a:t>
            </a:r>
            <a:r>
              <a:rPr lang="en-US" dirty="0" smtClean="0"/>
              <a:t> </a:t>
            </a:r>
            <a:r>
              <a:rPr lang="en-US" dirty="0" err="1"/>
              <a:t>gününe</a:t>
            </a:r>
            <a:r>
              <a:rPr lang="en-US" dirty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zorunlu</a:t>
            </a:r>
            <a:r>
              <a:rPr lang="en-US" dirty="0"/>
              <a:t> </a:t>
            </a:r>
            <a:r>
              <a:rPr lang="en-US" dirty="0" err="1"/>
              <a:t>defterlerin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yerlerinde</a:t>
            </a:r>
            <a:r>
              <a:rPr lang="en-US" dirty="0"/>
              <a:t> </a:t>
            </a:r>
            <a:r>
              <a:rPr lang="en-US" dirty="0" err="1"/>
              <a:t>bulundurulup</a:t>
            </a:r>
            <a:r>
              <a:rPr lang="en-US" dirty="0"/>
              <a:t> </a:t>
            </a:r>
            <a:r>
              <a:rPr lang="en-US" dirty="0" err="1"/>
              <a:t>bulundurulmadığını</a:t>
            </a:r>
            <a:r>
              <a:rPr lang="en-US" dirty="0"/>
              <a:t>, </a:t>
            </a:r>
            <a:r>
              <a:rPr lang="en-US" dirty="0" err="1"/>
              <a:t>tasdikli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usulüne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yapılıp</a:t>
            </a:r>
            <a:r>
              <a:rPr lang="en-US" dirty="0"/>
              <a:t> </a:t>
            </a:r>
            <a:r>
              <a:rPr lang="en-US" dirty="0" err="1"/>
              <a:t>yapılmadığını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düzenlenmesi</a:t>
            </a:r>
            <a:r>
              <a:rPr lang="en-US" dirty="0"/>
              <a:t> </a:t>
            </a:r>
            <a:r>
              <a:rPr lang="en-US" dirty="0" err="1"/>
              <a:t>icap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belgelerin</a:t>
            </a:r>
            <a:r>
              <a:rPr lang="en-US" dirty="0"/>
              <a:t> </a:t>
            </a:r>
            <a:r>
              <a:rPr lang="en-US" dirty="0" err="1"/>
              <a:t>usulüne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düzenlenip</a:t>
            </a:r>
            <a:r>
              <a:rPr lang="en-US" dirty="0"/>
              <a:t> </a:t>
            </a:r>
            <a:r>
              <a:rPr lang="en-US" dirty="0" err="1"/>
              <a:t>düzenlenmediği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kullanılıp</a:t>
            </a:r>
            <a:r>
              <a:rPr lang="en-US" dirty="0"/>
              <a:t> </a:t>
            </a:r>
            <a:r>
              <a:rPr lang="en-US" dirty="0" err="1"/>
              <a:t>kullanılmadığını</a:t>
            </a:r>
            <a:r>
              <a:rPr lang="en-US" dirty="0"/>
              <a:t>, </a:t>
            </a:r>
            <a:r>
              <a:rPr lang="en-US" dirty="0" err="1"/>
              <a:t>faturasız</a:t>
            </a:r>
            <a:r>
              <a:rPr lang="en-US" dirty="0"/>
              <a:t> mal </a:t>
            </a:r>
            <a:r>
              <a:rPr lang="en-US" dirty="0" err="1"/>
              <a:t>bulunup</a:t>
            </a:r>
            <a:r>
              <a:rPr lang="en-US" dirty="0"/>
              <a:t> </a:t>
            </a:r>
            <a:r>
              <a:rPr lang="en-US" dirty="0" err="1"/>
              <a:t>bulunmadığını</a:t>
            </a:r>
            <a:r>
              <a:rPr lang="en-US" dirty="0"/>
              <a:t>, </a:t>
            </a:r>
            <a:r>
              <a:rPr lang="en-US" dirty="0" err="1"/>
              <a:t>levha</a:t>
            </a:r>
            <a:r>
              <a:rPr lang="en-US" dirty="0"/>
              <a:t> </a:t>
            </a:r>
            <a:r>
              <a:rPr lang="en-US" dirty="0" err="1"/>
              <a:t>asma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mecburiyetine</a:t>
            </a:r>
            <a:r>
              <a:rPr lang="en-US" dirty="0"/>
              <a:t> </a:t>
            </a:r>
            <a:r>
              <a:rPr lang="en-US" dirty="0" err="1"/>
              <a:t>uyulup</a:t>
            </a:r>
            <a:r>
              <a:rPr lang="en-US" dirty="0"/>
              <a:t> </a:t>
            </a:r>
            <a:r>
              <a:rPr lang="en-US" dirty="0" err="1"/>
              <a:t>uyulmadığını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 </a:t>
            </a:r>
            <a:r>
              <a:rPr lang="en-US" dirty="0" err="1"/>
              <a:t>kanunî</a:t>
            </a:r>
            <a:r>
              <a:rPr lang="en-US" dirty="0"/>
              <a:t> defter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belgeler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kaybının</a:t>
            </a:r>
            <a:r>
              <a:rPr lang="en-US" dirty="0"/>
              <a:t> </a:t>
            </a:r>
            <a:r>
              <a:rPr lang="en-US" dirty="0" err="1"/>
              <a:t>bulunduğuna</a:t>
            </a:r>
            <a:r>
              <a:rPr lang="en-US" dirty="0"/>
              <a:t> </a:t>
            </a:r>
            <a:r>
              <a:rPr lang="en-US" dirty="0" err="1"/>
              <a:t>emare</a:t>
            </a:r>
            <a:r>
              <a:rPr lang="en-US" dirty="0"/>
              <a:t> </a:t>
            </a:r>
            <a:r>
              <a:rPr lang="en-US" dirty="0" err="1"/>
              <a:t>teşkil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defter,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delillerin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bunları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,</a:t>
            </a:r>
          </a:p>
          <a:p>
            <a:r>
              <a:rPr lang="en-US" dirty="0" smtClean="0"/>
              <a:t> </a:t>
            </a:r>
            <a:r>
              <a:rPr lang="en-US" dirty="0" err="1"/>
              <a:t>Nakil</a:t>
            </a:r>
            <a:r>
              <a:rPr lang="en-US" dirty="0"/>
              <a:t> </a:t>
            </a:r>
            <a:r>
              <a:rPr lang="en-US" dirty="0" err="1"/>
              <a:t>vasıtalarını</a:t>
            </a:r>
            <a:r>
              <a:rPr lang="en-US" dirty="0"/>
              <a:t>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Gümrük</a:t>
            </a:r>
            <a:r>
              <a:rPr lang="en-US" dirty="0"/>
              <a:t> </a:t>
            </a:r>
            <a:r>
              <a:rPr lang="en-US" dirty="0" err="1"/>
              <a:t>Bakanlığının</a:t>
            </a:r>
            <a:r>
              <a:rPr lang="en-US" dirty="0"/>
              <a:t> </a:t>
            </a:r>
            <a:r>
              <a:rPr lang="en-US" dirty="0" err="1"/>
              <a:t>belirliyeceği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işaretle</a:t>
            </a:r>
            <a:r>
              <a:rPr lang="en-US" dirty="0"/>
              <a:t> </a:t>
            </a:r>
            <a:r>
              <a:rPr lang="en-US" dirty="0" err="1"/>
              <a:t>durdurmak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taşıtta</a:t>
            </a:r>
            <a:r>
              <a:rPr lang="en-US" dirty="0"/>
              <a:t> </a:t>
            </a:r>
            <a:r>
              <a:rPr lang="en-US" dirty="0" err="1"/>
              <a:t>bulundurulması</a:t>
            </a:r>
            <a:r>
              <a:rPr lang="en-US" dirty="0"/>
              <a:t> </a:t>
            </a:r>
            <a:r>
              <a:rPr lang="en-US" dirty="0" err="1"/>
              <a:t>icap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taşıt</a:t>
            </a:r>
            <a:r>
              <a:rPr lang="en-US" dirty="0"/>
              <a:t> </a:t>
            </a:r>
            <a:r>
              <a:rPr lang="en-US" dirty="0" err="1"/>
              <a:t>pulu</a:t>
            </a:r>
            <a:r>
              <a:rPr lang="en-US" dirty="0"/>
              <a:t>, </a:t>
            </a:r>
            <a:r>
              <a:rPr lang="en-US" dirty="0" err="1"/>
              <a:t>yolcu</a:t>
            </a:r>
            <a:r>
              <a:rPr lang="en-US" dirty="0"/>
              <a:t> </a:t>
            </a:r>
            <a:r>
              <a:rPr lang="en-US" dirty="0" err="1"/>
              <a:t>listesi</a:t>
            </a:r>
            <a:r>
              <a:rPr lang="en-US" dirty="0"/>
              <a:t>, </a:t>
            </a:r>
            <a:r>
              <a:rPr lang="en-US" dirty="0" err="1"/>
              <a:t>fatura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sevk</a:t>
            </a:r>
            <a:r>
              <a:rPr lang="en-US" dirty="0"/>
              <a:t> </a:t>
            </a:r>
            <a:r>
              <a:rPr lang="en-US" dirty="0" err="1"/>
              <a:t>irsaliyesi</a:t>
            </a:r>
            <a:r>
              <a:rPr lang="en-US" dirty="0"/>
              <a:t>, </a:t>
            </a:r>
            <a:r>
              <a:rPr lang="en-US" dirty="0" err="1"/>
              <a:t>yolcu</a:t>
            </a:r>
            <a:r>
              <a:rPr lang="en-US" dirty="0"/>
              <a:t> </a:t>
            </a:r>
            <a:r>
              <a:rPr lang="en-US" dirty="0" err="1"/>
              <a:t>bileti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irsaliyelerinin</a:t>
            </a:r>
            <a:r>
              <a:rPr lang="en-US" dirty="0"/>
              <a:t> </a:t>
            </a:r>
            <a:r>
              <a:rPr lang="en-US" dirty="0" err="1"/>
              <a:t>muhtevası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taşınan</a:t>
            </a:r>
            <a:r>
              <a:rPr lang="en-US" dirty="0"/>
              <a:t> </a:t>
            </a:r>
            <a:r>
              <a:rPr lang="en-US" dirty="0" err="1"/>
              <a:t>yolcu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malların</a:t>
            </a:r>
            <a:r>
              <a:rPr lang="en-US" dirty="0"/>
              <a:t> </a:t>
            </a:r>
            <a:r>
              <a:rPr lang="en-US" dirty="0" err="1"/>
              <a:t>miktar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mahiyetlerini</a:t>
            </a:r>
            <a:r>
              <a:rPr lang="en-US" dirty="0"/>
              <a:t> </a:t>
            </a:r>
            <a:r>
              <a:rPr lang="en-US" dirty="0" err="1"/>
              <a:t>ölçmek</a:t>
            </a:r>
            <a:r>
              <a:rPr lang="en-US" dirty="0"/>
              <a:t>, </a:t>
            </a:r>
            <a:r>
              <a:rPr lang="en-US" dirty="0" err="1"/>
              <a:t>tartmak</a:t>
            </a:r>
            <a:r>
              <a:rPr lang="en-US" dirty="0"/>
              <a:t>, </a:t>
            </a:r>
            <a:r>
              <a:rPr lang="en-US" dirty="0" err="1"/>
              <a:t>saymak</a:t>
            </a:r>
            <a:r>
              <a:rPr lang="en-US" dirty="0"/>
              <a:t> </a:t>
            </a:r>
            <a:r>
              <a:rPr lang="en-US" dirty="0" err="1"/>
              <a:t>suretiyle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</a:t>
            </a:r>
          </a:p>
          <a:p>
            <a:r>
              <a:rPr lang="en-US" dirty="0" err="1" smtClean="0"/>
              <a:t>Taşıma</a:t>
            </a:r>
            <a:r>
              <a:rPr lang="en-US" dirty="0" smtClean="0"/>
              <a:t> </a:t>
            </a:r>
            <a:r>
              <a:rPr lang="en-US" dirty="0" err="1"/>
              <a:t>irsaliyesi</a:t>
            </a:r>
            <a:r>
              <a:rPr lang="en-US" dirty="0"/>
              <a:t>, </a:t>
            </a:r>
            <a:r>
              <a:rPr lang="en-US" dirty="0" err="1"/>
              <a:t>sevk</a:t>
            </a:r>
            <a:r>
              <a:rPr lang="en-US" dirty="0"/>
              <a:t> </a:t>
            </a:r>
            <a:r>
              <a:rPr lang="en-US" dirty="0" err="1"/>
              <a:t>irsaliyesi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faturanın</a:t>
            </a:r>
            <a:r>
              <a:rPr lang="en-US" dirty="0"/>
              <a:t> </a:t>
            </a:r>
            <a:r>
              <a:rPr lang="en-US" dirty="0" err="1"/>
              <a:t>taşıtta</a:t>
            </a:r>
            <a:r>
              <a:rPr lang="en-US" dirty="0"/>
              <a:t> </a:t>
            </a:r>
            <a:r>
              <a:rPr lang="en-US" dirty="0" err="1"/>
              <a:t>bulunmaması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belgelerin</a:t>
            </a:r>
            <a:r>
              <a:rPr lang="en-US" dirty="0"/>
              <a:t> </a:t>
            </a:r>
            <a:r>
              <a:rPr lang="en-US" dirty="0" err="1"/>
              <a:t>ibrazına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nakil</a:t>
            </a:r>
            <a:r>
              <a:rPr lang="en-US" dirty="0"/>
              <a:t> </a:t>
            </a:r>
            <a:r>
              <a:rPr lang="en-US" dirty="0" err="1"/>
              <a:t>vasıtalarını</a:t>
            </a:r>
            <a:r>
              <a:rPr lang="en-US" dirty="0"/>
              <a:t> </a:t>
            </a:r>
            <a:r>
              <a:rPr lang="en-US" dirty="0" err="1"/>
              <a:t>trafikten</a:t>
            </a:r>
            <a:r>
              <a:rPr lang="en-US" dirty="0"/>
              <a:t> </a:t>
            </a:r>
            <a:r>
              <a:rPr lang="en-US" dirty="0" err="1"/>
              <a:t>alıkoymak</a:t>
            </a:r>
            <a:r>
              <a:rPr lang="en-US" dirty="0"/>
              <a:t>, </a:t>
            </a:r>
            <a:r>
              <a:rPr lang="en-US" dirty="0" err="1"/>
              <a:t>taşınan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belli </a:t>
            </a:r>
            <a:r>
              <a:rPr lang="en-US" dirty="0" err="1"/>
              <a:t>değilse</a:t>
            </a:r>
            <a:r>
              <a:rPr lang="en-US" dirty="0"/>
              <a:t> </a:t>
            </a:r>
            <a:r>
              <a:rPr lang="en-US" dirty="0" err="1"/>
              <a:t>tespitine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 </a:t>
            </a:r>
            <a:r>
              <a:rPr lang="en-US" dirty="0" err="1"/>
              <a:t>bekletmek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 smtClean="0"/>
              <a:t>almak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2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YOKLAMA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ZAMANI: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 </a:t>
            </a:r>
            <a:r>
              <a:rPr lang="en-US" dirty="0" err="1" smtClean="0"/>
              <a:t>Mükellefe</a:t>
            </a:r>
            <a:r>
              <a:rPr lang="en-US" dirty="0" smtClean="0"/>
              <a:t> </a:t>
            </a:r>
            <a:r>
              <a:rPr lang="en-US" dirty="0" err="1" smtClean="0"/>
              <a:t>bildirilmesi</a:t>
            </a:r>
            <a:r>
              <a:rPr lang="en-US" dirty="0" smtClean="0"/>
              <a:t> </a:t>
            </a:r>
            <a:r>
              <a:rPr lang="en-US" dirty="0" err="1" smtClean="0"/>
              <a:t>gerekmez</a:t>
            </a:r>
            <a:r>
              <a:rPr lang="en-US" dirty="0" smtClean="0"/>
              <a:t>. (VUK </a:t>
            </a:r>
            <a:r>
              <a:rPr lang="en-US" dirty="0" err="1" smtClean="0"/>
              <a:t>md.</a:t>
            </a:r>
            <a:r>
              <a:rPr lang="en-US" dirty="0" smtClean="0"/>
              <a:t> 130)</a:t>
            </a:r>
          </a:p>
          <a:p>
            <a:r>
              <a:rPr lang="en-US" dirty="0" smtClean="0"/>
              <a:t>KİM YAPAR?: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dairesi</a:t>
            </a:r>
            <a:r>
              <a:rPr lang="en-US" dirty="0" smtClean="0"/>
              <a:t> </a:t>
            </a:r>
            <a:r>
              <a:rPr lang="en-US" dirty="0" err="1" smtClean="0"/>
              <a:t>müdürleri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oklama</a:t>
            </a:r>
            <a:r>
              <a:rPr lang="en-US" dirty="0" smtClean="0"/>
              <a:t> </a:t>
            </a:r>
            <a:r>
              <a:rPr lang="en-US" dirty="0" err="1"/>
              <a:t>memurları</a:t>
            </a:r>
            <a:r>
              <a:rPr lang="en-US" dirty="0" smtClean="0"/>
              <a:t>; </a:t>
            </a:r>
            <a:r>
              <a:rPr lang="en-US" dirty="0" err="1" smtClean="0"/>
              <a:t>Yetkili</a:t>
            </a:r>
            <a:r>
              <a:rPr lang="en-US" dirty="0" smtClean="0"/>
              <a:t> </a:t>
            </a:r>
            <a:r>
              <a:rPr lang="en-US" dirty="0" err="1"/>
              <a:t>makamlar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yoklama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görevlendirilenler</a:t>
            </a:r>
            <a:r>
              <a:rPr lang="en-US" dirty="0" smtClean="0"/>
              <a:t>;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incelenmesine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 smtClean="0"/>
              <a:t>;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uzmanları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/>
              <a:t>yapılır</a:t>
            </a:r>
            <a:r>
              <a:rPr lang="en-US" dirty="0" smtClean="0"/>
              <a:t>.</a:t>
            </a:r>
          </a:p>
          <a:p>
            <a:r>
              <a:rPr lang="en-US" dirty="0" err="1"/>
              <a:t>Yoklama</a:t>
            </a:r>
            <a:r>
              <a:rPr lang="en-US" dirty="0"/>
              <a:t> </a:t>
            </a:r>
            <a:r>
              <a:rPr lang="en-US" dirty="0" err="1"/>
              <a:t>yapanların</a:t>
            </a:r>
            <a:r>
              <a:rPr lang="en-US" dirty="0"/>
              <a:t> </a:t>
            </a:r>
            <a:r>
              <a:rPr lang="en-US" dirty="0" err="1"/>
              <a:t>elinde</a:t>
            </a:r>
            <a:r>
              <a:rPr lang="en-US" dirty="0"/>
              <a:t> </a:t>
            </a:r>
            <a:r>
              <a:rPr lang="en-US" dirty="0" err="1"/>
              <a:t>yoklama</a:t>
            </a:r>
            <a:r>
              <a:rPr lang="en-US" dirty="0"/>
              <a:t> </a:t>
            </a:r>
            <a:r>
              <a:rPr lang="en-US" dirty="0" err="1"/>
              <a:t>yetkilerini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fotoğraflı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vesika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Yoklama</a:t>
            </a:r>
            <a:r>
              <a:rPr lang="en-US" dirty="0"/>
              <a:t> </a:t>
            </a:r>
            <a:r>
              <a:rPr lang="en-US" dirty="0" err="1"/>
              <a:t>yapanlar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vesikayı</a:t>
            </a:r>
            <a:r>
              <a:rPr lang="en-US" dirty="0"/>
              <a:t>, </a:t>
            </a:r>
            <a:r>
              <a:rPr lang="en-US" dirty="0" err="1"/>
              <a:t>kendilerinden</a:t>
            </a:r>
            <a:r>
              <a:rPr lang="en-US" dirty="0"/>
              <a:t> </a:t>
            </a:r>
            <a:r>
              <a:rPr lang="en-US" dirty="0" err="1"/>
              <a:t>sorulmasa</a:t>
            </a:r>
            <a:r>
              <a:rPr lang="en-US" dirty="0"/>
              <a:t> bile, </a:t>
            </a:r>
            <a:r>
              <a:rPr lang="en-US" dirty="0" err="1"/>
              <a:t>nezdinde</a:t>
            </a:r>
            <a:r>
              <a:rPr lang="en-US" dirty="0"/>
              <a:t> </a:t>
            </a:r>
            <a:r>
              <a:rPr lang="en-US" dirty="0" err="1"/>
              <a:t>yoklama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kimseye</a:t>
            </a:r>
            <a:r>
              <a:rPr lang="en-US" dirty="0"/>
              <a:t> </a:t>
            </a:r>
            <a:r>
              <a:rPr lang="en-US" dirty="0" err="1"/>
              <a:t>gösterirler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1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İNCELEME (VUK </a:t>
            </a:r>
            <a:r>
              <a:rPr lang="en-US" dirty="0" err="1" smtClean="0"/>
              <a:t>md.</a:t>
            </a:r>
            <a:r>
              <a:rPr lang="en-US" dirty="0" smtClean="0"/>
              <a:t> 134-141)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TANIM VE AMAÇ: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incelemesinden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, </a:t>
            </a:r>
            <a:r>
              <a:rPr lang="en-US" dirty="0" err="1"/>
              <a:t>ödenmesi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vergilerin</a:t>
            </a:r>
            <a:r>
              <a:rPr lang="en-US" dirty="0"/>
              <a:t> </a:t>
            </a:r>
            <a:r>
              <a:rPr lang="en-US" dirty="0" err="1"/>
              <a:t>doğruluğunu</a:t>
            </a:r>
            <a:r>
              <a:rPr lang="en-US" dirty="0"/>
              <a:t> </a:t>
            </a:r>
            <a:r>
              <a:rPr lang="en-US" dirty="0" err="1"/>
              <a:t>araştırmak</a:t>
            </a:r>
            <a:r>
              <a:rPr lang="en-US" dirty="0"/>
              <a:t>,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sağlamaktır</a:t>
            </a:r>
            <a:r>
              <a:rPr lang="en-US" dirty="0"/>
              <a:t> </a:t>
            </a:r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134)</a:t>
            </a:r>
          </a:p>
          <a:p>
            <a:pPr marL="0" indent="0">
              <a:buNone/>
            </a:pPr>
            <a:r>
              <a:rPr lang="en-US" dirty="0" err="1" smtClean="0"/>
              <a:t>Yoklamaya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detaylı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durumların</a:t>
            </a:r>
            <a:r>
              <a:rPr lang="en-US" dirty="0" smtClean="0"/>
              <a:t> </a:t>
            </a:r>
            <a:r>
              <a:rPr lang="en-US" dirty="0" err="1" smtClean="0"/>
              <a:t>saptamasının</a:t>
            </a:r>
            <a:r>
              <a:rPr lang="en-US" dirty="0" smtClean="0"/>
              <a:t> </a:t>
            </a:r>
            <a:r>
              <a:rPr lang="en-US" dirty="0" err="1" smtClean="0"/>
              <a:t>ötesine</a:t>
            </a:r>
            <a:r>
              <a:rPr lang="en-US" dirty="0" smtClean="0"/>
              <a:t> </a:t>
            </a:r>
            <a:r>
              <a:rPr lang="en-US" dirty="0" err="1" smtClean="0"/>
              <a:t>geçilir</a:t>
            </a:r>
            <a:r>
              <a:rPr lang="en-US" dirty="0" smtClean="0"/>
              <a:t>. Defter, </a:t>
            </a:r>
            <a:r>
              <a:rPr lang="en-US" dirty="0" err="1" smtClean="0"/>
              <a:t>kayıt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 </a:t>
            </a:r>
            <a:r>
              <a:rPr lang="en-US" dirty="0" err="1" smtClean="0"/>
              <a:t>envanter</a:t>
            </a:r>
            <a:r>
              <a:rPr lang="en-US" dirty="0" smtClean="0"/>
              <a:t> </a:t>
            </a:r>
            <a:r>
              <a:rPr lang="en-US" dirty="0" err="1" smtClean="0"/>
              <a:t>çalışması</a:t>
            </a:r>
            <a:r>
              <a:rPr lang="en-US" dirty="0" smtClean="0"/>
              <a:t> </a:t>
            </a:r>
            <a:r>
              <a:rPr lang="en-US" dirty="0" err="1" smtClean="0"/>
              <a:t>yapılarak</a:t>
            </a:r>
            <a:r>
              <a:rPr lang="en-US" dirty="0" smtClean="0"/>
              <a:t> </a:t>
            </a:r>
            <a:r>
              <a:rPr lang="en-US" dirty="0" err="1" smtClean="0"/>
              <a:t>mükellefin</a:t>
            </a:r>
            <a:r>
              <a:rPr lang="en-US" dirty="0" smtClean="0"/>
              <a:t>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incelenir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7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İNCELEME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ZAMANI?: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incelemesinin</a:t>
            </a:r>
            <a:r>
              <a:rPr lang="en-US" dirty="0"/>
              <a:t> ne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yapılacağının</a:t>
            </a:r>
            <a:r>
              <a:rPr lang="en-US" dirty="0"/>
              <a:t> </a:t>
            </a:r>
            <a:r>
              <a:rPr lang="en-US" dirty="0" err="1"/>
              <a:t>evvelden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mecburi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İnceleme</a:t>
            </a:r>
            <a:r>
              <a:rPr lang="en-US" dirty="0"/>
              <a:t>, </a:t>
            </a:r>
            <a:r>
              <a:rPr lang="en-US" dirty="0" err="1"/>
              <a:t>neticesi</a:t>
            </a:r>
            <a:r>
              <a:rPr lang="en-US" dirty="0"/>
              <a:t> </a:t>
            </a:r>
            <a:r>
              <a:rPr lang="en-US" dirty="0" err="1"/>
              <a:t>alınmamış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de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en-US" b="1" u="sng" dirty="0" err="1">
                <a:solidFill>
                  <a:srgbClr val="FF0000"/>
                </a:solidFill>
              </a:rPr>
              <a:t>tarh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zamanaşımı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süresi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sonuna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kadar</a:t>
            </a:r>
            <a:r>
              <a:rPr lang="en-US" b="1" u="sng" dirty="0">
                <a:solidFill>
                  <a:srgbClr val="FF0000"/>
                </a:solidFill>
              </a:rPr>
              <a:t> her </a:t>
            </a:r>
            <a:r>
              <a:rPr lang="en-US" b="1" u="sng" dirty="0" err="1">
                <a:solidFill>
                  <a:srgbClr val="FF0000"/>
                </a:solidFill>
              </a:rPr>
              <a:t>zaman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yapılabilir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 err="1"/>
              <a:t>Evvelce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matrahın</a:t>
            </a:r>
            <a:r>
              <a:rPr lang="en-US" dirty="0"/>
              <a:t> </a:t>
            </a:r>
            <a:r>
              <a:rPr lang="en-US" dirty="0" err="1"/>
              <a:t>re'sen</a:t>
            </a:r>
            <a:r>
              <a:rPr lang="en-US" dirty="0"/>
              <a:t> </a:t>
            </a:r>
            <a:r>
              <a:rPr lang="en-US" dirty="0" err="1"/>
              <a:t>takdir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gerekirse</a:t>
            </a:r>
            <a:r>
              <a:rPr lang="en-US" dirty="0"/>
              <a:t> </a:t>
            </a:r>
            <a:r>
              <a:rPr lang="en-US" dirty="0" err="1"/>
              <a:t>tarhiyatın</a:t>
            </a:r>
            <a:r>
              <a:rPr lang="en-US" dirty="0"/>
              <a:t> </a:t>
            </a:r>
            <a:r>
              <a:rPr lang="en-US" dirty="0" err="1"/>
              <a:t>ikmaline</a:t>
            </a:r>
            <a:r>
              <a:rPr lang="en-US" dirty="0"/>
              <a:t> </a:t>
            </a:r>
            <a:r>
              <a:rPr lang="en-US" dirty="0" err="1"/>
              <a:t>mani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1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İNCELEME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SONUCU: </a:t>
            </a:r>
            <a:r>
              <a:rPr lang="en-US" dirty="0" err="1"/>
              <a:t>İnceleme</a:t>
            </a:r>
            <a:r>
              <a:rPr lang="en-US" dirty="0"/>
              <a:t> </a:t>
            </a:r>
            <a:r>
              <a:rPr lang="en-US" dirty="0" err="1"/>
              <a:t>esnasında</a:t>
            </a:r>
            <a:r>
              <a:rPr lang="en-US" dirty="0"/>
              <a:t> </a:t>
            </a:r>
            <a:r>
              <a:rPr lang="en-US" dirty="0" err="1"/>
              <a:t>lüzum</a:t>
            </a:r>
            <a:r>
              <a:rPr lang="en-US" dirty="0"/>
              <a:t> </a:t>
            </a:r>
            <a:r>
              <a:rPr lang="en-US" dirty="0" err="1"/>
              <a:t>görülen</a:t>
            </a:r>
            <a:r>
              <a:rPr lang="en-US" dirty="0"/>
              <a:t> </a:t>
            </a:r>
            <a:r>
              <a:rPr lang="en-US" dirty="0" err="1"/>
              <a:t>hallerde</a:t>
            </a:r>
            <a:r>
              <a:rPr lang="en-US" dirty="0"/>
              <a:t>,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durumları</a:t>
            </a:r>
            <a:r>
              <a:rPr lang="en-US" dirty="0"/>
              <a:t>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tutanaklar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tesbit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tevsik</a:t>
            </a:r>
            <a:r>
              <a:rPr lang="en-US" dirty="0"/>
              <a:t> </a:t>
            </a:r>
            <a:r>
              <a:rPr lang="en-US" dirty="0" err="1"/>
              <a:t>olunabilir</a:t>
            </a:r>
            <a:r>
              <a:rPr lang="en-US" dirty="0"/>
              <a:t>. </a:t>
            </a:r>
            <a:r>
              <a:rPr lang="en-US" dirty="0" err="1"/>
              <a:t>İlgililerin</a:t>
            </a:r>
            <a:r>
              <a:rPr lang="en-US" dirty="0"/>
              <a:t> </a:t>
            </a:r>
            <a:r>
              <a:rPr lang="en-US" dirty="0" err="1"/>
              <a:t>itiraz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mülahazaları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bunlar</a:t>
            </a:r>
            <a:r>
              <a:rPr lang="en-US" dirty="0"/>
              <a:t> da </a:t>
            </a:r>
            <a:r>
              <a:rPr lang="en-US" dirty="0" err="1"/>
              <a:t>tutanağa</a:t>
            </a:r>
            <a:r>
              <a:rPr lang="en-US" dirty="0"/>
              <a:t> </a:t>
            </a:r>
            <a:r>
              <a:rPr lang="en-US" dirty="0" err="1"/>
              <a:t>geçirilir</a:t>
            </a:r>
            <a:r>
              <a:rPr lang="en-US" dirty="0"/>
              <a:t>. Bu </a:t>
            </a:r>
            <a:r>
              <a:rPr lang="en-US" dirty="0" err="1"/>
              <a:t>suretle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tutanakların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nüshasının</a:t>
            </a:r>
            <a:r>
              <a:rPr lang="en-US" dirty="0"/>
              <a:t> </a:t>
            </a:r>
            <a:r>
              <a:rPr lang="en-US" dirty="0" err="1"/>
              <a:t>mükellefe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nezdinde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kimseye</a:t>
            </a:r>
            <a:r>
              <a:rPr lang="en-US" dirty="0"/>
              <a:t> </a:t>
            </a:r>
            <a:r>
              <a:rPr lang="en-US" dirty="0" err="1"/>
              <a:t>bırakılması</a:t>
            </a:r>
            <a:r>
              <a:rPr lang="en-US" dirty="0"/>
              <a:t> </a:t>
            </a:r>
            <a:r>
              <a:rPr lang="en-US" dirty="0" err="1"/>
              <a:t>mecburidir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dirty="0" err="1" smtClean="0"/>
              <a:t>İnceleme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re’sen</a:t>
            </a:r>
            <a:r>
              <a:rPr lang="en-US" dirty="0" smtClean="0"/>
              <a:t> </a:t>
            </a:r>
            <a:r>
              <a:rPr lang="en-US" dirty="0" err="1" smtClean="0"/>
              <a:t>tarh</a:t>
            </a:r>
            <a:r>
              <a:rPr lang="en-US" dirty="0"/>
              <a:t> </a:t>
            </a:r>
            <a:r>
              <a:rPr lang="en-US" dirty="0" err="1" smtClean="0"/>
              <a:t>sebebidir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ARAMA (VUK </a:t>
            </a:r>
            <a:r>
              <a:rPr lang="en-US" dirty="0" err="1" smtClean="0"/>
              <a:t>md.</a:t>
            </a:r>
            <a:r>
              <a:rPr lang="en-US" dirty="0" smtClean="0"/>
              <a:t> 142-147)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TANIM VE AMAÇ: </a:t>
            </a:r>
            <a:r>
              <a:rPr lang="en-US" dirty="0"/>
              <a:t> </a:t>
            </a:r>
            <a:r>
              <a:rPr lang="en-US" dirty="0" err="1"/>
              <a:t>İhbar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incelemeler</a:t>
            </a:r>
            <a:r>
              <a:rPr lang="en-US" dirty="0"/>
              <a:t> </a:t>
            </a:r>
            <a:r>
              <a:rPr lang="en-US" dirty="0" err="1"/>
              <a:t>dolayısiyle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mükellefin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kaçırdığına</a:t>
            </a:r>
            <a:r>
              <a:rPr lang="en-US" dirty="0"/>
              <a:t> </a:t>
            </a:r>
            <a:r>
              <a:rPr lang="en-US" dirty="0" err="1"/>
              <a:t>delalet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emareler</a:t>
            </a:r>
            <a:r>
              <a:rPr lang="en-US" dirty="0"/>
              <a:t> </a:t>
            </a:r>
            <a:r>
              <a:rPr lang="en-US" dirty="0" err="1"/>
              <a:t>bulunursa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mükellef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kaçakçılıkla</a:t>
            </a:r>
            <a:r>
              <a:rPr lang="en-US" dirty="0"/>
              <a:t> </a:t>
            </a:r>
            <a:r>
              <a:rPr lang="en-US" dirty="0" err="1"/>
              <a:t>ilgisi</a:t>
            </a:r>
            <a:r>
              <a:rPr lang="en-US" dirty="0"/>
              <a:t> </a:t>
            </a:r>
            <a:r>
              <a:rPr lang="en-US" dirty="0" err="1"/>
              <a:t>görülen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şahıslar</a:t>
            </a:r>
            <a:r>
              <a:rPr lang="en-US" dirty="0"/>
              <a:t> </a:t>
            </a:r>
            <a:r>
              <a:rPr lang="en-US" dirty="0" err="1"/>
              <a:t>nezdinde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arama</a:t>
            </a:r>
            <a:r>
              <a:rPr lang="en-US" dirty="0"/>
              <a:t> </a:t>
            </a:r>
            <a:r>
              <a:rPr lang="en-US" dirty="0" err="1"/>
              <a:t>yapılabilir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detaylı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bulgulara</a:t>
            </a:r>
            <a:r>
              <a:rPr lang="en-US" dirty="0" smtClean="0"/>
              <a:t> </a:t>
            </a:r>
            <a:r>
              <a:rPr lang="en-US" dirty="0" err="1" smtClean="0"/>
              <a:t>dayanılarak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da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yaptırımlara</a:t>
            </a:r>
            <a:r>
              <a:rPr lang="en-US" dirty="0" smtClean="0"/>
              <a:t> </a:t>
            </a:r>
            <a:r>
              <a:rPr lang="en-US" dirty="0" err="1" smtClean="0"/>
              <a:t>bağlanabilen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araştırmadır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hukukunda</a:t>
            </a:r>
            <a:r>
              <a:rPr lang="en-US" dirty="0" smtClean="0"/>
              <a:t> da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yöntemin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hukukuna</a:t>
            </a:r>
            <a:r>
              <a:rPr lang="en-US" dirty="0" smtClean="0"/>
              <a:t> </a:t>
            </a:r>
            <a:r>
              <a:rPr lang="en-US" dirty="0" err="1" smtClean="0"/>
              <a:t>alınmış</a:t>
            </a:r>
            <a:r>
              <a:rPr lang="en-US" dirty="0" smtClean="0"/>
              <a:t> </a:t>
            </a:r>
            <a:r>
              <a:rPr lang="en-US" dirty="0" err="1" smtClean="0"/>
              <a:t>biçimidir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5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MUHATABI: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kaçakçılık</a:t>
            </a:r>
            <a:r>
              <a:rPr lang="en-US" dirty="0" smtClean="0"/>
              <a:t> </a:t>
            </a:r>
            <a:r>
              <a:rPr lang="en-US" dirty="0" err="1" smtClean="0"/>
              <a:t>yaptığı</a:t>
            </a:r>
            <a:r>
              <a:rPr lang="en-US" dirty="0" smtClean="0"/>
              <a:t> </a:t>
            </a:r>
            <a:r>
              <a:rPr lang="en-US" dirty="0" err="1" smtClean="0"/>
              <a:t>emaresi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şahıslar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ARAMANIN KAPSAMI: </a:t>
            </a:r>
            <a:r>
              <a:rPr lang="en-US" dirty="0" err="1" smtClean="0"/>
              <a:t>Aranan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nezdinde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olabileceği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konut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işyerinde</a:t>
            </a:r>
            <a:r>
              <a:rPr lang="en-US" dirty="0" smtClean="0"/>
              <a:t> de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 </a:t>
            </a:r>
            <a:r>
              <a:rPr lang="en-US" dirty="0"/>
              <a:t>(VUK </a:t>
            </a:r>
            <a:r>
              <a:rPr lang="en-US" dirty="0" err="1"/>
              <a:t>md.</a:t>
            </a:r>
            <a:r>
              <a:rPr lang="en-US" dirty="0"/>
              <a:t> 142) </a:t>
            </a:r>
            <a:endParaRPr lang="en-US" dirty="0" smtClean="0"/>
          </a:p>
          <a:p>
            <a:r>
              <a:rPr lang="en-US" dirty="0" err="1"/>
              <a:t>Aramada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incelenmesine</a:t>
            </a:r>
            <a:r>
              <a:rPr lang="en-US" dirty="0"/>
              <a:t> </a:t>
            </a:r>
            <a:r>
              <a:rPr lang="en-US" dirty="0" err="1"/>
              <a:t>lüzum</a:t>
            </a:r>
            <a:r>
              <a:rPr lang="en-US" dirty="0"/>
              <a:t> </a:t>
            </a:r>
            <a:r>
              <a:rPr lang="en-US" dirty="0" err="1"/>
              <a:t>görülen</a:t>
            </a:r>
            <a:r>
              <a:rPr lang="en-US" dirty="0"/>
              <a:t> defter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vesikalar</a:t>
            </a:r>
            <a:r>
              <a:rPr lang="en-US" dirty="0"/>
              <a:t> </a:t>
            </a:r>
            <a:r>
              <a:rPr lang="en-US" dirty="0" err="1"/>
              <a:t>müfredatlı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tutanakla</a:t>
            </a:r>
            <a:r>
              <a:rPr lang="en-US" dirty="0"/>
              <a:t> </a:t>
            </a:r>
            <a:r>
              <a:rPr lang="en-US" dirty="0" err="1"/>
              <a:t>tesbit</a:t>
            </a:r>
            <a:r>
              <a:rPr lang="en-US" dirty="0"/>
              <a:t> </a:t>
            </a:r>
            <a:r>
              <a:rPr lang="en-US" dirty="0" err="1" smtClean="0"/>
              <a:t>olunur</a:t>
            </a:r>
            <a:r>
              <a:rPr lang="en-US" dirty="0" smtClean="0"/>
              <a:t>. </a:t>
            </a:r>
            <a:r>
              <a:rPr lang="en-US" dirty="0" err="1" smtClean="0"/>
              <a:t>Vesikaların</a:t>
            </a:r>
            <a:r>
              <a:rPr lang="en-US" dirty="0" smtClean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sayı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tesbit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müfredatlı</a:t>
            </a:r>
            <a:r>
              <a:rPr lang="en-US" dirty="0" smtClean="0"/>
              <a:t> </a:t>
            </a:r>
            <a:r>
              <a:rPr lang="en-US" dirty="0" err="1" smtClean="0"/>
              <a:t>tesbit</a:t>
            </a:r>
            <a:r>
              <a:rPr lang="en-US" dirty="0" smtClean="0"/>
              <a:t>”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492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5</TotalTime>
  <Words>832</Words>
  <Application>Microsoft Macintosh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VERGİ HUKUKU I  Vergilendirme Süreci: Tarha hazırlayıcı işlemler </vt:lpstr>
      <vt:lpstr>TARHA HAZIRLAYICI ÖN İŞLEMLER </vt:lpstr>
      <vt:lpstr>1.YOKLAMA (VUK md. 127-133)</vt:lpstr>
      <vt:lpstr>YOKLAMA</vt:lpstr>
      <vt:lpstr>2. İNCELEME (VUK md. 134-141)</vt:lpstr>
      <vt:lpstr>İNCELEME</vt:lpstr>
      <vt:lpstr>İNCELEME</vt:lpstr>
      <vt:lpstr>3. ARAMA (VUK md. 142-147)</vt:lpstr>
      <vt:lpstr>ARAMA</vt:lpstr>
      <vt:lpstr>4. BİLGİ TOPLAMA</vt:lpstr>
      <vt:lpstr>PowerPoint Presentation</vt:lpstr>
      <vt:lpstr>5. İZAHA DAVET</vt:lpstr>
      <vt:lpstr>6. TAKDİR KOMİSYONLARINCA MATRAH SAPTANMASI (VUK md. 72-76)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Tarha hazırlayıcı işlemler </dc:title>
  <dc:creator>Dilek Özkök  Çubukçu</dc:creator>
  <cp:lastModifiedBy>Dilek Özkök  Çubukçu</cp:lastModifiedBy>
  <cp:revision>3</cp:revision>
  <dcterms:created xsi:type="dcterms:W3CDTF">2021-01-18T13:52:30Z</dcterms:created>
  <dcterms:modified xsi:type="dcterms:W3CDTF">2021-01-19T12:17:36Z</dcterms:modified>
</cp:coreProperties>
</file>