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92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9.06.2021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TÜRKİYE SİYASAL HAYATI VE KURUMLARI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12. Hafta: 2000’lİ Yıllar</a:t>
            </a: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E32F7F-C2C0-2842-902B-556BC59C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Ekonomik ve toplumsal koşullar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36A70C-3FCB-E843-AB71-CD8860C6E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 Kasım 2002’de gerçekleşen</a:t>
            </a:r>
          </a:p>
          <a:p>
            <a:r>
              <a:rPr lang="tr-TR" dirty="0"/>
              <a:t>genel seçimlerin </a:t>
            </a:r>
            <a:r>
              <a:rPr lang="tr-TR" dirty="0" err="1"/>
              <a:t>Türkiye</a:t>
            </a:r>
            <a:r>
              <a:rPr lang="tr-TR" dirty="0"/>
              <a:t> siyasi tarihi açısından bir kırılma noktasını teşkil ettiği rahatlıkla</a:t>
            </a:r>
          </a:p>
          <a:p>
            <a:r>
              <a:rPr lang="tr-TR" dirty="0"/>
              <a:t>ifade edilebilir. AKP’yi tek başına iktidara taşıyan bu seçimler yalnızca 1990’lı</a:t>
            </a:r>
          </a:p>
          <a:p>
            <a:r>
              <a:rPr lang="tr-TR" dirty="0"/>
              <a:t>yıllar boyunca devam eden koalisyonlar döneminin sona ermesi ve yeni bir siyasi partinin</a:t>
            </a:r>
          </a:p>
          <a:p>
            <a:r>
              <a:rPr lang="tr-TR" dirty="0"/>
              <a:t>iş başı yapması anlamına gelmedi. Bu seçimler </a:t>
            </a:r>
            <a:r>
              <a:rPr lang="tr-TR" dirty="0" err="1"/>
              <a:t>bugüne</a:t>
            </a:r>
            <a:r>
              <a:rPr lang="tr-TR" dirty="0"/>
              <a:t> kadar yaşanan ve halen</a:t>
            </a:r>
          </a:p>
          <a:p>
            <a:r>
              <a:rPr lang="tr-TR" dirty="0"/>
              <a:t>devam eden siyasal ve ideolojik </a:t>
            </a:r>
            <a:r>
              <a:rPr lang="tr-TR" dirty="0" err="1"/>
              <a:t>dönüşüm</a:t>
            </a:r>
            <a:r>
              <a:rPr lang="tr-TR" dirty="0"/>
              <a:t> </a:t>
            </a:r>
            <a:r>
              <a:rPr lang="tr-TR" dirty="0" err="1"/>
              <a:t>sürecinin</a:t>
            </a:r>
            <a:r>
              <a:rPr lang="tr-TR" dirty="0"/>
              <a:t> </a:t>
            </a:r>
            <a:r>
              <a:rPr lang="tr-TR" dirty="0" err="1"/>
              <a:t>önünu</a:t>
            </a:r>
            <a:r>
              <a:rPr lang="tr-TR" dirty="0"/>
              <a:t>̈ açtı.</a:t>
            </a:r>
          </a:p>
        </p:txBody>
      </p:sp>
    </p:spTree>
    <p:extLst>
      <p:ext uri="{BB962C8B-B14F-4D97-AF65-F5344CB8AC3E}">
        <p14:creationId xmlns:p14="http://schemas.microsoft.com/office/powerpoint/2010/main" val="63727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BB74CD-2DB5-D642-AE20-D4C95BEF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Ekonomik ve toplumsal koşullar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934344-639E-9C46-A44E-3C445A4FB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2002’de iktidara gelen AKP’nin iktisat alanındaki ilk önemli icraatı, 2001 krizi sonrası IMF</a:t>
            </a:r>
          </a:p>
          <a:p>
            <a:r>
              <a:rPr lang="tr-TR" dirty="0"/>
              <a:t>gözetiminde gerçekleştirilen ve Derviş programı olarak bilinen “</a:t>
            </a:r>
            <a:r>
              <a:rPr lang="tr-TR" dirty="0" err="1"/>
              <a:t>Güçlu</a:t>
            </a:r>
            <a:r>
              <a:rPr lang="tr-TR" dirty="0"/>
              <a:t>̈ Ekonomiye Geçiş</a:t>
            </a:r>
          </a:p>
          <a:p>
            <a:r>
              <a:rPr lang="tr-TR" dirty="0" err="1"/>
              <a:t>Programı”nı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bir sadakatle uygulaması olmuştur. 2008 yılına kadar fiilen </a:t>
            </a:r>
            <a:r>
              <a:rPr lang="tr-TR" dirty="0" err="1"/>
              <a:t>yürürlükte</a:t>
            </a:r>
            <a:endParaRPr lang="tr-TR" dirty="0"/>
          </a:p>
          <a:p>
            <a:r>
              <a:rPr lang="tr-TR" dirty="0"/>
              <a:t>olan bu program AKP döneminin iktisat politikalarının </a:t>
            </a:r>
            <a:r>
              <a:rPr lang="tr-TR" dirty="0" err="1"/>
              <a:t>özünu</a:t>
            </a:r>
            <a:r>
              <a:rPr lang="tr-TR" dirty="0"/>
              <a:t>̈ oluşturmuş, AKP’nin yerli ve</a:t>
            </a:r>
          </a:p>
          <a:p>
            <a:r>
              <a:rPr lang="tr-TR" dirty="0"/>
              <a:t>yabancı sermaye çevreleri nezdinde “</a:t>
            </a:r>
            <a:r>
              <a:rPr lang="tr-TR" dirty="0" err="1"/>
              <a:t>güven</a:t>
            </a:r>
            <a:r>
              <a:rPr lang="tr-TR" dirty="0"/>
              <a:t> ve istikrar unsuru” olarak </a:t>
            </a:r>
            <a:r>
              <a:rPr lang="tr-TR" dirty="0" err="1"/>
              <a:t>görülmesinin</a:t>
            </a:r>
            <a:r>
              <a:rPr lang="tr-TR" dirty="0"/>
              <a:t> yolunu</a:t>
            </a:r>
          </a:p>
          <a:p>
            <a:r>
              <a:rPr lang="tr-TR" dirty="0"/>
              <a:t>açmıştır. Bu dönemde, AKP iktidarlarının iktisadi politikalarına genel olarak sermaye lehine</a:t>
            </a:r>
          </a:p>
          <a:p>
            <a:r>
              <a:rPr lang="tr-TR" dirty="0"/>
              <a:t>reformların damga vurduğu bir </a:t>
            </a:r>
            <a:r>
              <a:rPr lang="tr-TR" dirty="0" err="1"/>
              <a:t>neoliberalleşme</a:t>
            </a:r>
            <a:r>
              <a:rPr lang="tr-TR" dirty="0"/>
              <a:t> </a:t>
            </a:r>
            <a:r>
              <a:rPr lang="tr-TR" dirty="0" err="1"/>
              <a:t>gündemi</a:t>
            </a:r>
            <a:r>
              <a:rPr lang="tr-TR" dirty="0"/>
              <a:t> hâkimdir.</a:t>
            </a:r>
          </a:p>
        </p:txBody>
      </p:sp>
    </p:spTree>
    <p:extLst>
      <p:ext uri="{BB962C8B-B14F-4D97-AF65-F5344CB8AC3E}">
        <p14:creationId xmlns:p14="http://schemas.microsoft.com/office/powerpoint/2010/main" val="3526956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CE646-BE60-E542-9EF6-7527F11F5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Ekonomik ve toplumsal koşullar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45D17D-3EC6-614C-90EF-C4C0EF2AD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AKP iktidarı bir yandan IMF programı uyarınca</a:t>
            </a:r>
          </a:p>
          <a:p>
            <a:r>
              <a:rPr lang="tr-TR" dirty="0"/>
              <a:t>sosyal </a:t>
            </a:r>
            <a:r>
              <a:rPr lang="tr-TR" dirty="0" err="1"/>
              <a:t>güvenlik</a:t>
            </a:r>
            <a:r>
              <a:rPr lang="tr-TR" dirty="0"/>
              <a:t> alanında devletin payını azaltıp bu alanı piyasaya açarken bir yandan</a:t>
            </a:r>
          </a:p>
          <a:p>
            <a:r>
              <a:rPr lang="tr-TR" dirty="0"/>
              <a:t>da toplumun en yoksul kesimlerine yardım amaçlı mekanizmaları devreye sokmuştur.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45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8C680E-9404-D94F-97C0-EB68F6916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B3FF3F-2EC7-1246-94EC-8EA1BCFC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AKP’yi 1980’den beri </a:t>
            </a:r>
            <a:r>
              <a:rPr lang="tr-TR" dirty="0" err="1"/>
              <a:t>neoliberal</a:t>
            </a:r>
            <a:r>
              <a:rPr lang="tr-TR" dirty="0"/>
              <a:t> </a:t>
            </a:r>
            <a:r>
              <a:rPr lang="tr-TR" dirty="0" err="1"/>
              <a:t>ortodoksiye</a:t>
            </a:r>
            <a:r>
              <a:rPr lang="tr-TR" dirty="0"/>
              <a:t> sıkıca bağlı diğer sistem</a:t>
            </a:r>
          </a:p>
          <a:p>
            <a:r>
              <a:rPr lang="tr-TR" dirty="0"/>
              <a:t>partilerinden ayıran en önemli şey bu partinin bizzat kendi devam </a:t>
            </a:r>
            <a:r>
              <a:rPr lang="tr-TR" dirty="0" err="1"/>
              <a:t>ett</a:t>
            </a:r>
            <a:r>
              <a:rPr lang="tr-TR" dirty="0"/>
              <a:t> irdiği politikalarla</a:t>
            </a:r>
          </a:p>
          <a:p>
            <a:r>
              <a:rPr lang="tr-TR" dirty="0"/>
              <a:t>yoksullaşmış kesimlerin kısa vadeli yaşamsal beklentilerine cevap verecek bazı “hizmet” ve</a:t>
            </a:r>
          </a:p>
          <a:p>
            <a:r>
              <a:rPr lang="tr-TR" dirty="0"/>
              <a:t>“hayırseverlik” politikalarını devreye sokmasıydı.</a:t>
            </a:r>
          </a:p>
        </p:txBody>
      </p:sp>
    </p:spTree>
    <p:extLst>
      <p:ext uri="{BB962C8B-B14F-4D97-AF65-F5344CB8AC3E}">
        <p14:creationId xmlns:p14="http://schemas.microsoft.com/office/powerpoint/2010/main" val="274662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AKP muhafazakârlığındaki dinsel öğelerin baskınlığını gösteren diğer bir olgu ise parti kadrolarının muhafaza etmeye çalıştığı kurum veya değerlerin ideal biçimlerinin İslam </a:t>
            </a:r>
            <a:r>
              <a:rPr lang="tr-TR" dirty="0" err="1"/>
              <a:t>üzerinden</a:t>
            </a:r>
            <a:r>
              <a:rPr lang="tr-TR" dirty="0"/>
              <a:t> </a:t>
            </a:r>
            <a:r>
              <a:rPr lang="tr-TR" dirty="0" err="1"/>
              <a:t>içeriklendirmesiydi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AKP’nin bu ideolojik çerçevesinin oluşumunda partinin iktidarının ilk yıllarında başbakanlık</a:t>
            </a:r>
          </a:p>
          <a:p>
            <a:r>
              <a:rPr lang="tr-TR" dirty="0"/>
              <a:t>baş danışmanı, daha sonra Dışişleri Bakanı ve 2014’ten itibaren de başbakan olmuş akademisyen</a:t>
            </a:r>
          </a:p>
          <a:p>
            <a:r>
              <a:rPr lang="tr-TR" dirty="0"/>
              <a:t>Ahmet Davutoğlu’nun etkisi </a:t>
            </a:r>
            <a:r>
              <a:rPr lang="tr-TR" dirty="0" err="1"/>
              <a:t>büyüktu</a:t>
            </a:r>
            <a:r>
              <a:rPr lang="tr-TR" dirty="0"/>
              <a:t>̈. Davutoğlu’nun uluslararası ilişkilere yönelik</a:t>
            </a:r>
          </a:p>
          <a:p>
            <a:r>
              <a:rPr lang="tr-TR" dirty="0"/>
              <a:t>yaklaşımları bir yandan </a:t>
            </a:r>
            <a:r>
              <a:rPr lang="tr-TR" dirty="0" err="1"/>
              <a:t>bahsett</a:t>
            </a:r>
            <a:r>
              <a:rPr lang="tr-TR" dirty="0"/>
              <a:t> iğimiz İslami muhafazakâr milliyetçilikten beslenirken, aynı</a:t>
            </a:r>
          </a:p>
          <a:p>
            <a:r>
              <a:rPr lang="tr-TR" dirty="0"/>
              <a:t>zamanda bu yönde benimsenen dış politika söylemi bu ideolojinin “resmîleşerek”, yani devletin</a:t>
            </a:r>
          </a:p>
          <a:p>
            <a:r>
              <a:rPr lang="tr-TR" dirty="0"/>
              <a:t>ideolojisi haline getirilerek </a:t>
            </a:r>
            <a:r>
              <a:rPr lang="tr-TR" dirty="0" err="1"/>
              <a:t>güçlendirilmesi</a:t>
            </a:r>
            <a:r>
              <a:rPr lang="tr-TR" dirty="0"/>
              <a:t> ve yeniden </a:t>
            </a:r>
            <a:r>
              <a:rPr lang="tr-TR" dirty="0" err="1"/>
              <a:t>üretilmesi</a:t>
            </a:r>
            <a:r>
              <a:rPr lang="tr-TR" dirty="0"/>
              <a:t> anlamına geliyordu.</a:t>
            </a:r>
          </a:p>
        </p:txBody>
      </p:sp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ilk döneminde kendi iktidarının meşruiyet zemini olarak demokratikleşme doğrultusunda bir yenilenme söylemine yaslanması ve AB entegrasyon </a:t>
            </a:r>
            <a:r>
              <a:rPr lang="tr-TR" dirty="0" err="1"/>
              <a:t>sürecine</a:t>
            </a:r>
            <a:r>
              <a:rPr lang="tr-TR" dirty="0"/>
              <a:t> destek vermesi</a:t>
            </a:r>
          </a:p>
          <a:p>
            <a:r>
              <a:rPr lang="tr-TR" dirty="0"/>
              <a:t>resmî ideolojinin ve onun Kemalist içeriğinin liberal bir doğrultuda eleştirisinin </a:t>
            </a:r>
            <a:r>
              <a:rPr lang="tr-TR" dirty="0" err="1"/>
              <a:t>önünu</a:t>
            </a:r>
            <a:r>
              <a:rPr lang="tr-TR" dirty="0"/>
              <a:t>̈ açıyordu.</a:t>
            </a:r>
          </a:p>
          <a:p>
            <a:r>
              <a:rPr lang="tr-TR" dirty="0"/>
              <a:t>AKP’nin özellikle devlet erki içerisindeki devletçi-milliyetçi </a:t>
            </a:r>
            <a:r>
              <a:rPr lang="tr-TR" dirty="0" err="1"/>
              <a:t>güç</a:t>
            </a:r>
            <a:r>
              <a:rPr lang="tr-TR" dirty="0"/>
              <a:t> merkezleri ile </a:t>
            </a:r>
            <a:r>
              <a:rPr lang="tr-TR" dirty="0" err="1"/>
              <a:t>gün</a:t>
            </a:r>
            <a:r>
              <a:rPr lang="tr-TR" dirty="0"/>
              <a:t> geçtikçe</a:t>
            </a:r>
          </a:p>
          <a:p>
            <a:r>
              <a:rPr lang="tr-TR" dirty="0"/>
              <a:t>biriken gerilim ve çelişkileri ile yolunda devam etmesi </a:t>
            </a:r>
            <a:r>
              <a:rPr lang="tr-TR" dirty="0" err="1"/>
              <a:t>güç</a:t>
            </a:r>
            <a:r>
              <a:rPr lang="tr-TR" dirty="0"/>
              <a:t> </a:t>
            </a:r>
            <a:r>
              <a:rPr lang="tr-TR" dirty="0" err="1"/>
              <a:t>gözüküyor</a:t>
            </a:r>
            <a:r>
              <a:rPr lang="tr-TR" dirty="0"/>
              <a:t> ama </a:t>
            </a:r>
            <a:r>
              <a:rPr lang="tr-TR" dirty="0" err="1"/>
              <a:t>tarafl</a:t>
            </a:r>
            <a:r>
              <a:rPr lang="tr-TR" dirty="0"/>
              <a:t> arın birbirlerinin</a:t>
            </a:r>
          </a:p>
          <a:p>
            <a:r>
              <a:rPr lang="tr-TR" dirty="0" err="1"/>
              <a:t>gücünu</a:t>
            </a:r>
            <a:r>
              <a:rPr lang="tr-TR" dirty="0"/>
              <a:t>̈ sınayıp strateji geliştirebilecekleri gerçek bir karşılaşma ve hesaplaşma bağlamı</a:t>
            </a:r>
          </a:p>
          <a:p>
            <a:r>
              <a:rPr lang="tr-TR" dirty="0"/>
              <a:t>da ortaya çıkmıyordu.</a:t>
            </a:r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Türkiye’nin</a:t>
            </a:r>
            <a:r>
              <a:rPr lang="tr-TR" dirty="0"/>
              <a:t> Ortadoğu’daki konumunu nitelemek</a:t>
            </a:r>
          </a:p>
          <a:p>
            <a:r>
              <a:rPr lang="tr-TR" dirty="0"/>
              <a:t>için kullanılan ve </a:t>
            </a:r>
            <a:r>
              <a:rPr lang="tr-TR" dirty="0" err="1"/>
              <a:t>ülkenin</a:t>
            </a:r>
            <a:r>
              <a:rPr lang="tr-TR" dirty="0"/>
              <a:t> Ortadoğu’da etkili </a:t>
            </a:r>
            <a:r>
              <a:rPr lang="tr-TR" dirty="0" err="1"/>
              <a:t>küresel</a:t>
            </a:r>
            <a:r>
              <a:rPr lang="tr-TR" dirty="0"/>
              <a:t> aktörlerden biri olduğunu/olması</a:t>
            </a:r>
          </a:p>
          <a:p>
            <a:r>
              <a:rPr lang="tr-TR" dirty="0"/>
              <a:t>gerektiğini ima eden “merkez </a:t>
            </a:r>
            <a:r>
              <a:rPr lang="tr-TR" dirty="0" err="1"/>
              <a:t>ülke</a:t>
            </a:r>
            <a:r>
              <a:rPr lang="tr-TR" dirty="0"/>
              <a:t>” nosyonu </a:t>
            </a:r>
            <a:r>
              <a:rPr lang="tr-TR" dirty="0" err="1"/>
              <a:t>Türkiye</a:t>
            </a:r>
            <a:r>
              <a:rPr lang="tr-TR" dirty="0"/>
              <a:t> ile çevre </a:t>
            </a:r>
            <a:r>
              <a:rPr lang="tr-TR" dirty="0" err="1"/>
              <a:t>ülkeler</a:t>
            </a:r>
            <a:r>
              <a:rPr lang="tr-TR" dirty="0"/>
              <a:t> arasında hiyerarşik bir</a:t>
            </a:r>
          </a:p>
          <a:p>
            <a:r>
              <a:rPr lang="tr-TR" dirty="0"/>
              <a:t>ilişkinin tasavvur edildiğine, bir </a:t>
            </a:r>
            <a:r>
              <a:rPr lang="tr-TR" dirty="0" err="1"/>
              <a:t>üstünlük</a:t>
            </a:r>
            <a:r>
              <a:rPr lang="tr-TR" dirty="0"/>
              <a:t> duygusunun varlığına delalet ediyordu.</a:t>
            </a:r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1507</TotalTime>
  <Words>547</Words>
  <Application>Microsoft Macintosh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Geçmişe bakış</vt:lpstr>
      <vt:lpstr>TÜRKİYE SİYASAL HAYATI VE KURUMLARI</vt:lpstr>
      <vt:lpstr>Ekonomik ve toplumsal koşullar</vt:lpstr>
      <vt:lpstr>Ekonomik ve toplumsal koşullar</vt:lpstr>
      <vt:lpstr>Ekonomik ve toplumsal koşullar</vt:lpstr>
      <vt:lpstr>Siyasal gelişmeler</vt:lpstr>
      <vt:lpstr>Siyasal gelişmeler</vt:lpstr>
      <vt:lpstr>Siyasal gelişmeler</vt:lpstr>
      <vt:lpstr>Siyasal gelişmeler</vt:lpstr>
      <vt:lpstr>Dünyayla ilişkiler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Microsoft Office User</cp:lastModifiedBy>
  <cp:revision>65</cp:revision>
  <dcterms:created xsi:type="dcterms:W3CDTF">2018-02-12T08:58:47Z</dcterms:created>
  <dcterms:modified xsi:type="dcterms:W3CDTF">2021-06-09T08:15:42Z</dcterms:modified>
</cp:coreProperties>
</file>