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6"/>
  </p:notesMasterIdLst>
  <p:handoutMasterIdLst>
    <p:handoutMasterId r:id="rId17"/>
  </p:handoutMasterIdLst>
  <p:sldIdLst>
    <p:sldId id="460" r:id="rId2"/>
    <p:sldId id="454" r:id="rId3"/>
    <p:sldId id="474" r:id="rId4"/>
    <p:sldId id="471" r:id="rId5"/>
    <p:sldId id="467" r:id="rId6"/>
    <p:sldId id="462" r:id="rId7"/>
    <p:sldId id="463" r:id="rId8"/>
    <p:sldId id="468" r:id="rId9"/>
    <p:sldId id="475" r:id="rId10"/>
    <p:sldId id="470" r:id="rId11"/>
    <p:sldId id="469" r:id="rId12"/>
    <p:sldId id="464" r:id="rId13"/>
    <p:sldId id="465" r:id="rId14"/>
    <p:sldId id="473"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18.08.2021</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18.08.2021</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7885665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solidFill>
                  <a:srgbClr val="ECE9C6"/>
                </a:solidFill>
              </a:rPr>
              <a:pPr/>
              <a:t>8/18/2021</a:t>
            </a:fld>
            <a:endParaRPr lang="en-US" dirty="0">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solidFill>
                  <a:srgbClr val="ECE9C6"/>
                </a:solidFill>
              </a:rPr>
              <a:pPr/>
              <a:t>‹#›</a:t>
            </a:fld>
            <a:endParaRPr lang="en-US" dirty="0">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Tree>
    <p:extLst>
      <p:ext uri="{BB962C8B-B14F-4D97-AF65-F5344CB8AC3E}">
        <p14:creationId xmlns:p14="http://schemas.microsoft.com/office/powerpoint/2010/main" val="38280227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41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740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tr-TR"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980937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4461420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solidFill>
                  <a:srgbClr val="895D1D"/>
                </a:solidFill>
              </a:rPr>
              <a:pPr/>
              <a:t>8/18/2021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tr-TR"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extLst>
      <p:ext uri="{BB962C8B-B14F-4D97-AF65-F5344CB8AC3E}">
        <p14:creationId xmlns:p14="http://schemas.microsoft.com/office/powerpoint/2010/main" val="68922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solidFill>
                  <a:srgbClr val="895D1D"/>
                </a:solidFill>
              </a:rPr>
              <a:pPr/>
              <a:t>8/18/2021</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562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solidFill>
                  <a:srgbClr val="895D1D"/>
                </a:solidFill>
              </a:rPr>
              <a:pPr/>
              <a:t>8/18/2021</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480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solidFill>
                  <a:srgbClr val="895D1D"/>
                </a:solidFill>
              </a:rPr>
              <a:pPr/>
              <a:t>8/18/2021</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99851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solidFill>
                  <a:srgbClr val="895D1D"/>
                </a:solidFill>
              </a:rPr>
              <a:pPr/>
              <a:t>8/18/2021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623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solidFill>
                  <a:srgbClr val="895D1D"/>
                </a:solidFill>
              </a:rPr>
              <a:pPr/>
              <a:t>8/18/2021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276540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8/18/2021</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56989259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50" y="247650"/>
            <a:ext cx="9042400" cy="3150475"/>
          </a:xfrm>
        </p:spPr>
        <p:txBody>
          <a:bodyPr anchor="t"/>
          <a:lstStyle/>
          <a:p>
            <a:pPr>
              <a:spcAft>
                <a:spcPts val="1200"/>
              </a:spcAft>
            </a:pPr>
            <a:r>
              <a:rPr lang="tr-TR" sz="3000" b="1" dirty="0" smtClean="0">
                <a:effectLst/>
              </a:rPr>
              <a:t>A.Ü. İlahiyat Fakültesi 1. Sınıf</a:t>
            </a:r>
            <a:r>
              <a:rPr lang="tr-TR" sz="3400" b="1" dirty="0" smtClean="0">
                <a:effectLst/>
              </a:rPr>
              <a:t/>
            </a:r>
            <a:br>
              <a:rPr lang="tr-TR" sz="3400" b="1" dirty="0" smtClean="0">
                <a:effectLst/>
              </a:rPr>
            </a:br>
            <a:r>
              <a:rPr lang="tr-TR" sz="2000" b="1" dirty="0" smtClean="0">
                <a:effectLst/>
              </a:rPr>
              <a:t/>
            </a:r>
            <a:br>
              <a:rPr lang="tr-TR" sz="2000" b="1" dirty="0" smtClean="0">
                <a:effectLst/>
              </a:rPr>
            </a:br>
            <a:r>
              <a:rPr lang="tr-TR" sz="6000" b="1" dirty="0" smtClean="0">
                <a:effectLst/>
              </a:rPr>
              <a:t>Tefsir Tarihi ve Usulü</a:t>
            </a:r>
            <a:r>
              <a:rPr lang="tr-TR" sz="6400" b="1" dirty="0" smtClean="0">
                <a:effectLst/>
              </a:rPr>
              <a:t/>
            </a:r>
            <a:br>
              <a:rPr lang="tr-TR" sz="6400" b="1" dirty="0" smtClean="0">
                <a:effectLst/>
              </a:rPr>
            </a:br>
            <a:r>
              <a:rPr lang="tr-TR" sz="1500" b="1" dirty="0">
                <a:effectLst/>
              </a:rPr>
              <a:t/>
            </a:r>
            <a:br>
              <a:rPr lang="tr-TR" sz="1500" b="1" dirty="0">
                <a:effectLst/>
              </a:rPr>
            </a:br>
            <a:r>
              <a:rPr lang="ar-SA" sz="6000" dirty="0">
                <a:effectLst/>
              </a:rPr>
              <a:t>تاريخ التفسير وأصوله</a:t>
            </a:r>
            <a:endParaRPr lang="en-US" sz="6000" b="1" i="1" dirty="0"/>
          </a:p>
        </p:txBody>
      </p:sp>
      <p:sp>
        <p:nvSpPr>
          <p:cNvPr id="3" name="Subtitle 2"/>
          <p:cNvSpPr>
            <a:spLocks noGrp="1"/>
          </p:cNvSpPr>
          <p:nvPr>
            <p:ph type="subTitle" idx="1"/>
          </p:nvPr>
        </p:nvSpPr>
        <p:spPr>
          <a:xfrm>
            <a:off x="228600" y="3767862"/>
            <a:ext cx="8724900" cy="2671038"/>
          </a:xfrm>
        </p:spPr>
        <p:txBody>
          <a:bodyPr>
            <a:normAutofit/>
          </a:bodyPr>
          <a:lstStyle/>
          <a:p>
            <a:endParaRPr lang="tr-TR" sz="4200" dirty="0" smtClean="0">
              <a:effectLst/>
            </a:endParaRPr>
          </a:p>
          <a:p>
            <a:r>
              <a:rPr lang="tr-TR" sz="3000" b="1" dirty="0">
                <a:effectLst/>
              </a:rPr>
              <a:t>Prof. Dr. </a:t>
            </a:r>
            <a:r>
              <a:rPr lang="tr-TR" sz="3000" b="1">
                <a:effectLst/>
              </a:rPr>
              <a:t>İSMAİL </a:t>
            </a:r>
            <a:r>
              <a:rPr lang="tr-TR" sz="3000" b="1" smtClean="0">
                <a:effectLst/>
              </a:rPr>
              <a:t>ÇALIŞKAN</a:t>
            </a:r>
            <a:endParaRPr lang="tr-TR" sz="3000" b="1" dirty="0" smtClean="0">
              <a:effectLst/>
            </a:endParaRPr>
          </a:p>
        </p:txBody>
      </p:sp>
    </p:spTree>
    <p:extLst>
      <p:ext uri="{BB962C8B-B14F-4D97-AF65-F5344CB8AC3E}">
        <p14:creationId xmlns:p14="http://schemas.microsoft.com/office/powerpoint/2010/main" val="3210904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248347"/>
            <a:ext cx="7745505" cy="4419153"/>
          </a:xfrm>
        </p:spPr>
        <p:txBody>
          <a:bodyPr/>
          <a:lstStyle/>
          <a:p>
            <a:pPr marL="0" indent="0" algn="r">
              <a:buNone/>
            </a:pPr>
            <a:r>
              <a:rPr lang="ar-SA" b="1" dirty="0"/>
              <a:t>1- نسخ القرآن بالقرآن</a:t>
            </a:r>
            <a:r>
              <a:rPr lang="ar-SA" b="1" dirty="0" smtClean="0"/>
              <a:t>:</a:t>
            </a:r>
            <a:endParaRPr lang="tr-TR" b="1" dirty="0" smtClean="0"/>
          </a:p>
          <a:p>
            <a:pPr marL="0" indent="0" algn="r">
              <a:buNone/>
            </a:pPr>
            <a:r>
              <a:rPr lang="tr-TR" b="1" dirty="0" smtClean="0"/>
              <a:t>Bakara 184, Bakara 185 ile</a:t>
            </a:r>
          </a:p>
          <a:p>
            <a:pPr marL="0" indent="0" algn="r">
              <a:buNone/>
            </a:pPr>
            <a:endParaRPr lang="tr-TR" b="1" dirty="0"/>
          </a:p>
          <a:p>
            <a:pPr marL="0" indent="0" algn="r">
              <a:buNone/>
            </a:pPr>
            <a:r>
              <a:rPr lang="ar-SA" b="1" dirty="0"/>
              <a:t>2- نسخ سنة بسنة</a:t>
            </a:r>
            <a:r>
              <a:rPr lang="ar-SA" b="1" dirty="0" smtClean="0"/>
              <a:t>:</a:t>
            </a:r>
            <a:endParaRPr lang="tr-TR" b="1" dirty="0" smtClean="0"/>
          </a:p>
          <a:p>
            <a:pPr marL="0" indent="0" algn="r">
              <a:buNone/>
            </a:pPr>
            <a:r>
              <a:rPr lang="ar-SA" b="1" dirty="0" smtClean="0"/>
              <a:t>3</a:t>
            </a:r>
            <a:endParaRPr lang="tr-TR" b="1" dirty="0" smtClean="0"/>
          </a:p>
          <a:p>
            <a:pPr marL="0" indent="0" algn="r">
              <a:buNone/>
            </a:pPr>
            <a:r>
              <a:rPr lang="ar-SA" b="1" dirty="0" smtClean="0"/>
              <a:t>- </a:t>
            </a:r>
            <a:r>
              <a:rPr lang="ar-SA" b="1" dirty="0"/>
              <a:t>نسخ قرآن بسنة</a:t>
            </a:r>
            <a:r>
              <a:rPr lang="ar-SA" b="1" dirty="0" smtClean="0"/>
              <a:t>:</a:t>
            </a:r>
            <a:endParaRPr lang="tr-TR" b="1" dirty="0" smtClean="0"/>
          </a:p>
          <a:p>
            <a:pPr marL="0" indent="0" algn="r">
              <a:buNone/>
            </a:pPr>
            <a:endParaRPr lang="tr-TR" b="1" dirty="0"/>
          </a:p>
          <a:p>
            <a:pPr marL="0" indent="0" algn="r">
              <a:buNone/>
            </a:pPr>
            <a:r>
              <a:rPr lang="ar-SA" b="1" dirty="0"/>
              <a:t>4- نسخ سنة بقرآن</a:t>
            </a:r>
            <a:r>
              <a:rPr lang="ar-SA" b="1" dirty="0" smtClean="0"/>
              <a:t>:</a:t>
            </a:r>
            <a:endParaRPr lang="tr-TR" b="1" dirty="0" smtClean="0"/>
          </a:p>
        </p:txBody>
      </p:sp>
      <p:sp>
        <p:nvSpPr>
          <p:cNvPr id="3" name="Başlık 2"/>
          <p:cNvSpPr>
            <a:spLocks noGrp="1"/>
          </p:cNvSpPr>
          <p:nvPr>
            <p:ph type="title"/>
          </p:nvPr>
        </p:nvSpPr>
        <p:spPr/>
        <p:txBody>
          <a:bodyPr/>
          <a:lstStyle/>
          <a:p>
            <a:r>
              <a:rPr lang="ar-SA" sz="3800" dirty="0" smtClean="0"/>
              <a:t>ما يقع به النسخ</a:t>
            </a:r>
            <a:endParaRPr lang="tr-TR" sz="3800" dirty="0"/>
          </a:p>
        </p:txBody>
      </p:sp>
    </p:spTree>
    <p:extLst>
      <p:ext uri="{BB962C8B-B14F-4D97-AF65-F5344CB8AC3E}">
        <p14:creationId xmlns:p14="http://schemas.microsoft.com/office/powerpoint/2010/main" val="40451611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9308" y="2070926"/>
            <a:ext cx="8202304" cy="4575534"/>
          </a:xfrm>
        </p:spPr>
        <p:txBody>
          <a:bodyPr>
            <a:normAutofit/>
          </a:bodyPr>
          <a:lstStyle/>
          <a:p>
            <a:pPr marL="0" indent="0">
              <a:buNone/>
            </a:pPr>
            <a:r>
              <a:rPr lang="tr-TR" dirty="0" err="1" smtClean="0"/>
              <a:t>Ebû</a:t>
            </a:r>
            <a:r>
              <a:rPr lang="tr-TR" dirty="0" smtClean="0"/>
              <a:t> </a:t>
            </a:r>
            <a:r>
              <a:rPr lang="tr-TR" dirty="0"/>
              <a:t>Müslim Muhammed </a:t>
            </a:r>
            <a:r>
              <a:rPr lang="tr-TR" dirty="0" err="1"/>
              <a:t>İsfahânî</a:t>
            </a:r>
            <a:r>
              <a:rPr lang="tr-TR" dirty="0"/>
              <a:t> (ö.322/934</a:t>
            </a:r>
            <a:r>
              <a:rPr lang="tr-TR" dirty="0" smtClean="0"/>
              <a:t>)</a:t>
            </a:r>
            <a:endParaRPr lang="tr-TR" i="1" dirty="0" smtClean="0"/>
          </a:p>
          <a:p>
            <a:pPr marL="0" indent="0">
              <a:buNone/>
            </a:pPr>
            <a:r>
              <a:rPr lang="tr-TR" dirty="0" err="1" smtClean="0"/>
              <a:t>Şehristânî</a:t>
            </a:r>
            <a:endParaRPr lang="tr-TR" dirty="0" smtClean="0"/>
          </a:p>
          <a:p>
            <a:pPr marL="0" indent="0">
              <a:buNone/>
            </a:pPr>
            <a:r>
              <a:rPr lang="tr-TR" dirty="0" smtClean="0"/>
              <a:t>et-</a:t>
            </a:r>
            <a:r>
              <a:rPr lang="tr-TR" dirty="0" err="1" smtClean="0"/>
              <a:t>Tûsî</a:t>
            </a:r>
            <a:endParaRPr lang="tr-TR" dirty="0" smtClean="0"/>
          </a:p>
          <a:p>
            <a:pPr marL="0" indent="0">
              <a:buNone/>
            </a:pPr>
            <a:r>
              <a:rPr lang="tr-TR" dirty="0" smtClean="0"/>
              <a:t>Muhammed </a:t>
            </a:r>
            <a:r>
              <a:rPr lang="tr-TR" dirty="0" err="1" smtClean="0"/>
              <a:t>Abduh</a:t>
            </a:r>
            <a:r>
              <a:rPr lang="tr-TR" dirty="0" smtClean="0"/>
              <a:t>,</a:t>
            </a:r>
          </a:p>
          <a:p>
            <a:pPr marL="0" indent="0">
              <a:buNone/>
            </a:pPr>
            <a:r>
              <a:rPr lang="tr-TR" dirty="0" smtClean="0"/>
              <a:t>Muhammed el-</a:t>
            </a:r>
            <a:r>
              <a:rPr lang="tr-TR" dirty="0" err="1" smtClean="0"/>
              <a:t>Hudrî</a:t>
            </a:r>
            <a:r>
              <a:rPr lang="tr-TR" dirty="0" smtClean="0"/>
              <a:t>,</a:t>
            </a:r>
          </a:p>
          <a:p>
            <a:pPr marL="0" indent="0">
              <a:buNone/>
            </a:pPr>
            <a:r>
              <a:rPr lang="tr-TR" dirty="0" smtClean="0"/>
              <a:t>Muhammed </a:t>
            </a:r>
            <a:r>
              <a:rPr lang="tr-TR" dirty="0"/>
              <a:t>Tevfik </a:t>
            </a:r>
            <a:r>
              <a:rPr lang="tr-TR" dirty="0" err="1" smtClean="0"/>
              <a:t>Sıdkî</a:t>
            </a:r>
            <a:endParaRPr lang="tr-TR" dirty="0" smtClean="0"/>
          </a:p>
          <a:p>
            <a:pPr marL="0" indent="0">
              <a:buNone/>
            </a:pPr>
            <a:r>
              <a:rPr lang="tr-TR" dirty="0"/>
              <a:t>Ömer Rıza Doğrul</a:t>
            </a:r>
            <a:r>
              <a:rPr lang="tr-TR" dirty="0" smtClean="0"/>
              <a:t>,</a:t>
            </a:r>
          </a:p>
          <a:p>
            <a:pPr marL="0" indent="0">
              <a:buNone/>
            </a:pPr>
            <a:r>
              <a:rPr lang="tr-TR" dirty="0"/>
              <a:t>Süleyman </a:t>
            </a:r>
            <a:r>
              <a:rPr lang="tr-TR" dirty="0" smtClean="0"/>
              <a:t>Ateş,</a:t>
            </a:r>
          </a:p>
          <a:p>
            <a:pPr marL="0" indent="0">
              <a:buNone/>
            </a:pPr>
            <a:r>
              <a:rPr lang="tr-TR" dirty="0" smtClean="0"/>
              <a:t>M. </a:t>
            </a:r>
            <a:r>
              <a:rPr lang="tr-TR" dirty="0"/>
              <a:t>Zeki Duman (ö.2013)</a:t>
            </a:r>
          </a:p>
        </p:txBody>
      </p:sp>
      <p:sp>
        <p:nvSpPr>
          <p:cNvPr id="3" name="Başlık 2"/>
          <p:cNvSpPr>
            <a:spLocks noGrp="1"/>
          </p:cNvSpPr>
          <p:nvPr>
            <p:ph type="title"/>
          </p:nvPr>
        </p:nvSpPr>
        <p:spPr>
          <a:xfrm>
            <a:off x="150126" y="242609"/>
            <a:ext cx="8993874" cy="1054250"/>
          </a:xfrm>
        </p:spPr>
        <p:txBody>
          <a:bodyPr/>
          <a:lstStyle/>
          <a:p>
            <a:pPr algn="r"/>
            <a:r>
              <a:rPr lang="tr-TR" sz="3100" u="sng" dirty="0" smtClean="0"/>
              <a:t>: </a:t>
            </a:r>
            <a:r>
              <a:rPr lang="ar-SA" sz="3100" u="sng" dirty="0" smtClean="0"/>
              <a:t>الالذين </a:t>
            </a:r>
            <a:r>
              <a:rPr lang="ar-SA" sz="3100" u="sng" dirty="0"/>
              <a:t>رفضوا </a:t>
            </a:r>
            <a:r>
              <a:rPr lang="ar-SA" sz="3100" u="sng" dirty="0" smtClean="0"/>
              <a:t>النسخ</a:t>
            </a:r>
            <a:r>
              <a:rPr lang="tr-TR" sz="2600" dirty="0" smtClean="0"/>
              <a:t/>
            </a:r>
            <a:br>
              <a:rPr lang="tr-TR" sz="2600" dirty="0" smtClean="0"/>
            </a:br>
            <a:r>
              <a:rPr lang="ar-SA" sz="2600" dirty="0"/>
              <a:t> من المتقدمين و المتأخرين من قال: ليس في كتاب الله عز وجل ناسخ ولا منسوخ</a:t>
            </a:r>
            <a:r>
              <a:rPr lang="ar-SA" sz="2600" dirty="0" smtClean="0"/>
              <a:t>.</a:t>
            </a:r>
            <a:endParaRPr lang="tr-TR" sz="2600" dirty="0"/>
          </a:p>
        </p:txBody>
      </p:sp>
    </p:spTree>
    <p:extLst>
      <p:ext uri="{BB962C8B-B14F-4D97-AF65-F5344CB8AC3E}">
        <p14:creationId xmlns:p14="http://schemas.microsoft.com/office/powerpoint/2010/main" val="2376099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90040" y="277007"/>
            <a:ext cx="7754713" cy="694259"/>
          </a:xfrm>
        </p:spPr>
        <p:txBody>
          <a:bodyPr/>
          <a:lstStyle/>
          <a:p>
            <a:r>
              <a:rPr lang="ar-SA" sz="3300" u="sng" dirty="0">
                <a:solidFill>
                  <a:srgbClr val="002060"/>
                </a:solidFill>
              </a:rPr>
              <a:t>أفرد بعض العلماء في النسخ عدة مصنفات</a:t>
            </a:r>
            <a:endParaRPr lang="tr-TR" sz="3300" u="sng" dirty="0">
              <a:solidFill>
                <a:srgbClr val="002060"/>
              </a:solidFill>
            </a:endParaRPr>
          </a:p>
        </p:txBody>
      </p:sp>
      <p:sp>
        <p:nvSpPr>
          <p:cNvPr id="3" name="Metin Yer Tutucusu 2"/>
          <p:cNvSpPr>
            <a:spLocks noGrp="1"/>
          </p:cNvSpPr>
          <p:nvPr>
            <p:ph type="body" idx="1"/>
          </p:nvPr>
        </p:nvSpPr>
        <p:spPr>
          <a:xfrm>
            <a:off x="190500" y="971266"/>
            <a:ext cx="8748784" cy="5620035"/>
          </a:xfrm>
        </p:spPr>
        <p:txBody>
          <a:bodyPr>
            <a:noAutofit/>
          </a:bodyPr>
          <a:lstStyle/>
          <a:p>
            <a:pPr algn="r"/>
            <a:r>
              <a:rPr lang="ar-SA" sz="3100" dirty="0"/>
              <a:t>الناسخ والمنسوخ </a:t>
            </a:r>
            <a:r>
              <a:rPr lang="tr-TR" sz="3100" dirty="0" smtClean="0"/>
              <a:t>- </a:t>
            </a:r>
            <a:r>
              <a:rPr lang="ar-SA" sz="3100" dirty="0"/>
              <a:t>-أبو </a:t>
            </a:r>
            <a:r>
              <a:rPr lang="ar-SA" sz="3100" dirty="0" smtClean="0"/>
              <a:t>عبيد القاسم بن سلام (ت 224)</a:t>
            </a:r>
            <a:br>
              <a:rPr lang="ar-SA" sz="3100" dirty="0" smtClean="0"/>
            </a:br>
            <a:r>
              <a:rPr lang="tr-TR" sz="2400" dirty="0" err="1"/>
              <a:t>İbn</a:t>
            </a:r>
            <a:r>
              <a:rPr lang="tr-TR" sz="2400" dirty="0"/>
              <a:t> </a:t>
            </a:r>
            <a:r>
              <a:rPr lang="tr-TR" sz="2400" dirty="0" err="1"/>
              <a:t>Hazm</a:t>
            </a:r>
            <a:r>
              <a:rPr lang="tr-TR" sz="2400" dirty="0"/>
              <a:t> (ö.456/1064), </a:t>
            </a:r>
            <a:r>
              <a:rPr lang="tr-TR" sz="2400" i="1" dirty="0"/>
              <a:t>en-</a:t>
            </a:r>
            <a:r>
              <a:rPr lang="tr-TR" sz="2400" i="1" dirty="0" err="1"/>
              <a:t>Nâsih</a:t>
            </a:r>
            <a:r>
              <a:rPr lang="tr-TR" sz="2400" i="1" dirty="0"/>
              <a:t> </a:t>
            </a:r>
            <a:r>
              <a:rPr lang="tr-TR" sz="2400" i="1" dirty="0" err="1"/>
              <a:t>ve‘l-Mehsûh</a:t>
            </a:r>
            <a:r>
              <a:rPr lang="tr-TR" sz="2400" i="1" dirty="0"/>
              <a:t> </a:t>
            </a:r>
            <a:r>
              <a:rPr lang="tr-TR" sz="2400" i="1" dirty="0" err="1"/>
              <a:t>fi’l</a:t>
            </a:r>
            <a:r>
              <a:rPr lang="tr-TR" sz="2400" i="1" dirty="0"/>
              <a:t>-</a:t>
            </a:r>
            <a:r>
              <a:rPr lang="tr-TR" sz="2400" i="1" dirty="0" err="1"/>
              <a:t>Kur’âni’l</a:t>
            </a:r>
            <a:r>
              <a:rPr lang="tr-TR" sz="2400" i="1" dirty="0"/>
              <a:t>-Kerîm</a:t>
            </a:r>
            <a:r>
              <a:rPr lang="tr-TR" sz="2400" dirty="0"/>
              <a:t> </a:t>
            </a:r>
          </a:p>
          <a:p>
            <a:pPr algn="r"/>
            <a:r>
              <a:rPr lang="ar-SA" sz="3100" dirty="0"/>
              <a:t>الناسخ والمنسوخ </a:t>
            </a:r>
            <a:r>
              <a:rPr lang="tr-TR" sz="3100" dirty="0" smtClean="0"/>
              <a:t>- </a:t>
            </a:r>
            <a:r>
              <a:rPr lang="ar-SA" sz="3100" dirty="0"/>
              <a:t>-</a:t>
            </a:r>
            <a:r>
              <a:rPr lang="ar-SA" sz="3100" dirty="0" smtClean="0"/>
              <a:t>أبو جعفر النحاس </a:t>
            </a:r>
            <a:r>
              <a:rPr lang="ar-SA" sz="2400" dirty="0" smtClean="0"/>
              <a:t>(ت 338)</a:t>
            </a:r>
            <a:r>
              <a:rPr lang="ar-SA" sz="3100" dirty="0" smtClean="0"/>
              <a:t/>
            </a:r>
            <a:br>
              <a:rPr lang="ar-SA" sz="3100" dirty="0" smtClean="0"/>
            </a:br>
            <a:r>
              <a:rPr lang="tr-TR" sz="3100" dirty="0" smtClean="0"/>
              <a:t> </a:t>
            </a:r>
            <a:r>
              <a:rPr lang="ar-SA" sz="3100" dirty="0" smtClean="0"/>
              <a:t>أبي بكر الحازمي </a:t>
            </a:r>
            <a:r>
              <a:rPr lang="ar-SA" sz="2400" dirty="0" smtClean="0"/>
              <a:t>(ت 584)</a:t>
            </a:r>
            <a:endParaRPr lang="tr-TR" sz="2400" dirty="0" smtClean="0"/>
          </a:p>
          <a:p>
            <a:pPr algn="r"/>
            <a:r>
              <a:rPr lang="ar-SA" sz="3100" dirty="0" smtClean="0"/>
              <a:t>الاعتبار </a:t>
            </a:r>
            <a:r>
              <a:rPr lang="ar-SA" sz="3100" dirty="0"/>
              <a:t>في الناسخ والمنسوخ من الآثار</a:t>
            </a:r>
            <a:r>
              <a:rPr lang="tr-TR" sz="3100" dirty="0" smtClean="0"/>
              <a:t> </a:t>
            </a:r>
            <a:r>
              <a:rPr lang="ar-SA" sz="3100" dirty="0" smtClean="0"/>
              <a:t/>
            </a:r>
            <a:br>
              <a:rPr lang="ar-SA" sz="3100" dirty="0" smtClean="0"/>
            </a:br>
            <a:r>
              <a:rPr lang="ar-SA" sz="3100" dirty="0"/>
              <a:t>نواسخ القرآن </a:t>
            </a:r>
            <a:r>
              <a:rPr lang="tr-TR" sz="3100" dirty="0" smtClean="0"/>
              <a:t>- </a:t>
            </a:r>
            <a:r>
              <a:rPr lang="ar-SA" sz="3100" dirty="0"/>
              <a:t>-أبو </a:t>
            </a:r>
            <a:r>
              <a:rPr lang="ar-SA" sz="3100" dirty="0" smtClean="0"/>
              <a:t>الفرج عبد الرحمن ابن الجوزي </a:t>
            </a:r>
            <a:r>
              <a:rPr lang="ar-SA" sz="2400" dirty="0" smtClean="0"/>
              <a:t>(ت 587)</a:t>
            </a:r>
            <a:endParaRPr lang="tr-TR" sz="2400" dirty="0" smtClean="0"/>
          </a:p>
          <a:p>
            <a:pPr algn="l"/>
            <a:r>
              <a:rPr lang="tr-TR" sz="2200" dirty="0" smtClean="0"/>
              <a:t>-Mustafa </a:t>
            </a:r>
            <a:r>
              <a:rPr lang="tr-TR" sz="2200" dirty="0" err="1" smtClean="0"/>
              <a:t>Zeyd</a:t>
            </a:r>
            <a:r>
              <a:rPr lang="tr-TR" sz="2200" dirty="0" smtClean="0"/>
              <a:t>, </a:t>
            </a:r>
            <a:r>
              <a:rPr lang="tr-TR" sz="2200" i="1" dirty="0" smtClean="0"/>
              <a:t>en-</a:t>
            </a:r>
            <a:r>
              <a:rPr lang="tr-TR" sz="2200" i="1" dirty="0" err="1" smtClean="0"/>
              <a:t>Nesh</a:t>
            </a:r>
            <a:r>
              <a:rPr lang="tr-TR" sz="2200" i="1" dirty="0" smtClean="0"/>
              <a:t> </a:t>
            </a:r>
            <a:r>
              <a:rPr lang="tr-TR" sz="2200" i="1" dirty="0" err="1" smtClean="0"/>
              <a:t>fi’l</a:t>
            </a:r>
            <a:r>
              <a:rPr lang="tr-TR" sz="2200" i="1" dirty="0" smtClean="0"/>
              <a:t>-</a:t>
            </a:r>
            <a:r>
              <a:rPr lang="tr-TR" sz="2200" i="1" dirty="0" err="1" smtClean="0"/>
              <a:t>Kur’âni’l</a:t>
            </a:r>
            <a:r>
              <a:rPr lang="tr-TR" sz="2200" i="1" dirty="0" smtClean="0"/>
              <a:t>-Kerîm</a:t>
            </a:r>
            <a:r>
              <a:rPr lang="tr-TR" sz="2200" dirty="0" smtClean="0"/>
              <a:t> </a:t>
            </a:r>
          </a:p>
          <a:p>
            <a:pPr algn="l"/>
            <a:r>
              <a:rPr lang="tr-TR" sz="2200" dirty="0" smtClean="0"/>
              <a:t>-</a:t>
            </a:r>
            <a:r>
              <a:rPr lang="tr-TR" sz="2200" dirty="0" err="1" smtClean="0"/>
              <a:t>Abdulmuteal</a:t>
            </a:r>
            <a:r>
              <a:rPr lang="tr-TR" sz="2200" dirty="0" smtClean="0"/>
              <a:t> </a:t>
            </a:r>
            <a:r>
              <a:rPr lang="tr-TR" sz="2200" dirty="0"/>
              <a:t>Muhammed el-Cebrî,</a:t>
            </a:r>
            <a:r>
              <a:rPr lang="tr-TR" sz="2200" i="1" dirty="0"/>
              <a:t> Lâ Neshe </a:t>
            </a:r>
            <a:r>
              <a:rPr lang="tr-TR" sz="2200" i="1" dirty="0" err="1"/>
              <a:t>fi’l-Kur’ân</a:t>
            </a:r>
            <a:r>
              <a:rPr lang="tr-TR" sz="2200" dirty="0"/>
              <a:t> </a:t>
            </a:r>
          </a:p>
          <a:p>
            <a:pPr algn="l"/>
            <a:r>
              <a:rPr lang="tr-TR" sz="2200" dirty="0" smtClean="0"/>
              <a:t>-M</a:t>
            </a:r>
            <a:r>
              <a:rPr lang="tr-TR" sz="2200" dirty="0"/>
              <a:t>. Said Şimşek, </a:t>
            </a:r>
            <a:r>
              <a:rPr lang="tr-TR" sz="2200" i="1" dirty="0"/>
              <a:t>Kur’an’ın Anlaşılmasında İki Mesele -</a:t>
            </a:r>
            <a:r>
              <a:rPr lang="tr-TR" sz="2200" i="1" dirty="0" err="1"/>
              <a:t>Nesh</a:t>
            </a:r>
            <a:r>
              <a:rPr lang="tr-TR" sz="2200" i="1" dirty="0"/>
              <a:t> ve </a:t>
            </a:r>
            <a:r>
              <a:rPr lang="tr-TR" i="1" dirty="0" err="1"/>
              <a:t>Müteşabih</a:t>
            </a:r>
            <a:r>
              <a:rPr lang="tr-TR" dirty="0"/>
              <a:t> </a:t>
            </a:r>
          </a:p>
          <a:p>
            <a:pPr algn="l"/>
            <a:r>
              <a:rPr lang="tr-TR" sz="2200" dirty="0" smtClean="0"/>
              <a:t>-Ahmet </a:t>
            </a:r>
            <a:r>
              <a:rPr lang="tr-TR" sz="2200" dirty="0"/>
              <a:t>Gürkan,</a:t>
            </a:r>
            <a:r>
              <a:rPr lang="tr-TR" sz="2200" i="1" dirty="0"/>
              <a:t> Kur’an’ın </a:t>
            </a:r>
            <a:r>
              <a:rPr lang="tr-TR" sz="2200" i="1" dirty="0" err="1"/>
              <a:t>Nasih</a:t>
            </a:r>
            <a:r>
              <a:rPr lang="tr-TR" sz="2200" i="1" dirty="0"/>
              <a:t> ve </a:t>
            </a:r>
            <a:r>
              <a:rPr lang="tr-TR" sz="2200" i="1" dirty="0" err="1"/>
              <a:t>Mensuh</a:t>
            </a:r>
            <a:r>
              <a:rPr lang="tr-TR" sz="2200" i="1" dirty="0"/>
              <a:t> Ayetleri</a:t>
            </a:r>
            <a:endParaRPr lang="tr-TR" sz="2200" dirty="0"/>
          </a:p>
          <a:p>
            <a:pPr algn="l"/>
            <a:r>
              <a:rPr lang="tr-TR" sz="2200" dirty="0" smtClean="0"/>
              <a:t>-Talip </a:t>
            </a:r>
            <a:r>
              <a:rPr lang="tr-TR" sz="2200" dirty="0"/>
              <a:t>Özdeş, </a:t>
            </a:r>
            <a:r>
              <a:rPr lang="tr-TR" sz="2200" i="1" dirty="0"/>
              <a:t>Kur’an ve </a:t>
            </a:r>
            <a:r>
              <a:rPr lang="tr-TR" sz="2200" i="1" dirty="0" err="1"/>
              <a:t>Nesh</a:t>
            </a:r>
            <a:r>
              <a:rPr lang="tr-TR" sz="2200" i="1" dirty="0"/>
              <a:t> </a:t>
            </a:r>
            <a:r>
              <a:rPr lang="tr-TR" sz="2200" i="1" dirty="0" smtClean="0"/>
              <a:t>Problemi</a:t>
            </a:r>
            <a:endParaRPr lang="tr-TR" sz="2200" dirty="0"/>
          </a:p>
        </p:txBody>
      </p:sp>
    </p:spTree>
    <p:extLst>
      <p:ext uri="{BB962C8B-B14F-4D97-AF65-F5344CB8AC3E}">
        <p14:creationId xmlns:p14="http://schemas.microsoft.com/office/powerpoint/2010/main" val="32870723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890" y="249499"/>
            <a:ext cx="8492060" cy="1388801"/>
          </a:xfrm>
        </p:spPr>
        <p:txBody>
          <a:bodyPr/>
          <a:lstStyle/>
          <a:p>
            <a:endParaRPr lang="tr-TR" sz="4400" dirty="0"/>
          </a:p>
        </p:txBody>
      </p:sp>
      <p:sp>
        <p:nvSpPr>
          <p:cNvPr id="3" name="Metin Yer Tutucusu 2"/>
          <p:cNvSpPr>
            <a:spLocks noGrp="1"/>
          </p:cNvSpPr>
          <p:nvPr>
            <p:ph type="body" idx="1"/>
          </p:nvPr>
        </p:nvSpPr>
        <p:spPr>
          <a:xfrm>
            <a:off x="251890" y="2705100"/>
            <a:ext cx="8492060" cy="3657600"/>
          </a:xfrm>
        </p:spPr>
        <p:txBody>
          <a:bodyPr>
            <a:normAutofit/>
          </a:bodyPr>
          <a:lstStyle/>
          <a:p>
            <a:r>
              <a:rPr lang="ar-SA" sz="3400" u="sng" dirty="0" smtClean="0">
                <a:solidFill>
                  <a:srgbClr val="0070C0"/>
                </a:solidFill>
              </a:rPr>
              <a:t>بعض </a:t>
            </a:r>
            <a:r>
              <a:rPr lang="ar-SA" sz="3400" u="sng" dirty="0">
                <a:solidFill>
                  <a:srgbClr val="0070C0"/>
                </a:solidFill>
              </a:rPr>
              <a:t>الأمور المتعلقة </a:t>
            </a:r>
            <a:r>
              <a:rPr lang="ar-SA" sz="3400" u="sng" dirty="0" smtClean="0">
                <a:solidFill>
                  <a:srgbClr val="0070C0"/>
                </a:solidFill>
              </a:rPr>
              <a:t>بالنسخ</a:t>
            </a:r>
            <a:endParaRPr lang="tr-TR" sz="3400" u="sng" dirty="0" smtClean="0">
              <a:solidFill>
                <a:srgbClr val="0070C0"/>
              </a:solidFill>
            </a:endParaRPr>
          </a:p>
          <a:p>
            <a:endParaRPr lang="tr-TR" sz="3400" u="sng" dirty="0" smtClean="0">
              <a:solidFill>
                <a:srgbClr val="0070C0"/>
              </a:solidFill>
            </a:endParaRPr>
          </a:p>
          <a:p>
            <a:r>
              <a:rPr lang="ar-SA" sz="3400" smtClean="0"/>
              <a:t>1- </a:t>
            </a:r>
            <a:r>
              <a:rPr lang="ar-SA" sz="3400" dirty="0"/>
              <a:t>إن النسخ لا يدخل إلا في الأحكام ولا يدخل في العقائد ولا في القصص و لا في </a:t>
            </a:r>
            <a:r>
              <a:rPr lang="ar-SA" sz="3400" dirty="0" smtClean="0"/>
              <a:t>الامثلة</a:t>
            </a:r>
            <a:r>
              <a:rPr lang="tr-TR" sz="3400" dirty="0"/>
              <a:t/>
            </a:r>
            <a:br>
              <a:rPr lang="tr-TR" sz="3400" dirty="0"/>
            </a:br>
            <a:r>
              <a:rPr lang="ar-SA" sz="3400" dirty="0"/>
              <a:t>2- لا يقبل النسخ إلا بدليل شرعي, سواءً من القرآن أو من السنة.</a:t>
            </a:r>
            <a:endParaRPr lang="tr-TR" sz="3400" dirty="0"/>
          </a:p>
        </p:txBody>
      </p:sp>
    </p:spTree>
    <p:extLst>
      <p:ext uri="{BB962C8B-B14F-4D97-AF65-F5344CB8AC3E}">
        <p14:creationId xmlns:p14="http://schemas.microsoft.com/office/powerpoint/2010/main" val="22398560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3645"/>
            <a:ext cx="7571184" cy="850106"/>
          </a:xfrm>
        </p:spPr>
        <p:txBody>
          <a:bodyPr/>
          <a:lstStyle/>
          <a:p>
            <a:r>
              <a:rPr lang="tr-TR" sz="2800" dirty="0" err="1" smtClean="0"/>
              <a:t>Mâide</a:t>
            </a:r>
            <a:r>
              <a:rPr lang="tr-TR" sz="2800" dirty="0" smtClean="0"/>
              <a:t> 90-93</a:t>
            </a:r>
            <a:endParaRPr lang="tr-TR" sz="2800" dirty="0"/>
          </a:p>
        </p:txBody>
      </p:sp>
      <p:sp>
        <p:nvSpPr>
          <p:cNvPr id="3" name="İçerik Yer Tutucusu 2"/>
          <p:cNvSpPr>
            <a:spLocks noGrp="1"/>
          </p:cNvSpPr>
          <p:nvPr>
            <p:ph idx="1"/>
          </p:nvPr>
        </p:nvSpPr>
        <p:spPr>
          <a:xfrm>
            <a:off x="251520" y="908720"/>
            <a:ext cx="8712968" cy="5760640"/>
          </a:xfrm>
        </p:spPr>
        <p:txBody>
          <a:bodyPr>
            <a:noAutofit/>
          </a:bodyPr>
          <a:lstStyle/>
          <a:p>
            <a:pPr marL="0" indent="0" algn="r">
              <a:buNone/>
            </a:pPr>
            <a:r>
              <a:rPr lang="ar-SA" sz="3800" dirty="0"/>
              <a:t>يَٓا اَيُّهَا الَّذ۪ينَ اٰمَنُٓوا اِنَّمَا الْخَمْرُ وَالْمَيْسِرُ وَالْاَنْصَابُ وَالْاَزْلَامُ رِجْسٌ مِنْ عَمَلِ الشَّيْطَانِ فَاجْتَنِبُوهُ لَعَلَّكُمْ تُفْلِحُونَ </a:t>
            </a:r>
            <a:r>
              <a:rPr lang="ar-SA" sz="1800" dirty="0"/>
              <a:t>﴿90﴾ </a:t>
            </a:r>
            <a:r>
              <a:rPr lang="ar-SA" sz="3800" dirty="0"/>
              <a:t>اِنَّمَا يُر۪يدُ الشَّيْطَانُ اَنْ يُوقِعَ بَيْنَكُمُ الْعَدَاوَةَ وَالْبَغْضَٓاءَ فِي الْخَمْرِ وَالْمَيْسِرِ وَيَصُدَّكُمْ عَنْ ذِكْرِ اللّٰهِ وَعَنِ الصَّلٰوةِۚ فَهَلْ اَنْتُمْ مُنْتَهُونَ</a:t>
            </a:r>
            <a:r>
              <a:rPr lang="ar-SA" sz="1800" dirty="0"/>
              <a:t> ﴿91﴾</a:t>
            </a:r>
            <a:r>
              <a:rPr lang="ar-SA" sz="3800" dirty="0"/>
              <a:t> وَاَط۪يعُوا اللّٰهَ وَاَط۪يعُوا الرَّسُولَ وَاحْذَرُواۚ فَاِنْ تَوَلَّيْتُمْ فَاعْلَمُٓوا اَنَّمَا عَلٰى رَسُولِنَا الْبَلَاغُ الْمُب۪ينُ </a:t>
            </a:r>
            <a:r>
              <a:rPr lang="ar-SA" sz="1800" dirty="0"/>
              <a:t>﴿92﴾ </a:t>
            </a:r>
            <a:r>
              <a:rPr lang="ar-SA" sz="3800" dirty="0"/>
              <a:t>لَيْسَ عَلَى الَّذ۪ينَ اٰمَنُوا وَعَمِلُوا الصَّالِحَاتِ جُنَاحٌ ف۪يمَا طَعِمُٓوا اِذَا مَا اتَّقَوْا وَاٰمَنُوا وَعَمِلُوا الصَّالِحَاتِ ثُمَّ اتَّقَوْا وَاٰمَنُوا ثُمَّ اتَّقَوْا وَاَحْسَنُواۜ وَاللّٰهُ يُحِبُّ الْمُحْسِن۪ينَ۟</a:t>
            </a:r>
            <a:r>
              <a:rPr lang="ar-SA" sz="1800" dirty="0"/>
              <a:t> ﴿93﴾</a:t>
            </a:r>
            <a:endParaRPr lang="tr-TR" sz="1800" dirty="0"/>
          </a:p>
        </p:txBody>
      </p:sp>
    </p:spTree>
    <p:extLst>
      <p:ext uri="{BB962C8B-B14F-4D97-AF65-F5344CB8AC3E}">
        <p14:creationId xmlns:p14="http://schemas.microsoft.com/office/powerpoint/2010/main" val="40303271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idx="1"/>
          </p:nvPr>
        </p:nvSpPr>
        <p:spPr>
          <a:xfrm>
            <a:off x="0" y="2101755"/>
            <a:ext cx="9143999" cy="4756244"/>
          </a:xfrm>
        </p:spPr>
        <p:txBody>
          <a:bodyPr>
            <a:normAutofit/>
          </a:bodyPr>
          <a:lstStyle/>
          <a:p>
            <a:pPr marL="0" indent="0" algn="r">
              <a:buNone/>
            </a:pPr>
            <a:r>
              <a:rPr lang="ar-SA" sz="3000" dirty="0" smtClean="0"/>
              <a:t>معنى </a:t>
            </a:r>
            <a:r>
              <a:rPr lang="ar-SA" sz="3000" dirty="0"/>
              <a:t>النسخ (لغة) : الرفع والإزالة أو النقل</a:t>
            </a:r>
            <a:endParaRPr lang="tr-TR" sz="3000" dirty="0" smtClean="0"/>
          </a:p>
          <a:p>
            <a:pPr marL="0" indent="0" algn="r">
              <a:buNone/>
            </a:pPr>
            <a:r>
              <a:rPr lang="ar-SA" sz="3000" dirty="0">
                <a:solidFill>
                  <a:srgbClr val="00B050"/>
                </a:solidFill>
              </a:rPr>
              <a:t>قال الزجاج: "النسخ في اللغة: إبطال شيء وإقامة آخر مقامه، تقول العرب: نسخَت الشمس الظل: إذا أذهبته وحلت محله</a:t>
            </a:r>
            <a:r>
              <a:rPr lang="ar-SA" sz="3000" dirty="0" smtClean="0">
                <a:solidFill>
                  <a:srgbClr val="00B050"/>
                </a:solidFill>
              </a:rPr>
              <a:t>". </a:t>
            </a:r>
            <a:r>
              <a:rPr lang="ar-SA" sz="3000" dirty="0">
                <a:solidFill>
                  <a:srgbClr val="00B050"/>
                </a:solidFill>
              </a:rPr>
              <a:t>ومثاله : آية: {إنا كنا نستنسخ ما كنتم تعملون</a:t>
            </a:r>
            <a:r>
              <a:rPr lang="ar-SA" sz="3000" dirty="0" smtClean="0">
                <a:solidFill>
                  <a:srgbClr val="00B050"/>
                </a:solidFill>
              </a:rPr>
              <a:t>} </a:t>
            </a:r>
            <a:r>
              <a:rPr lang="ar-SA" sz="3000" dirty="0">
                <a:solidFill>
                  <a:srgbClr val="00B050"/>
                </a:solidFill>
              </a:rPr>
              <a:t>[الجاثية/ 29].</a:t>
            </a:r>
            <a:endParaRPr lang="tr-TR" sz="3000" i="1" dirty="0">
              <a:solidFill>
                <a:srgbClr val="00B050"/>
              </a:solidFill>
            </a:endParaRPr>
          </a:p>
          <a:p>
            <a:pPr marL="0" indent="0" algn="r">
              <a:buNone/>
            </a:pPr>
            <a:r>
              <a:rPr lang="ar-SA" sz="3000" dirty="0"/>
              <a:t>نسخت </a:t>
            </a:r>
            <a:r>
              <a:rPr lang="ar-SA" sz="3000" dirty="0" smtClean="0"/>
              <a:t>الكتاب</a:t>
            </a:r>
            <a:endParaRPr lang="tr-TR" sz="3000" dirty="0" smtClean="0"/>
          </a:p>
        </p:txBody>
      </p:sp>
      <p:sp>
        <p:nvSpPr>
          <p:cNvPr id="2" name="Başlık 1"/>
          <p:cNvSpPr>
            <a:spLocks noGrp="1"/>
          </p:cNvSpPr>
          <p:nvPr>
            <p:ph type="title"/>
          </p:nvPr>
        </p:nvSpPr>
        <p:spPr>
          <a:xfrm>
            <a:off x="0" y="48904"/>
            <a:ext cx="4817659" cy="592541"/>
          </a:xfrm>
        </p:spPr>
        <p:txBody>
          <a:bodyPr/>
          <a:lstStyle/>
          <a:p>
            <a:pPr algn="l"/>
            <a:r>
              <a:rPr lang="ar-SA" sz="4000" b="1" dirty="0" smtClean="0"/>
              <a:t>النسخ</a:t>
            </a:r>
            <a:r>
              <a:rPr lang="tr-TR" sz="4000" b="1" dirty="0" smtClean="0"/>
              <a:t> : </a:t>
            </a:r>
            <a:r>
              <a:rPr lang="ar-SA" sz="4000" b="1" dirty="0" smtClean="0"/>
              <a:t>الناسخ والمنسوخ</a:t>
            </a:r>
            <a:r>
              <a:rPr lang="tr-TR" sz="4800" b="1" dirty="0" smtClean="0"/>
              <a:t/>
            </a:r>
            <a:br>
              <a:rPr lang="tr-TR" sz="4800" b="1" dirty="0" smtClean="0"/>
            </a:br>
            <a:r>
              <a:rPr lang="tr-TR" sz="1200" b="1" dirty="0" smtClean="0"/>
              <a:t>s.90-94</a:t>
            </a:r>
            <a:endParaRPr lang="tr-TR" sz="1200" b="1" dirty="0"/>
          </a:p>
        </p:txBody>
      </p:sp>
    </p:spTree>
    <p:extLst>
      <p:ext uri="{BB962C8B-B14F-4D97-AF65-F5344CB8AC3E}">
        <p14:creationId xmlns:p14="http://schemas.microsoft.com/office/powerpoint/2010/main" val="28112401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 y="2306472"/>
            <a:ext cx="9144000" cy="4551528"/>
          </a:xfrm>
        </p:spPr>
        <p:txBody>
          <a:bodyPr>
            <a:normAutofit/>
          </a:bodyPr>
          <a:lstStyle/>
          <a:p>
            <a:pPr marL="0" indent="0" algn="r">
              <a:spcBef>
                <a:spcPts val="0"/>
              </a:spcBef>
              <a:spcAft>
                <a:spcPts val="3600"/>
              </a:spcAft>
              <a:buNone/>
            </a:pPr>
            <a:r>
              <a:rPr lang="ar-SA" sz="2900" dirty="0" smtClean="0">
                <a:solidFill>
                  <a:srgbClr val="92D050"/>
                </a:solidFill>
              </a:rPr>
              <a:t>إلغاء و تدريج او تبديل صلاحية آية أو تقييدها (في القرآن) مع نزول آية جديدة </a:t>
            </a:r>
            <a:endParaRPr lang="tr-TR" sz="2900" dirty="0" smtClean="0">
              <a:solidFill>
                <a:srgbClr val="92D050"/>
              </a:solidFill>
            </a:endParaRPr>
          </a:p>
          <a:p>
            <a:pPr marL="0" indent="0" algn="r">
              <a:spcBef>
                <a:spcPts val="0"/>
              </a:spcBef>
              <a:spcAft>
                <a:spcPts val="3600"/>
              </a:spcAft>
              <a:buNone/>
            </a:pPr>
            <a:r>
              <a:rPr lang="ar-SA" sz="2800" b="1" dirty="0"/>
              <a:t>رفع حكم اية او صلاحيتها بنزول اية جديدة في عهد نزول القران</a:t>
            </a:r>
            <a:endParaRPr lang="tr-TR" sz="2800" b="1" dirty="0"/>
          </a:p>
          <a:p>
            <a:pPr marL="0" indent="0" algn="r">
              <a:spcBef>
                <a:spcPts val="0"/>
              </a:spcBef>
              <a:spcAft>
                <a:spcPts val="3600"/>
              </a:spcAft>
              <a:buNone/>
            </a:pPr>
            <a:r>
              <a:rPr lang="ar-SA" sz="2800" dirty="0" smtClean="0">
                <a:solidFill>
                  <a:srgbClr val="002060"/>
                </a:solidFill>
              </a:rPr>
              <a:t>فهو </a:t>
            </a:r>
            <a:r>
              <a:rPr lang="ar-SA" sz="2800" dirty="0">
                <a:solidFill>
                  <a:srgbClr val="002060"/>
                </a:solidFill>
              </a:rPr>
              <a:t>رفع حكم شرعي بدليل شرعي اخر بينهما ترا خ </a:t>
            </a:r>
            <a:r>
              <a:rPr lang="ar-SA" sz="2800" dirty="0" smtClean="0">
                <a:solidFill>
                  <a:srgbClr val="002060"/>
                </a:solidFill>
              </a:rPr>
              <a:t>زمن</a:t>
            </a:r>
            <a:endParaRPr lang="tr-TR" sz="2800" dirty="0">
              <a:solidFill>
                <a:srgbClr val="002060"/>
              </a:solidFill>
            </a:endParaRPr>
          </a:p>
        </p:txBody>
      </p:sp>
      <p:sp>
        <p:nvSpPr>
          <p:cNvPr id="3" name="Başlık 2"/>
          <p:cNvSpPr>
            <a:spLocks noGrp="1"/>
          </p:cNvSpPr>
          <p:nvPr>
            <p:ph type="title"/>
          </p:nvPr>
        </p:nvSpPr>
        <p:spPr>
          <a:xfrm>
            <a:off x="136478" y="191069"/>
            <a:ext cx="8857397" cy="627797"/>
          </a:xfrm>
        </p:spPr>
        <p:txBody>
          <a:bodyPr/>
          <a:lstStyle/>
          <a:p>
            <a:r>
              <a:rPr lang="ar-SA" sz="3000" u="sng" dirty="0">
                <a:solidFill>
                  <a:schemeClr val="tx1"/>
                </a:solidFill>
              </a:rPr>
              <a:t>النسخ  (إصطلاحا)</a:t>
            </a:r>
            <a:r>
              <a:rPr lang="ar-SA" sz="3000" u="sng" dirty="0"/>
              <a:t> </a:t>
            </a:r>
            <a:r>
              <a:rPr lang="ar-SA" sz="3000" dirty="0" smtClean="0"/>
              <a:t>:</a:t>
            </a:r>
            <a:endParaRPr lang="tr-TR" sz="3000" dirty="0"/>
          </a:p>
        </p:txBody>
      </p:sp>
    </p:spTree>
    <p:extLst>
      <p:ext uri="{BB962C8B-B14F-4D97-AF65-F5344CB8AC3E}">
        <p14:creationId xmlns:p14="http://schemas.microsoft.com/office/powerpoint/2010/main" val="1395300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dirty="0"/>
              <a:t>Mutlak olan ayetin takyit edilmesi, mücmel veya müphem bir ayetin </a:t>
            </a:r>
            <a:r>
              <a:rPr lang="tr-TR" dirty="0" err="1"/>
              <a:t>tebyin</a:t>
            </a:r>
            <a:r>
              <a:rPr lang="tr-TR" dirty="0"/>
              <a:t> edilmesi ve umumi hüküm ihtiva eden bir ayetin tahsis edilmesidir </a:t>
            </a:r>
            <a:r>
              <a:rPr lang="tr-TR" sz="1800" dirty="0"/>
              <a:t>(</a:t>
            </a:r>
            <a:r>
              <a:rPr lang="tr-TR" sz="1800" dirty="0" err="1"/>
              <a:t>Şatıbî</a:t>
            </a:r>
            <a:r>
              <a:rPr lang="tr-TR" sz="1800" dirty="0"/>
              <a:t>, </a:t>
            </a:r>
            <a:r>
              <a:rPr lang="tr-TR" sz="1800" i="1" dirty="0"/>
              <a:t>Muvafakat</a:t>
            </a:r>
            <a:r>
              <a:rPr lang="tr-TR" sz="1800" dirty="0"/>
              <a:t>, 3: 344; </a:t>
            </a:r>
            <a:r>
              <a:rPr lang="tr-TR" sz="1800" dirty="0" err="1"/>
              <a:t>İbnü’l</a:t>
            </a:r>
            <a:r>
              <a:rPr lang="tr-TR" sz="1800" dirty="0"/>
              <a:t>-Arabî, </a:t>
            </a:r>
            <a:r>
              <a:rPr lang="tr-TR" sz="1800" i="1" dirty="0" err="1"/>
              <a:t>Ahkâmü’l-Kur’ân</a:t>
            </a:r>
            <a:r>
              <a:rPr lang="tr-TR" sz="1800" i="1" dirty="0"/>
              <a:t>,</a:t>
            </a:r>
            <a:r>
              <a:rPr lang="tr-TR" sz="1800" dirty="0"/>
              <a:t> 1: </a:t>
            </a:r>
            <a:r>
              <a:rPr lang="ar-SA" sz="1800" dirty="0"/>
              <a:t>467</a:t>
            </a:r>
            <a:r>
              <a:rPr lang="tr-TR" sz="1800" dirty="0"/>
              <a:t>)</a:t>
            </a:r>
          </a:p>
          <a:p>
            <a:pPr marL="0" indent="0" algn="r">
              <a:buNone/>
            </a:pPr>
            <a:endParaRPr lang="tr-TR" b="1" dirty="0" smtClean="0">
              <a:solidFill>
                <a:srgbClr val="0070C0"/>
              </a:solidFill>
            </a:endParaRPr>
          </a:p>
          <a:p>
            <a:pPr marL="0" indent="0" algn="r">
              <a:buNone/>
            </a:pPr>
            <a:r>
              <a:rPr lang="ar-SA" b="1" dirty="0" smtClean="0">
                <a:solidFill>
                  <a:srgbClr val="0070C0"/>
                </a:solidFill>
              </a:rPr>
              <a:t>حدّه </a:t>
            </a:r>
            <a:r>
              <a:rPr lang="ar-SA" dirty="0">
                <a:solidFill>
                  <a:srgbClr val="0070C0"/>
                </a:solidFill>
              </a:rPr>
              <a:t>: الخطاب الدال على ارتفاع الحكم الثابت بالخطاب المتقدم على وجه لولاه لكان ثلبتا مع تراخيه عنه </a:t>
            </a:r>
            <a:r>
              <a:rPr lang="ar-SA" sz="1100" dirty="0">
                <a:solidFill>
                  <a:schemeClr val="tx1"/>
                </a:solidFill>
              </a:rPr>
              <a:t>(المحرر الوجيز ص 120)</a:t>
            </a:r>
            <a:endParaRPr lang="tr-TR" sz="1100" dirty="0">
              <a:solidFill>
                <a:schemeClr val="tx1"/>
              </a:solidFill>
            </a:endParaRPr>
          </a:p>
          <a:p>
            <a:pPr marL="0" indent="0">
              <a:buNone/>
            </a:pPr>
            <a:endParaRPr lang="tr-TR" sz="1800" dirty="0" smtClean="0"/>
          </a:p>
        </p:txBody>
      </p:sp>
      <p:sp>
        <p:nvSpPr>
          <p:cNvPr id="3" name="Başlık 2"/>
          <p:cNvSpPr>
            <a:spLocks noGrp="1"/>
          </p:cNvSpPr>
          <p:nvPr>
            <p:ph type="title"/>
          </p:nvPr>
        </p:nvSpPr>
        <p:spPr/>
        <p:txBody>
          <a:bodyPr/>
          <a:lstStyle/>
          <a:p>
            <a:endParaRPr lang="tr-TR" sz="1400" dirty="0"/>
          </a:p>
        </p:txBody>
      </p:sp>
    </p:spTree>
    <p:extLst>
      <p:ext uri="{BB962C8B-B14F-4D97-AF65-F5344CB8AC3E}">
        <p14:creationId xmlns:p14="http://schemas.microsoft.com/office/powerpoint/2010/main" val="18240204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10000"/>
          </a:bodyPr>
          <a:lstStyle/>
          <a:p>
            <a:pPr algn="ctr">
              <a:buNone/>
            </a:pPr>
            <a:r>
              <a:rPr lang="ar-SA" u="sng" dirty="0"/>
              <a:t>مفهوم النسخ في القرآن</a:t>
            </a:r>
            <a:endParaRPr lang="tr-TR" u="sng" dirty="0"/>
          </a:p>
          <a:p>
            <a:pPr algn="ctr">
              <a:buNone/>
            </a:pPr>
            <a:r>
              <a:rPr lang="ar-SA" b="1" u="sng" dirty="0" smtClean="0">
                <a:solidFill>
                  <a:srgbClr val="002060"/>
                </a:solidFill>
              </a:rPr>
              <a:t>الآيات </a:t>
            </a:r>
            <a:r>
              <a:rPr lang="ar-SA" b="1" u="sng">
                <a:solidFill>
                  <a:srgbClr val="002060"/>
                </a:solidFill>
              </a:rPr>
              <a:t>التي </a:t>
            </a:r>
            <a:r>
              <a:rPr lang="ar-SA" b="1" u="sng" smtClean="0">
                <a:solidFill>
                  <a:srgbClr val="002060"/>
                </a:solidFill>
              </a:rPr>
              <a:t>تقبل </a:t>
            </a:r>
            <a:r>
              <a:rPr lang="ar-SA" b="1" u="sng" dirty="0">
                <a:solidFill>
                  <a:srgbClr val="002060"/>
                </a:solidFill>
              </a:rPr>
              <a:t>أساس هذه </a:t>
            </a:r>
            <a:r>
              <a:rPr lang="ar-SA" b="1" u="sng" dirty="0" smtClean="0">
                <a:solidFill>
                  <a:srgbClr val="002060"/>
                </a:solidFill>
              </a:rPr>
              <a:t>المسألة</a:t>
            </a:r>
            <a:endParaRPr lang="tr-TR" b="1" u="sng" dirty="0" smtClean="0">
              <a:solidFill>
                <a:srgbClr val="002060"/>
              </a:solidFill>
            </a:endParaRPr>
          </a:p>
          <a:p>
            <a:pPr algn="ctr">
              <a:buNone/>
            </a:pPr>
            <a:endParaRPr lang="tr-TR" sz="1900" b="1" u="sng" dirty="0" smtClean="0">
              <a:solidFill>
                <a:srgbClr val="002060"/>
              </a:solidFill>
            </a:endParaRPr>
          </a:p>
          <a:p>
            <a:pPr algn="r">
              <a:buNone/>
            </a:pPr>
            <a:r>
              <a:rPr lang="ar-SA" dirty="0" smtClean="0"/>
              <a:t>سَنُقْرِئُكَ فَلَا تَنْسٰى ﴿6﴾ اِلَّا مَا شَٓاءَ اللّٰهُۜ اِنَّهُ يَعْلَمُ الْجَهْرَ وَمَا يَخْفٰى</a:t>
            </a:r>
            <a:endParaRPr lang="tr-TR" dirty="0" smtClean="0"/>
          </a:p>
          <a:p>
            <a:pPr>
              <a:buNone/>
            </a:pPr>
            <a:r>
              <a:rPr lang="ar-SA" sz="2200" dirty="0" smtClean="0"/>
              <a:t> </a:t>
            </a:r>
            <a:r>
              <a:rPr lang="tr-TR" sz="2200" dirty="0"/>
              <a:t>«Biz sana okutacağız, sen de unutmayacaksın. Allah’ın dilmesi başka. O açık ve gizli olanı bilir.» </a:t>
            </a:r>
            <a:r>
              <a:rPr lang="tr-TR" sz="1700" dirty="0"/>
              <a:t>(87 </a:t>
            </a:r>
            <a:r>
              <a:rPr lang="tr-TR" sz="1700" dirty="0" err="1"/>
              <a:t>Alâ</a:t>
            </a:r>
            <a:r>
              <a:rPr lang="tr-TR" sz="1700" dirty="0"/>
              <a:t> 6-7</a:t>
            </a:r>
            <a:r>
              <a:rPr lang="tr-TR" sz="1700" dirty="0" smtClean="0"/>
              <a:t>)</a:t>
            </a:r>
          </a:p>
          <a:p>
            <a:pPr algn="ctr">
              <a:lnSpc>
                <a:spcPct val="170000"/>
              </a:lnSpc>
              <a:buNone/>
            </a:pPr>
            <a:r>
              <a:rPr lang="ar-AE" dirty="0"/>
              <a:t>وَاِذَا بَدَّلْنَا اٰيَةً مَكَانَ اٰيَةٍ وَاللّٰهُ اَعْلَمُ بِمَا يُنَزِّلُ قَالُوا اِنَّمَا اَنْتَ مُفْتَرٍ بَلْ اَكْثَرُهُمْ لَا يَعْلَمُونَ </a:t>
            </a:r>
          </a:p>
          <a:p>
            <a:pPr>
              <a:buNone/>
            </a:pPr>
            <a:r>
              <a:rPr lang="tr-TR" sz="2200" dirty="0"/>
              <a:t>“</a:t>
            </a:r>
            <a:r>
              <a:rPr lang="tr-TR" sz="2200" i="1" dirty="0"/>
              <a:t>Biz bir ayetin yerine başka bir ayet getirdiğimiz zaman, -ki Allah ne indirdiğini çok iyi bilir- ‘Sen </a:t>
            </a:r>
            <a:r>
              <a:rPr lang="tr-TR" sz="2200" i="1" dirty="0" err="1"/>
              <a:t>iftirâ</a:t>
            </a:r>
            <a:r>
              <a:rPr lang="tr-TR" sz="2200" i="1" dirty="0"/>
              <a:t> ediyorsun’ derler. Hayır, onların çokları bilmiyorlar</a:t>
            </a:r>
            <a:r>
              <a:rPr lang="tr-TR" sz="2200" dirty="0"/>
              <a:t>.” </a:t>
            </a:r>
            <a:r>
              <a:rPr lang="tr-TR" sz="1700" dirty="0"/>
              <a:t>(</a:t>
            </a:r>
            <a:r>
              <a:rPr lang="tr-TR" sz="1700" dirty="0" err="1"/>
              <a:t>Nahl</a:t>
            </a:r>
            <a:r>
              <a:rPr lang="tr-TR" sz="1700" dirty="0"/>
              <a:t> 101-103</a:t>
            </a:r>
            <a:r>
              <a:rPr lang="tr-TR" sz="1700" dirty="0" smtClean="0"/>
              <a:t>)</a:t>
            </a:r>
            <a:endParaRPr lang="tr-TR" sz="1700" dirty="0"/>
          </a:p>
          <a:p>
            <a:pPr algn="r">
              <a:lnSpc>
                <a:spcPct val="170000"/>
              </a:lnSpc>
              <a:buNone/>
            </a:pPr>
            <a:r>
              <a:rPr lang="ar-AE" dirty="0" smtClean="0"/>
              <a:t>مَا </a:t>
            </a:r>
            <a:r>
              <a:rPr lang="ar-AE" dirty="0"/>
              <a:t>نَنْسَخْ مِنْ اٰيَةٍ اَوْ نُنْسِهَا نَاْتِ بِخَيْرٍ مِنْهَا اَوْ مِثْلِهَا اَلَمْ تَعْلَمْ اَنَّ اللّٰهَ عَلٰى كُلِّ شَیْءٍ قَدٖيرٌ </a:t>
            </a:r>
          </a:p>
          <a:p>
            <a:pPr>
              <a:buNone/>
            </a:pPr>
            <a:r>
              <a:rPr lang="tr-TR" sz="2200" dirty="0"/>
              <a:t>“Biz bir ayeti siler, unutturur veya ertelersek ondan daha iyisini veya onun bir benzerini getiririz. Allah'ın her şeye gücü yeter olduğunu bilmedin mi?”</a:t>
            </a:r>
            <a:r>
              <a:rPr lang="tr-TR" dirty="0"/>
              <a:t> </a:t>
            </a:r>
            <a:r>
              <a:rPr lang="tr-TR" sz="1700" dirty="0"/>
              <a:t>(Bakara 106</a:t>
            </a:r>
            <a:r>
              <a:rPr lang="tr-TR" sz="1700" dirty="0" smtClean="0"/>
              <a:t>)</a:t>
            </a:r>
          </a:p>
          <a:p>
            <a:pPr>
              <a:buNone/>
            </a:pPr>
            <a:r>
              <a:rPr lang="ar-SA" dirty="0"/>
              <a:t>وَلَقَدْ اَرْسَلْنَا رُسُلًا مِنْ قَبْلِكَ وَجَعَلْنَا لَهُمْ اَزْوَاجًا وَذُرِّيَّةًۜ وَمَا كَانَ لِرَسُولٍ اَنْ يَأْتِيَ بِاٰيَةٍ اِلَّا بِاِذْنِ اللّٰهِۜ لِكُلِّ اَجَلٍ كِتَابٌ ﴿38﴾ يَمْحُوا اللّٰهُ مَا يَشَٓاءُ وَيُثْبِتُۚ وَعِنْدَهُٓ اُمُّ الْكِتَابِ ﴿39﴾</a:t>
            </a:r>
            <a:endParaRPr lang="tr-TR" dirty="0" smtClean="0"/>
          </a:p>
          <a:p>
            <a:pPr>
              <a:buNone/>
            </a:pPr>
            <a:r>
              <a:rPr lang="tr-TR" dirty="0" smtClean="0"/>
              <a:t>«» </a:t>
            </a:r>
            <a:r>
              <a:rPr lang="tr-TR" sz="1700" dirty="0" smtClean="0"/>
              <a:t>(</a:t>
            </a:r>
            <a:r>
              <a:rPr lang="tr-TR" sz="1700" dirty="0" err="1" smtClean="0"/>
              <a:t>Rad</a:t>
            </a:r>
            <a:r>
              <a:rPr lang="tr-TR" sz="1700" dirty="0" smtClean="0"/>
              <a:t> 38-39)</a:t>
            </a:r>
          </a:p>
          <a:p>
            <a:pPr>
              <a:buNone/>
            </a:pPr>
            <a:r>
              <a:rPr lang="ar-SA" dirty="0"/>
              <a:t>وَاِذَا تُتْلٰى عَلَيْهِمْ اٰيَاتُنَا بَيِّنَاتٍۙ قَالَ الَّذ۪ينَ لَا يَرْجُونَ لِقَٓاءَنَا ائْتِ بِقُرْاٰنٍ غَيْرِ هٰذَٓا اَوْ بَدِّلْهُۜ قُلْ مَا يَكُونُ ل۪ٓي اَنْ اُبَدِّلَهُ مِنْ تِلْقَٓائِ۬ نَفْس۪يۚ اِنْ اَتَّبِعُ اِلَّا مَا يُوحٰٓى اِلَيَّۚ اِنّ۪ٓي اَخَافُ اِنْ عَصَيْتُ رَبّ۪ي عَذَابَ يَوْمٍ </a:t>
            </a:r>
            <a:r>
              <a:rPr lang="ar-SA" dirty="0" smtClean="0"/>
              <a:t>عَظ۪يمٍ</a:t>
            </a:r>
            <a:endParaRPr lang="tr-TR" dirty="0" smtClean="0"/>
          </a:p>
          <a:p>
            <a:pPr>
              <a:buNone/>
            </a:pPr>
            <a:r>
              <a:rPr lang="tr-TR" dirty="0" smtClean="0"/>
              <a:t>«» </a:t>
            </a:r>
            <a:r>
              <a:rPr lang="tr-TR" sz="1700" dirty="0" smtClean="0"/>
              <a:t>(Yunus 15)</a:t>
            </a:r>
            <a:endParaRPr lang="tr-TR" sz="1700" dirty="0"/>
          </a:p>
        </p:txBody>
      </p:sp>
    </p:spTree>
    <p:extLst>
      <p:ext uri="{BB962C8B-B14F-4D97-AF65-F5344CB8AC3E}">
        <p14:creationId xmlns:p14="http://schemas.microsoft.com/office/powerpoint/2010/main" val="7089341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289990" y="249499"/>
            <a:ext cx="8568260" cy="855401"/>
          </a:xfrm>
        </p:spPr>
        <p:txBody>
          <a:bodyPr/>
          <a:lstStyle/>
          <a:p>
            <a:r>
              <a:rPr lang="ar-SA" sz="4400" b="1" u="sng" dirty="0">
                <a:solidFill>
                  <a:srgbClr val="0070C0"/>
                </a:solidFill>
              </a:rPr>
              <a:t>أنواع </a:t>
            </a:r>
            <a:r>
              <a:rPr lang="ar-SA" sz="4400" b="1" u="sng" dirty="0" smtClean="0">
                <a:solidFill>
                  <a:srgbClr val="0070C0"/>
                </a:solidFill>
              </a:rPr>
              <a:t>النسخ</a:t>
            </a:r>
            <a:endParaRPr lang="tr-TR" sz="4400" dirty="0"/>
          </a:p>
        </p:txBody>
      </p:sp>
      <p:sp>
        <p:nvSpPr>
          <p:cNvPr id="2" name="İçerik Yer Tutucusu 1"/>
          <p:cNvSpPr>
            <a:spLocks noGrp="1"/>
          </p:cNvSpPr>
          <p:nvPr>
            <p:ph type="body" idx="1"/>
          </p:nvPr>
        </p:nvSpPr>
        <p:spPr>
          <a:xfrm>
            <a:off x="289990" y="1333500"/>
            <a:ext cx="8568260" cy="5334000"/>
          </a:xfrm>
        </p:spPr>
        <p:txBody>
          <a:bodyPr>
            <a:normAutofit fontScale="92500" lnSpcReduction="20000"/>
          </a:bodyPr>
          <a:lstStyle/>
          <a:p>
            <a:pPr algn="r"/>
            <a:r>
              <a:rPr lang="ar-SA" sz="2700" b="1" dirty="0"/>
              <a:t>1- المنسوخ حكما ولفظا</a:t>
            </a:r>
            <a:endParaRPr lang="tr-TR" sz="2700" b="1" dirty="0" smtClean="0"/>
          </a:p>
          <a:p>
            <a:pPr algn="r"/>
            <a:r>
              <a:rPr lang="ar-SA" sz="2700" b="1" dirty="0"/>
              <a:t>نسخ التلاوة والحكم</a:t>
            </a:r>
            <a:endParaRPr lang="tr-TR" sz="2700" b="1" dirty="0" smtClean="0"/>
          </a:p>
          <a:p>
            <a:r>
              <a:rPr lang="ar-SA" sz="3500" dirty="0" smtClean="0"/>
              <a:t>مثل </a:t>
            </a:r>
            <a:r>
              <a:rPr lang="ar-SA" sz="3500" dirty="0"/>
              <a:t>ما ورد </a:t>
            </a:r>
            <a:r>
              <a:rPr lang="ar-SA" sz="3500" dirty="0" smtClean="0"/>
              <a:t>عن عائشة أن </a:t>
            </a:r>
            <a:r>
              <a:rPr lang="ar-SA" sz="3500" dirty="0"/>
              <a:t>سورة الأحزاب كانت تعدل سورة البقرة </a:t>
            </a:r>
            <a:endParaRPr lang="tr-TR" sz="3500" dirty="0" smtClean="0"/>
          </a:p>
          <a:p>
            <a:r>
              <a:rPr lang="ar-SA" sz="3500" dirty="0"/>
              <a:t>وروي عنها ايضا انه نزل في الاية </a:t>
            </a:r>
            <a:r>
              <a:rPr lang="ar-SA" sz="3500" dirty="0" smtClean="0"/>
              <a:t>"عشر </a:t>
            </a:r>
            <a:r>
              <a:rPr lang="ar-SA" sz="3500" dirty="0"/>
              <a:t>رضعات مشبعات </a:t>
            </a:r>
            <a:r>
              <a:rPr lang="ar-SA" sz="3500" dirty="0" smtClean="0"/>
              <a:t>يحرمن" </a:t>
            </a:r>
            <a:r>
              <a:rPr lang="ar-SA" sz="3500" dirty="0"/>
              <a:t>فنسخت بالسنة </a:t>
            </a:r>
            <a:r>
              <a:rPr lang="ar-SA" sz="3500" dirty="0" smtClean="0"/>
              <a:t>إلى </a:t>
            </a:r>
            <a:r>
              <a:rPr lang="ar-SA" sz="3500" dirty="0"/>
              <a:t>خمس رضعات مشبعات </a:t>
            </a:r>
            <a:r>
              <a:rPr lang="ar-SA" sz="3500" dirty="0" smtClean="0"/>
              <a:t>يحرمن.</a:t>
            </a:r>
            <a:r>
              <a:rPr lang="ar-SA" sz="3500" dirty="0"/>
              <a:t/>
            </a:r>
            <a:br>
              <a:rPr lang="ar-SA" sz="3500" dirty="0"/>
            </a:br>
            <a:endParaRPr lang="tr-TR" sz="3500" b="1" dirty="0" smtClean="0"/>
          </a:p>
          <a:p>
            <a:r>
              <a:rPr lang="ar-SA" sz="2700" b="1" dirty="0"/>
              <a:t>2- المنسوخ لفظا وبقى حكما</a:t>
            </a:r>
            <a:endParaRPr lang="tr-TR" sz="2700" b="1" dirty="0" smtClean="0"/>
          </a:p>
          <a:p>
            <a:r>
              <a:rPr lang="ar-SA" sz="2700" b="1" dirty="0"/>
              <a:t>نسخ التلاوة مع بقاء الحكم</a:t>
            </a:r>
            <a:r>
              <a:rPr lang="tr-TR" sz="3600" dirty="0"/>
              <a:t/>
            </a:r>
            <a:br>
              <a:rPr lang="tr-TR" sz="3600" dirty="0"/>
            </a:br>
            <a:r>
              <a:rPr lang="ar-SA" sz="3600" dirty="0"/>
              <a:t>يروى انه كانت  في سورة الأحزاب آية الرجم"أي رجم الزاني المحصن" فكانت تتلى "الشيخ والشيخة إذا زنيا فارجموهما البتة نكالا من الله"</a:t>
            </a:r>
            <a:endParaRPr lang="tr-TR" sz="3400" u="sng" dirty="0" smtClean="0"/>
          </a:p>
          <a:p>
            <a:pPr marL="0" indent="0" algn="ctr">
              <a:buNone/>
            </a:pPr>
            <a:endParaRPr lang="tr-TR" sz="3400" u="sng" dirty="0"/>
          </a:p>
        </p:txBody>
      </p:sp>
    </p:spTree>
    <p:extLst>
      <p:ext uri="{BB962C8B-B14F-4D97-AF65-F5344CB8AC3E}">
        <p14:creationId xmlns:p14="http://schemas.microsoft.com/office/powerpoint/2010/main" val="31206255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724650" y="342900"/>
            <a:ext cx="1720103" cy="361950"/>
          </a:xfrm>
        </p:spPr>
        <p:txBody>
          <a:bodyPr/>
          <a:lstStyle/>
          <a:p>
            <a:endParaRPr lang="tr-TR" sz="1000" dirty="0"/>
          </a:p>
        </p:txBody>
      </p:sp>
      <p:sp>
        <p:nvSpPr>
          <p:cNvPr id="3" name="Metin Yer Tutucusu 2"/>
          <p:cNvSpPr>
            <a:spLocks noGrp="1"/>
          </p:cNvSpPr>
          <p:nvPr>
            <p:ph type="body" idx="1"/>
          </p:nvPr>
        </p:nvSpPr>
        <p:spPr>
          <a:xfrm>
            <a:off x="419100" y="514350"/>
            <a:ext cx="8401050" cy="6115050"/>
          </a:xfrm>
        </p:spPr>
        <p:txBody>
          <a:bodyPr>
            <a:noAutofit/>
          </a:bodyPr>
          <a:lstStyle/>
          <a:p>
            <a:r>
              <a:rPr lang="ar-SA" sz="3200" b="1" dirty="0" smtClean="0"/>
              <a:t>3-</a:t>
            </a:r>
            <a:r>
              <a:rPr lang="ar-SA" sz="3200" b="1" dirty="0"/>
              <a:t> المنسوخ حكما وبقى </a:t>
            </a:r>
            <a:r>
              <a:rPr lang="ar-SA" sz="3200" b="1" dirty="0" smtClean="0"/>
              <a:t>لفظه</a:t>
            </a:r>
            <a:endParaRPr lang="tr-TR" sz="3200" b="1" dirty="0" smtClean="0"/>
          </a:p>
          <a:p>
            <a:r>
              <a:rPr lang="ar-SA" sz="3200" b="1" dirty="0"/>
              <a:t>نسخ الحكم مع بقاء التلاوة</a:t>
            </a:r>
            <a:endParaRPr lang="tr-TR" sz="3200" b="1" dirty="0"/>
          </a:p>
          <a:p>
            <a:r>
              <a:rPr lang="ar-SA" sz="3200" dirty="0" smtClean="0"/>
              <a:t>مثال</a:t>
            </a:r>
            <a:r>
              <a:rPr lang="ar-SA" sz="3200" dirty="0"/>
              <a:t>: كان في البداية تربص المرأة المتوفى عنها زوجها مدة سنة </a:t>
            </a:r>
            <a:r>
              <a:rPr lang="ar-SA" sz="3200" dirty="0" smtClean="0"/>
              <a:t>في </a:t>
            </a:r>
            <a:r>
              <a:rPr lang="ar-SA" sz="3200" dirty="0"/>
              <a:t>الآية </a:t>
            </a:r>
            <a:r>
              <a:rPr lang="ar-SA" sz="3200" dirty="0" smtClean="0"/>
              <a:t>"والذين </a:t>
            </a:r>
            <a:r>
              <a:rPr lang="ar-SA" sz="3200" dirty="0"/>
              <a:t>يتوفون منكم ويذرون أزواجا وصية لأزواجهم متاعا إلى الحول غير إخراج ..." (البقرة </a:t>
            </a:r>
            <a:r>
              <a:rPr lang="ar-SA" sz="3200" dirty="0" smtClean="0"/>
              <a:t>240)</a:t>
            </a:r>
            <a:endParaRPr lang="tr-TR" sz="3200" dirty="0" smtClean="0"/>
          </a:p>
          <a:p>
            <a:r>
              <a:rPr lang="ar-SA" sz="3200" dirty="0"/>
              <a:t>ثم </a:t>
            </a:r>
            <a:r>
              <a:rPr lang="ar-SA" sz="3200"/>
              <a:t>نزل هذه الاية </a:t>
            </a:r>
            <a:r>
              <a:rPr lang="ar-SA" sz="3200" dirty="0"/>
              <a:t>و نسخها </a:t>
            </a:r>
            <a:r>
              <a:rPr lang="ar-SA" sz="3200" dirty="0" smtClean="0"/>
              <a:t>"والذين </a:t>
            </a:r>
            <a:r>
              <a:rPr lang="ar-SA" sz="3200" dirty="0"/>
              <a:t>يتوفون منكم ويذرون أزواجا يتربصن يأنفسهن أربعة أشهر </a:t>
            </a:r>
            <a:r>
              <a:rPr lang="ar-SA" sz="3200" dirty="0" smtClean="0"/>
              <a:t>وعشرا</a:t>
            </a:r>
            <a:r>
              <a:rPr lang="ar-SA" sz="3200" dirty="0"/>
              <a:t>" (البقرة </a:t>
            </a:r>
            <a:r>
              <a:rPr lang="ar-SA" sz="3200" dirty="0" smtClean="0"/>
              <a:t>234)</a:t>
            </a:r>
            <a:endParaRPr lang="tr-TR" sz="3200" dirty="0" smtClean="0"/>
          </a:p>
          <a:p>
            <a:r>
              <a:rPr lang="ar-SA" sz="3200" dirty="0"/>
              <a:t>حدد الاية الاخيرة المكوث بأربع أشهر وعشرة أيام </a:t>
            </a:r>
            <a:r>
              <a:rPr lang="ar-SA" sz="3200" dirty="0" smtClean="0"/>
              <a:t>فقط.</a:t>
            </a:r>
            <a:endParaRPr lang="tr-TR" sz="3200" dirty="0" smtClean="0"/>
          </a:p>
          <a:p>
            <a:endParaRPr lang="tr-TR" sz="2400" dirty="0" smtClean="0"/>
          </a:p>
          <a:p>
            <a:pPr algn="l"/>
            <a:r>
              <a:rPr lang="tr-TR" sz="3200" dirty="0" smtClean="0"/>
              <a:t>-Kıblenin </a:t>
            </a:r>
            <a:r>
              <a:rPr lang="tr-TR" sz="3200" dirty="0"/>
              <a:t>tahvili: 2 Bakara 144-150</a:t>
            </a:r>
          </a:p>
        </p:txBody>
      </p:sp>
    </p:spTree>
    <p:extLst>
      <p:ext uri="{BB962C8B-B14F-4D97-AF65-F5344CB8AC3E}">
        <p14:creationId xmlns:p14="http://schemas.microsoft.com/office/powerpoint/2010/main" val="34503466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38100"/>
            <a:ext cx="8229600" cy="384981"/>
          </a:xfrm>
        </p:spPr>
        <p:txBody>
          <a:bodyPr>
            <a:normAutofit fontScale="90000"/>
          </a:bodyPr>
          <a:lstStyle/>
          <a:p>
            <a:r>
              <a:rPr lang="tr-TR" sz="4000" dirty="0" err="1" smtClean="0"/>
              <a:t>Mensûh</a:t>
            </a:r>
            <a:r>
              <a:rPr lang="tr-TR" sz="4000" dirty="0" smtClean="0"/>
              <a:t> ayet sayısı</a:t>
            </a:r>
            <a:endParaRPr lang="tr-TR" sz="4000" dirty="0"/>
          </a:p>
        </p:txBody>
      </p:sp>
      <p:sp>
        <p:nvSpPr>
          <p:cNvPr id="3" name="İçerik Yer Tutucusu 2"/>
          <p:cNvSpPr>
            <a:spLocks noGrp="1"/>
          </p:cNvSpPr>
          <p:nvPr>
            <p:ph idx="1"/>
          </p:nvPr>
        </p:nvSpPr>
        <p:spPr>
          <a:xfrm>
            <a:off x="0" y="668740"/>
            <a:ext cx="9010650" cy="6189261"/>
          </a:xfrm>
        </p:spPr>
        <p:txBody>
          <a:bodyPr>
            <a:noAutofit/>
          </a:bodyPr>
          <a:lstStyle/>
          <a:p>
            <a:pPr>
              <a:buNone/>
            </a:pPr>
            <a:r>
              <a:rPr lang="tr-TR" sz="2500" dirty="0" smtClean="0"/>
              <a:t>-</a:t>
            </a:r>
            <a:r>
              <a:rPr lang="tr-TR" sz="2500" dirty="0" err="1" smtClean="0"/>
              <a:t>İbn</a:t>
            </a:r>
            <a:r>
              <a:rPr lang="tr-TR" sz="2500" dirty="0" smtClean="0"/>
              <a:t> </a:t>
            </a:r>
            <a:r>
              <a:rPr lang="tr-TR" sz="2500" dirty="0" err="1" smtClean="0"/>
              <a:t>Vehb’e</a:t>
            </a:r>
            <a:r>
              <a:rPr lang="tr-TR" sz="2500" dirty="0" smtClean="0"/>
              <a:t> (ö.197/) göre </a:t>
            </a:r>
            <a:r>
              <a:rPr lang="tr-TR" sz="2500" dirty="0" err="1" smtClean="0"/>
              <a:t>nâsih</a:t>
            </a:r>
            <a:r>
              <a:rPr lang="tr-TR" sz="2500" dirty="0" smtClean="0"/>
              <a:t> ayet 58</a:t>
            </a:r>
            <a:r>
              <a:rPr lang="tr-TR" sz="2500" dirty="0"/>
              <a:t>, </a:t>
            </a:r>
            <a:r>
              <a:rPr lang="tr-TR" sz="2500" dirty="0" err="1"/>
              <a:t>mensûh</a:t>
            </a:r>
            <a:r>
              <a:rPr lang="tr-TR" sz="2500" dirty="0"/>
              <a:t> ayet </a:t>
            </a:r>
            <a:r>
              <a:rPr lang="tr-TR" sz="2500" dirty="0" smtClean="0"/>
              <a:t>61</a:t>
            </a:r>
          </a:p>
          <a:p>
            <a:pPr>
              <a:buNone/>
            </a:pPr>
            <a:r>
              <a:rPr lang="tr-TR" sz="2500" dirty="0" smtClean="0"/>
              <a:t>-</a:t>
            </a:r>
            <a:r>
              <a:rPr lang="tr-TR" sz="2500" dirty="0" err="1" smtClean="0"/>
              <a:t>İbnu’l</a:t>
            </a:r>
            <a:r>
              <a:rPr lang="tr-TR" sz="2500" dirty="0" smtClean="0"/>
              <a:t>- </a:t>
            </a:r>
            <a:r>
              <a:rPr lang="tr-TR" sz="2500" dirty="0" err="1" smtClean="0"/>
              <a:t>Cevzî</a:t>
            </a:r>
            <a:r>
              <a:rPr lang="tr-TR" sz="2500" dirty="0" smtClean="0"/>
              <a:t> (ö.597/1201) </a:t>
            </a:r>
            <a:r>
              <a:rPr lang="tr-TR" sz="2500" dirty="0" err="1" smtClean="0"/>
              <a:t>nesh</a:t>
            </a:r>
            <a:r>
              <a:rPr lang="tr-TR" sz="2500" dirty="0" smtClean="0"/>
              <a:t> edilmiş </a:t>
            </a:r>
            <a:r>
              <a:rPr lang="tr-TR" sz="2500" dirty="0"/>
              <a:t>ayet </a:t>
            </a:r>
            <a:r>
              <a:rPr lang="tr-TR" sz="2500" dirty="0" smtClean="0"/>
              <a:t>sayısı </a:t>
            </a:r>
            <a:r>
              <a:rPr lang="tr-TR" sz="2500" b="1" dirty="0"/>
              <a:t>22</a:t>
            </a:r>
            <a:r>
              <a:rPr lang="tr-TR" sz="2500" dirty="0"/>
              <a:t> </a:t>
            </a:r>
            <a:r>
              <a:rPr lang="tr-TR" sz="2500" dirty="0" smtClean="0"/>
              <a:t>der: Bakara </a:t>
            </a:r>
            <a:r>
              <a:rPr lang="tr-TR" sz="2500" dirty="0"/>
              <a:t>184, 217, 240; Nisa 15-16, 43, 63, 81, 90, 91; 5 Maide 2; 6 </a:t>
            </a:r>
            <a:r>
              <a:rPr lang="tr-TR" sz="2500" dirty="0" err="1"/>
              <a:t>En’am</a:t>
            </a:r>
            <a:r>
              <a:rPr lang="tr-TR" sz="2500" dirty="0"/>
              <a:t> 68, 106; 8 </a:t>
            </a:r>
            <a:r>
              <a:rPr lang="tr-TR" sz="2500" dirty="0" err="1"/>
              <a:t>Enfal</a:t>
            </a:r>
            <a:r>
              <a:rPr lang="tr-TR" sz="2500" dirty="0"/>
              <a:t> 72; 15 </a:t>
            </a:r>
            <a:r>
              <a:rPr lang="tr-TR" sz="2500" dirty="0" err="1"/>
              <a:t>Hicr</a:t>
            </a:r>
            <a:r>
              <a:rPr lang="tr-TR" sz="2500" dirty="0"/>
              <a:t> 85, 94; 24 Nur 3; Secde 30; </a:t>
            </a:r>
            <a:r>
              <a:rPr lang="tr-TR" sz="2500" dirty="0" err="1"/>
              <a:t>Zuhruf</a:t>
            </a:r>
            <a:r>
              <a:rPr lang="tr-TR" sz="2500" dirty="0"/>
              <a:t> 89; Kaf 45; Mücadele 12; </a:t>
            </a:r>
            <a:r>
              <a:rPr lang="tr-TR" sz="2500" dirty="0" err="1"/>
              <a:t>Mümtehine</a:t>
            </a:r>
            <a:r>
              <a:rPr lang="tr-TR" sz="2500" dirty="0"/>
              <a:t> 10-11; </a:t>
            </a:r>
            <a:r>
              <a:rPr lang="tr-TR" sz="2500" dirty="0" err="1"/>
              <a:t>Müzzemmil</a:t>
            </a:r>
            <a:r>
              <a:rPr lang="tr-TR" sz="2500" dirty="0"/>
              <a:t> 1-3</a:t>
            </a:r>
            <a:endParaRPr lang="tr-TR" sz="2500" i="1" dirty="0"/>
          </a:p>
          <a:p>
            <a:pPr>
              <a:buNone/>
            </a:pPr>
            <a:r>
              <a:rPr lang="tr-TR" sz="2500" dirty="0" smtClean="0"/>
              <a:t>-</a:t>
            </a:r>
            <a:r>
              <a:rPr lang="tr-TR" sz="2500" dirty="0" err="1" smtClean="0"/>
              <a:t>Suyûtî’ye</a:t>
            </a:r>
            <a:r>
              <a:rPr lang="tr-TR" sz="2500" dirty="0" smtClean="0"/>
              <a:t> (ö.911/1505</a:t>
            </a:r>
            <a:r>
              <a:rPr lang="tr-TR" sz="2500" dirty="0"/>
              <a:t>) </a:t>
            </a:r>
            <a:r>
              <a:rPr lang="tr-TR" sz="2500" dirty="0" smtClean="0"/>
              <a:t>göre </a:t>
            </a:r>
            <a:r>
              <a:rPr lang="tr-TR" sz="2500" dirty="0" err="1" smtClean="0"/>
              <a:t>mensûh</a:t>
            </a:r>
            <a:r>
              <a:rPr lang="tr-TR" sz="2500" dirty="0" smtClean="0"/>
              <a:t> </a:t>
            </a:r>
            <a:r>
              <a:rPr lang="tr-TR" sz="2500" dirty="0"/>
              <a:t>ayet </a:t>
            </a:r>
            <a:r>
              <a:rPr lang="tr-TR" sz="2500" dirty="0" smtClean="0"/>
              <a:t>sayısı </a:t>
            </a:r>
            <a:r>
              <a:rPr lang="tr-TR" sz="2500" b="1" dirty="0" smtClean="0"/>
              <a:t>20</a:t>
            </a:r>
            <a:r>
              <a:rPr lang="tr-TR" sz="2500" dirty="0" smtClean="0"/>
              <a:t>’dir: Bakara </a:t>
            </a:r>
            <a:r>
              <a:rPr lang="tr-TR" sz="2500" dirty="0"/>
              <a:t>180, 183, 184, 217, 240, 284; </a:t>
            </a:r>
            <a:r>
              <a:rPr lang="tr-TR" sz="2500" dirty="0" err="1"/>
              <a:t>Âl</a:t>
            </a:r>
            <a:r>
              <a:rPr lang="tr-TR" sz="2500" dirty="0"/>
              <a:t>-i </a:t>
            </a:r>
            <a:r>
              <a:rPr lang="tr-TR" sz="2500" dirty="0" err="1"/>
              <a:t>İmrân</a:t>
            </a:r>
            <a:r>
              <a:rPr lang="tr-TR" sz="2500" dirty="0"/>
              <a:t> 102; Nisâ 8, 15; </a:t>
            </a:r>
            <a:r>
              <a:rPr lang="tr-TR" sz="2500" dirty="0" err="1"/>
              <a:t>Mâide</a:t>
            </a:r>
            <a:r>
              <a:rPr lang="tr-TR" sz="2500" dirty="0"/>
              <a:t> 2, 42, 106; </a:t>
            </a:r>
            <a:r>
              <a:rPr lang="tr-TR" sz="2500" dirty="0" err="1"/>
              <a:t>Enfâl</a:t>
            </a:r>
            <a:r>
              <a:rPr lang="tr-TR" sz="2500" dirty="0"/>
              <a:t> 65; </a:t>
            </a:r>
            <a:r>
              <a:rPr lang="tr-TR" sz="2500" dirty="0" err="1"/>
              <a:t>Tevbe</a:t>
            </a:r>
            <a:r>
              <a:rPr lang="tr-TR" sz="2500" dirty="0"/>
              <a:t> 41, 91-92; </a:t>
            </a:r>
            <a:r>
              <a:rPr lang="tr-TR" sz="2500" dirty="0" err="1"/>
              <a:t>Nûr</a:t>
            </a:r>
            <a:r>
              <a:rPr lang="tr-TR" sz="2500" dirty="0"/>
              <a:t> 3, 58; </a:t>
            </a:r>
            <a:r>
              <a:rPr lang="tr-TR" sz="2500" dirty="0" err="1"/>
              <a:t>Ahzâb</a:t>
            </a:r>
            <a:r>
              <a:rPr lang="tr-TR" sz="2500" dirty="0"/>
              <a:t> 52; Mücadele 12; </a:t>
            </a:r>
            <a:r>
              <a:rPr lang="tr-TR" sz="2500" dirty="0" err="1"/>
              <a:t>Mümtehine</a:t>
            </a:r>
            <a:r>
              <a:rPr lang="tr-TR" sz="2500" dirty="0"/>
              <a:t> 11; </a:t>
            </a:r>
            <a:r>
              <a:rPr lang="tr-TR" sz="2500" dirty="0" err="1"/>
              <a:t>Müzzemmil</a:t>
            </a:r>
            <a:r>
              <a:rPr lang="tr-TR" sz="2500" dirty="0"/>
              <a:t> </a:t>
            </a:r>
            <a:r>
              <a:rPr lang="tr-TR" sz="2500" dirty="0" smtClean="0"/>
              <a:t>2</a:t>
            </a:r>
            <a:endParaRPr lang="tr-TR" sz="2500" dirty="0"/>
          </a:p>
        </p:txBody>
      </p:sp>
    </p:spTree>
    <p:extLst>
      <p:ext uri="{BB962C8B-B14F-4D97-AF65-F5344CB8AC3E}">
        <p14:creationId xmlns:p14="http://schemas.microsoft.com/office/powerpoint/2010/main" val="4189754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38100"/>
            <a:ext cx="8229600" cy="221207"/>
          </a:xfrm>
        </p:spPr>
        <p:txBody>
          <a:bodyPr>
            <a:normAutofit fontScale="90000"/>
          </a:bodyPr>
          <a:lstStyle/>
          <a:p>
            <a:endParaRPr lang="tr-TR" sz="4000" dirty="0"/>
          </a:p>
        </p:txBody>
      </p:sp>
      <p:sp>
        <p:nvSpPr>
          <p:cNvPr id="3" name="İçerik Yer Tutucusu 2"/>
          <p:cNvSpPr>
            <a:spLocks noGrp="1"/>
          </p:cNvSpPr>
          <p:nvPr>
            <p:ph idx="1"/>
          </p:nvPr>
        </p:nvSpPr>
        <p:spPr>
          <a:xfrm>
            <a:off x="0" y="163774"/>
            <a:ext cx="9010650" cy="6694228"/>
          </a:xfrm>
        </p:spPr>
        <p:txBody>
          <a:bodyPr>
            <a:noAutofit/>
          </a:bodyPr>
          <a:lstStyle/>
          <a:p>
            <a:pPr>
              <a:buNone/>
            </a:pPr>
            <a:r>
              <a:rPr lang="tr-TR" sz="2500" dirty="0" smtClean="0"/>
              <a:t>-</a:t>
            </a:r>
            <a:r>
              <a:rPr lang="tr-TR" sz="2500" dirty="0" err="1" smtClean="0"/>
              <a:t>Suyûtî’ye</a:t>
            </a:r>
            <a:r>
              <a:rPr lang="tr-TR" sz="2500" dirty="0" smtClean="0"/>
              <a:t> (ö.911/1505</a:t>
            </a:r>
            <a:r>
              <a:rPr lang="tr-TR" sz="2500" dirty="0"/>
              <a:t>) </a:t>
            </a:r>
            <a:r>
              <a:rPr lang="tr-TR" sz="2500" dirty="0" smtClean="0"/>
              <a:t>göre </a:t>
            </a:r>
            <a:r>
              <a:rPr lang="tr-TR" sz="2500" dirty="0" err="1" smtClean="0"/>
              <a:t>mensûh</a:t>
            </a:r>
            <a:r>
              <a:rPr lang="tr-TR" sz="2500" dirty="0" smtClean="0"/>
              <a:t> </a:t>
            </a:r>
            <a:r>
              <a:rPr lang="tr-TR" sz="2500" dirty="0"/>
              <a:t>ayet </a:t>
            </a:r>
            <a:r>
              <a:rPr lang="tr-TR" sz="2500" dirty="0" smtClean="0"/>
              <a:t>sayısı </a:t>
            </a:r>
            <a:r>
              <a:rPr lang="tr-TR" sz="2500" b="1" dirty="0" smtClean="0"/>
              <a:t>20</a:t>
            </a:r>
            <a:r>
              <a:rPr lang="tr-TR" sz="2500" dirty="0" smtClean="0"/>
              <a:t>’dir:</a:t>
            </a:r>
          </a:p>
          <a:p>
            <a:pPr>
              <a:spcBef>
                <a:spcPts val="0"/>
              </a:spcBef>
              <a:buNone/>
            </a:pPr>
            <a:r>
              <a:rPr lang="tr-TR" sz="2000" dirty="0"/>
              <a:t>	</a:t>
            </a:r>
            <a:r>
              <a:rPr lang="tr-TR" sz="2000" dirty="0" smtClean="0"/>
              <a:t>Bakara </a:t>
            </a:r>
            <a:r>
              <a:rPr lang="tr-TR" sz="2000" dirty="0"/>
              <a:t>180, 183, 184, 217, 240, </a:t>
            </a:r>
            <a:r>
              <a:rPr lang="tr-TR" sz="2000" dirty="0" smtClean="0"/>
              <a:t>284</a:t>
            </a:r>
          </a:p>
          <a:p>
            <a:pPr>
              <a:spcBef>
                <a:spcPts val="0"/>
              </a:spcBef>
              <a:buNone/>
            </a:pPr>
            <a:r>
              <a:rPr lang="tr-TR" sz="2000" dirty="0"/>
              <a:t>	</a:t>
            </a:r>
            <a:r>
              <a:rPr lang="tr-TR" sz="2000" dirty="0" err="1" smtClean="0"/>
              <a:t>Âl</a:t>
            </a:r>
            <a:r>
              <a:rPr lang="tr-TR" sz="2000" dirty="0" smtClean="0"/>
              <a:t>-i </a:t>
            </a:r>
            <a:r>
              <a:rPr lang="tr-TR" sz="2000" dirty="0" err="1"/>
              <a:t>İmrân</a:t>
            </a:r>
            <a:r>
              <a:rPr lang="tr-TR" sz="2000" dirty="0"/>
              <a:t> </a:t>
            </a:r>
            <a:r>
              <a:rPr lang="tr-TR" sz="2000" dirty="0" smtClean="0"/>
              <a:t>102</a:t>
            </a:r>
          </a:p>
          <a:p>
            <a:pPr>
              <a:spcBef>
                <a:spcPts val="0"/>
              </a:spcBef>
              <a:buNone/>
            </a:pPr>
            <a:r>
              <a:rPr lang="tr-TR" sz="2000" dirty="0"/>
              <a:t>	</a:t>
            </a:r>
            <a:r>
              <a:rPr lang="tr-TR" sz="2000" dirty="0" smtClean="0"/>
              <a:t>Nisâ </a:t>
            </a:r>
            <a:r>
              <a:rPr lang="tr-TR" sz="2000" dirty="0"/>
              <a:t>8, </a:t>
            </a:r>
            <a:r>
              <a:rPr lang="tr-TR" sz="2000" dirty="0" smtClean="0"/>
              <a:t>15</a:t>
            </a:r>
          </a:p>
          <a:p>
            <a:pPr>
              <a:spcBef>
                <a:spcPts val="0"/>
              </a:spcBef>
              <a:buNone/>
            </a:pPr>
            <a:r>
              <a:rPr lang="tr-TR" sz="2000" dirty="0" smtClean="0"/>
              <a:t>	</a:t>
            </a:r>
            <a:r>
              <a:rPr lang="tr-TR" sz="2000" dirty="0" err="1" smtClean="0"/>
              <a:t>Mâide</a:t>
            </a:r>
            <a:r>
              <a:rPr lang="tr-TR" sz="2000" dirty="0" smtClean="0"/>
              <a:t> </a:t>
            </a:r>
            <a:r>
              <a:rPr lang="tr-TR" sz="2000" dirty="0"/>
              <a:t>2, 42, </a:t>
            </a:r>
            <a:r>
              <a:rPr lang="tr-TR" sz="2000" dirty="0" smtClean="0"/>
              <a:t>106</a:t>
            </a:r>
          </a:p>
          <a:p>
            <a:pPr>
              <a:spcBef>
                <a:spcPts val="0"/>
              </a:spcBef>
              <a:buNone/>
            </a:pPr>
            <a:r>
              <a:rPr lang="tr-TR" sz="2000" dirty="0"/>
              <a:t>	</a:t>
            </a:r>
            <a:r>
              <a:rPr lang="tr-TR" sz="2000" dirty="0" err="1" smtClean="0"/>
              <a:t>Enfâl</a:t>
            </a:r>
            <a:r>
              <a:rPr lang="tr-TR" sz="2000" dirty="0" smtClean="0"/>
              <a:t> 65</a:t>
            </a:r>
          </a:p>
          <a:p>
            <a:pPr>
              <a:spcBef>
                <a:spcPts val="0"/>
              </a:spcBef>
              <a:buNone/>
            </a:pPr>
            <a:r>
              <a:rPr lang="tr-TR" sz="2000" dirty="0"/>
              <a:t>	</a:t>
            </a:r>
            <a:r>
              <a:rPr lang="tr-TR" sz="2000" dirty="0" err="1" smtClean="0"/>
              <a:t>Tevbe</a:t>
            </a:r>
            <a:r>
              <a:rPr lang="tr-TR" sz="2000" dirty="0" smtClean="0"/>
              <a:t> </a:t>
            </a:r>
            <a:r>
              <a:rPr lang="tr-TR" sz="2000" dirty="0"/>
              <a:t>41, </a:t>
            </a:r>
            <a:r>
              <a:rPr lang="tr-TR" sz="2000" dirty="0" smtClean="0"/>
              <a:t>91-92</a:t>
            </a:r>
          </a:p>
          <a:p>
            <a:pPr>
              <a:spcBef>
                <a:spcPts val="0"/>
              </a:spcBef>
              <a:buNone/>
            </a:pPr>
            <a:r>
              <a:rPr lang="tr-TR" sz="2000" dirty="0" smtClean="0"/>
              <a:t>	</a:t>
            </a:r>
            <a:r>
              <a:rPr lang="tr-TR" sz="2000" dirty="0" err="1" smtClean="0"/>
              <a:t>Nûr</a:t>
            </a:r>
            <a:r>
              <a:rPr lang="tr-TR" sz="2000" dirty="0" smtClean="0"/>
              <a:t> </a:t>
            </a:r>
            <a:r>
              <a:rPr lang="tr-TR" sz="2000" dirty="0"/>
              <a:t>3, </a:t>
            </a:r>
            <a:r>
              <a:rPr lang="tr-TR" sz="2000" dirty="0" smtClean="0"/>
              <a:t>58</a:t>
            </a:r>
          </a:p>
          <a:p>
            <a:pPr>
              <a:spcBef>
                <a:spcPts val="0"/>
              </a:spcBef>
              <a:buNone/>
            </a:pPr>
            <a:r>
              <a:rPr lang="tr-TR" sz="2000" dirty="0"/>
              <a:t>	</a:t>
            </a:r>
            <a:r>
              <a:rPr lang="tr-TR" sz="2000" dirty="0" err="1" smtClean="0"/>
              <a:t>Ahzâb</a:t>
            </a:r>
            <a:r>
              <a:rPr lang="tr-TR" sz="2000" dirty="0" smtClean="0"/>
              <a:t> 52</a:t>
            </a:r>
          </a:p>
          <a:p>
            <a:pPr>
              <a:spcBef>
                <a:spcPts val="0"/>
              </a:spcBef>
              <a:buNone/>
            </a:pPr>
            <a:r>
              <a:rPr lang="tr-TR" sz="2000" dirty="0"/>
              <a:t>	</a:t>
            </a:r>
            <a:r>
              <a:rPr lang="tr-TR" sz="2000" dirty="0" smtClean="0"/>
              <a:t>Mücadele 12</a:t>
            </a:r>
          </a:p>
          <a:p>
            <a:pPr>
              <a:spcBef>
                <a:spcPts val="0"/>
              </a:spcBef>
              <a:buNone/>
            </a:pPr>
            <a:r>
              <a:rPr lang="tr-TR" sz="2000" dirty="0"/>
              <a:t>	</a:t>
            </a:r>
            <a:r>
              <a:rPr lang="tr-TR" sz="2000" dirty="0" err="1" smtClean="0"/>
              <a:t>Mümtehine</a:t>
            </a:r>
            <a:r>
              <a:rPr lang="tr-TR" sz="2000" dirty="0" smtClean="0"/>
              <a:t> 11</a:t>
            </a:r>
          </a:p>
          <a:p>
            <a:pPr>
              <a:spcBef>
                <a:spcPts val="0"/>
              </a:spcBef>
              <a:buNone/>
            </a:pPr>
            <a:r>
              <a:rPr lang="tr-TR" sz="2000" dirty="0"/>
              <a:t>	</a:t>
            </a:r>
            <a:r>
              <a:rPr lang="tr-TR" sz="2000" dirty="0" err="1" smtClean="0"/>
              <a:t>Müzzemmil</a:t>
            </a:r>
            <a:r>
              <a:rPr lang="tr-TR" sz="2000" dirty="0" smtClean="0"/>
              <a:t> </a:t>
            </a:r>
            <a:r>
              <a:rPr lang="tr-TR" sz="2000" dirty="0"/>
              <a:t>2</a:t>
            </a:r>
          </a:p>
          <a:p>
            <a:pPr>
              <a:buNone/>
            </a:pPr>
            <a:endParaRPr lang="tr-TR" sz="2500" dirty="0" smtClean="0"/>
          </a:p>
          <a:p>
            <a:pPr>
              <a:buNone/>
            </a:pPr>
            <a:r>
              <a:rPr lang="tr-TR" sz="2500" dirty="0" smtClean="0"/>
              <a:t>-</a:t>
            </a:r>
            <a:r>
              <a:rPr lang="tr-TR" sz="2500" u="sng" dirty="0" smtClean="0"/>
              <a:t>Şah </a:t>
            </a:r>
            <a:r>
              <a:rPr lang="tr-TR" sz="2500" u="sng" dirty="0" err="1"/>
              <a:t>Veliyyullah</a:t>
            </a:r>
            <a:r>
              <a:rPr lang="tr-TR" sz="2500" u="sng" dirty="0"/>
              <a:t> </a:t>
            </a:r>
            <a:r>
              <a:rPr lang="tr-TR" sz="2500" u="sng" dirty="0" err="1"/>
              <a:t>Dehlevî</a:t>
            </a:r>
            <a:r>
              <a:rPr lang="tr-TR" sz="2500" dirty="0"/>
              <a:t> </a:t>
            </a:r>
            <a:r>
              <a:rPr lang="tr-TR" sz="2500" dirty="0" smtClean="0"/>
              <a:t>(ö.1176/1762</a:t>
            </a:r>
            <a:r>
              <a:rPr lang="tr-TR" sz="2500" dirty="0"/>
              <a:t>) </a:t>
            </a:r>
            <a:r>
              <a:rPr lang="tr-TR" sz="2500" b="1" dirty="0"/>
              <a:t>5</a:t>
            </a:r>
            <a:r>
              <a:rPr lang="tr-TR" sz="2500" dirty="0"/>
              <a:t> </a:t>
            </a:r>
            <a:r>
              <a:rPr lang="tr-TR" sz="2500" dirty="0" smtClean="0"/>
              <a:t>ayet:</a:t>
            </a:r>
          </a:p>
          <a:p>
            <a:pPr>
              <a:buNone/>
            </a:pPr>
            <a:r>
              <a:rPr lang="tr-TR" sz="2200" dirty="0"/>
              <a:t>	</a:t>
            </a:r>
            <a:r>
              <a:rPr lang="tr-TR" sz="2200" dirty="0" smtClean="0"/>
              <a:t>Nisa </a:t>
            </a:r>
            <a:r>
              <a:rPr lang="tr-TR" sz="2200" dirty="0"/>
              <a:t>12. ayetiyle Bakara </a:t>
            </a:r>
            <a:r>
              <a:rPr lang="tr-TR" sz="2200" dirty="0" smtClean="0"/>
              <a:t>180;</a:t>
            </a:r>
          </a:p>
          <a:p>
            <a:pPr>
              <a:buNone/>
            </a:pPr>
            <a:r>
              <a:rPr lang="tr-TR" sz="2200" dirty="0"/>
              <a:t>	</a:t>
            </a:r>
            <a:r>
              <a:rPr lang="tr-TR" sz="2200" dirty="0" smtClean="0"/>
              <a:t>Bakara </a:t>
            </a:r>
            <a:r>
              <a:rPr lang="tr-TR" sz="2200" dirty="0"/>
              <a:t>234. ayetiyle Bakara </a:t>
            </a:r>
            <a:r>
              <a:rPr lang="tr-TR" sz="2200" dirty="0" smtClean="0"/>
              <a:t>240</a:t>
            </a:r>
          </a:p>
          <a:p>
            <a:pPr>
              <a:buNone/>
            </a:pPr>
            <a:r>
              <a:rPr lang="tr-TR" sz="2200" dirty="0"/>
              <a:t>	</a:t>
            </a:r>
            <a:r>
              <a:rPr lang="tr-TR" sz="2200" dirty="0" err="1" smtClean="0"/>
              <a:t>Enfal</a:t>
            </a:r>
            <a:r>
              <a:rPr lang="tr-TR" sz="2200" dirty="0" smtClean="0"/>
              <a:t> </a:t>
            </a:r>
            <a:r>
              <a:rPr lang="tr-TR" sz="2200" dirty="0"/>
              <a:t>66. ayetiyle aynı surenin 65. </a:t>
            </a:r>
            <a:r>
              <a:rPr lang="tr-TR" sz="2200" dirty="0" smtClean="0"/>
              <a:t>ayeti</a:t>
            </a:r>
          </a:p>
          <a:p>
            <a:pPr>
              <a:buNone/>
            </a:pPr>
            <a:r>
              <a:rPr lang="tr-TR" sz="2200" dirty="0" smtClean="0"/>
              <a:t>	</a:t>
            </a:r>
            <a:r>
              <a:rPr lang="tr-TR" sz="2200" dirty="0" err="1" smtClean="0"/>
              <a:t>Ahzab</a:t>
            </a:r>
            <a:r>
              <a:rPr lang="tr-TR" sz="2200" dirty="0" smtClean="0"/>
              <a:t> </a:t>
            </a:r>
            <a:r>
              <a:rPr lang="tr-TR" sz="2200" dirty="0"/>
              <a:t>50. ayetiyle aynı surenin </a:t>
            </a:r>
            <a:r>
              <a:rPr lang="tr-TR" sz="2200" dirty="0" smtClean="0"/>
              <a:t>52</a:t>
            </a:r>
          </a:p>
          <a:p>
            <a:pPr>
              <a:buNone/>
            </a:pPr>
            <a:r>
              <a:rPr lang="tr-TR" sz="2200" dirty="0"/>
              <a:t>	</a:t>
            </a:r>
            <a:r>
              <a:rPr lang="tr-TR" sz="2200" dirty="0" smtClean="0"/>
              <a:t>Mücadele </a:t>
            </a:r>
            <a:r>
              <a:rPr lang="tr-TR" sz="2200" dirty="0"/>
              <a:t>13. ayetiyle aynı surenin 12. </a:t>
            </a:r>
            <a:r>
              <a:rPr lang="tr-TR" sz="2200" dirty="0" smtClean="0"/>
              <a:t>ayeti</a:t>
            </a:r>
            <a:endParaRPr lang="tr-TR" sz="2200" dirty="0"/>
          </a:p>
        </p:txBody>
      </p:sp>
    </p:spTree>
    <p:extLst>
      <p:ext uri="{BB962C8B-B14F-4D97-AF65-F5344CB8AC3E}">
        <p14:creationId xmlns:p14="http://schemas.microsoft.com/office/powerpoint/2010/main" val="13646237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12568</TotalTime>
  <Words>1195</Words>
  <Application>Microsoft Office PowerPoint</Application>
  <PresentationFormat>Ekran Gösterisi (4:3)</PresentationFormat>
  <Paragraphs>98</Paragraphs>
  <Slides>14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Book Antiqua</vt:lpstr>
      <vt:lpstr>Calibri</vt:lpstr>
      <vt:lpstr>Times New Roman</vt:lpstr>
      <vt:lpstr>Wingdings</vt:lpstr>
      <vt:lpstr>2_Hardcover</vt:lpstr>
      <vt:lpstr>A.Ü. İlahiyat Fakültesi 1. Sınıf  Tefsir Tarihi ve Usulü  تاريخ التفسير وأصوله</vt:lpstr>
      <vt:lpstr>النسخ : الناسخ والمنسوخ s.90-94</vt:lpstr>
      <vt:lpstr>النسخ  (إصطلاحا) :</vt:lpstr>
      <vt:lpstr>PowerPoint Sunusu</vt:lpstr>
      <vt:lpstr>PowerPoint Sunusu</vt:lpstr>
      <vt:lpstr>أنواع النسخ</vt:lpstr>
      <vt:lpstr>PowerPoint Sunusu</vt:lpstr>
      <vt:lpstr>Mensûh ayet sayısı</vt:lpstr>
      <vt:lpstr>PowerPoint Sunusu</vt:lpstr>
      <vt:lpstr>ما يقع به النسخ</vt:lpstr>
      <vt:lpstr>: الالذين رفضوا النسخ  من المتقدمين و المتأخرين من قال: ليس في كتاب الله عز وجل ناسخ ولا منسوخ.</vt:lpstr>
      <vt:lpstr>أفرد بعض العلماء في النسخ عدة مصنفات</vt:lpstr>
      <vt:lpstr>PowerPoint Sunusu</vt:lpstr>
      <vt:lpstr>Mâide 90-93</vt:lpstr>
    </vt:vector>
  </TitlesOfParts>
  <Company>istanbul ünivesitesi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user</cp:lastModifiedBy>
  <cp:revision>550</cp:revision>
  <cp:lastPrinted>2016-03-08T11:30:58Z</cp:lastPrinted>
  <dcterms:created xsi:type="dcterms:W3CDTF">2014-10-29T07:48:48Z</dcterms:created>
  <dcterms:modified xsi:type="dcterms:W3CDTF">2021-08-18T16:20:30Z</dcterms:modified>
</cp:coreProperties>
</file>