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2" r:id="rId3"/>
    <p:sldId id="258" r:id="rId4"/>
    <p:sldId id="263" r:id="rId5"/>
    <p:sldId id="264" r:id="rId6"/>
    <p:sldId id="265"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3463572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4253761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1212611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7" name="Title 6"/>
          <p:cNvSpPr>
            <a:spLocks noGrp="1"/>
          </p:cNvSpPr>
          <p:nvPr>
            <p:ph type="title"/>
          </p:nvPr>
        </p:nvSpPr>
        <p:spPr/>
        <p:txBody>
          <a:bodyPr/>
          <a:lstStyle/>
          <a:p>
            <a:r>
              <a:rPr lang="tr-TR" smtClean="0"/>
              <a:t>Asıl başlık stili için tıklatın</a:t>
            </a:r>
            <a:endParaRPr lang="en-US"/>
          </a:p>
        </p:txBody>
      </p:sp>
    </p:spTree>
    <p:extLst>
      <p:ext uri="{BB962C8B-B14F-4D97-AF65-F5344CB8AC3E}">
        <p14:creationId xmlns:p14="http://schemas.microsoft.com/office/powerpoint/2010/main" val="432266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43381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extLst>
      <p:ext uri="{BB962C8B-B14F-4D97-AF65-F5344CB8AC3E}">
        <p14:creationId xmlns:p14="http://schemas.microsoft.com/office/powerpoint/2010/main" val="1856180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8" name="Footer Placeholder 7"/>
          <p:cNvSpPr>
            <a:spLocks noGrp="1"/>
          </p:cNvSpPr>
          <p:nvPr>
            <p:ph type="ftr" sz="quarter" idx="11"/>
          </p:nvPr>
        </p:nvSpPr>
        <p:spPr/>
        <p:txBody>
          <a:bodyPr/>
          <a:lstStyle/>
          <a:p>
            <a:endParaRPr lang="tr-TR">
              <a:solidFill>
                <a:srgbClr val="073E87"/>
              </a:solidFill>
            </a:endParaRPr>
          </a:p>
        </p:txBody>
      </p:sp>
      <p:sp>
        <p:nvSpPr>
          <p:cNvPr id="9" name="Slide Number Placeholder 8"/>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917488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4" name="Footer Placeholder 3"/>
          <p:cNvSpPr>
            <a:spLocks noGrp="1"/>
          </p:cNvSpPr>
          <p:nvPr>
            <p:ph type="ftr" sz="quarter" idx="11"/>
          </p:nvPr>
        </p:nvSpPr>
        <p:spPr/>
        <p:txBody>
          <a:bodyPr/>
          <a:lstStyle/>
          <a:p>
            <a:endParaRPr lang="tr-TR">
              <a:solidFill>
                <a:srgbClr val="073E87"/>
              </a:solidFill>
            </a:endParaRPr>
          </a:p>
        </p:txBody>
      </p:sp>
      <p:sp>
        <p:nvSpPr>
          <p:cNvPr id="5" name="Slide Number Placeholder 4"/>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413943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3" name="Footer Placeholder 2"/>
          <p:cNvSpPr>
            <a:spLocks noGrp="1"/>
          </p:cNvSpPr>
          <p:nvPr>
            <p:ph type="ftr" sz="quarter" idx="11"/>
          </p:nvPr>
        </p:nvSpPr>
        <p:spPr/>
        <p:txBody>
          <a:bodyPr/>
          <a:lstStyle/>
          <a:p>
            <a:endParaRPr lang="tr-TR">
              <a:solidFill>
                <a:srgbClr val="073E87"/>
              </a:solidFill>
            </a:endParaRPr>
          </a:p>
        </p:txBody>
      </p:sp>
      <p:sp>
        <p:nvSpPr>
          <p:cNvPr id="4" name="Slide Number Placeholder 3"/>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977839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1379029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extLst>
      <p:ext uri="{BB962C8B-B14F-4D97-AF65-F5344CB8AC3E}">
        <p14:creationId xmlns:p14="http://schemas.microsoft.com/office/powerpoint/2010/main" val="551552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0B00E80-B4E9-4E5C-A46F-8721FBC2B769}" type="slidenum">
              <a:rPr lang="tr-TR" smtClean="0">
                <a:solidFill>
                  <a:srgbClr val="073E87"/>
                </a:solidFill>
              </a:rPr>
              <a:pPr/>
              <a:t>‹#›</a:t>
            </a:fld>
            <a:endParaRPr lang="tr-TR">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31863828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k:@MSITStore:contentsa.chm::/tc2822.htm#60" TargetMode="External"/><Relationship Id="rId2" Type="http://schemas.openxmlformats.org/officeDocument/2006/relationships/hyperlink" Target="mk:@MSITStore:contentsa.chm::/tc2822.htm#6" TargetMode="External"/><Relationship Id="rId1" Type="http://schemas.openxmlformats.org/officeDocument/2006/relationships/slideLayout" Target="../slideLayouts/slideLayout2.xml"/><Relationship Id="rId6" Type="http://schemas.openxmlformats.org/officeDocument/2006/relationships/hyperlink" Target="mk:@MSITStore:contentsa.chm::/tc2822.htm#35" TargetMode="External"/><Relationship Id="rId5" Type="http://schemas.openxmlformats.org/officeDocument/2006/relationships/hyperlink" Target="mk:@MSITStore:contentsa.chm::/tc2822.htm#7" TargetMode="External"/><Relationship Id="rId4" Type="http://schemas.openxmlformats.org/officeDocument/2006/relationships/hyperlink" Target="mk:@MSITStore:contentsa.chm::/tc2822.htm#61"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5319611" cy="5585836"/>
          </a:xfrm>
        </p:spPr>
        <p:txBody>
          <a:bodyPr>
            <a:normAutofit fontScale="92500" lnSpcReduction="20000"/>
          </a:bodyPr>
          <a:lstStyle/>
          <a:p>
            <a:pPr marL="0" indent="0" algn="ctr" defTabSz="324000">
              <a:buNone/>
            </a:pPr>
            <a:r>
              <a:rPr lang="tr-TR" sz="3900" b="1" cap="all" dirty="0" err="1" smtClean="0"/>
              <a:t>tEK</a:t>
            </a:r>
            <a:r>
              <a:rPr lang="tr-TR" sz="3900" b="1" cap="all" dirty="0" smtClean="0"/>
              <a:t> </a:t>
            </a:r>
            <a:r>
              <a:rPr lang="tr-TR" sz="3900" b="1" cap="all" dirty="0"/>
              <a:t>TARAFLI HUKUKÎ İŞLEMLERDEN DOĞAN BORÇLAR</a:t>
            </a:r>
            <a:br>
              <a:rPr lang="tr-TR" sz="3900" b="1" cap="all" dirty="0"/>
            </a:br>
            <a:r>
              <a:rPr lang="tr-TR" sz="3900" b="1" cap="all" dirty="0"/>
              <a:t>İLÂN YOLUYLA ÖDÜL SÖZÜ VERME</a:t>
            </a:r>
            <a:r>
              <a:rPr lang="tr-TR" sz="3900" cap="all" dirty="0"/>
              <a:t>	</a:t>
            </a:r>
            <a:endParaRPr lang="tr-TR" sz="3900" b="1" cap="all" dirty="0"/>
          </a:p>
          <a:p>
            <a:pPr marL="0" indent="0" defTabSz="324000">
              <a:buNone/>
            </a:pPr>
            <a:endParaRPr lang="tr-TR" cap="all" dirty="0" smtClean="0"/>
          </a:p>
          <a:p>
            <a:pPr marL="0" indent="0" defTabSz="324000">
              <a:buNone/>
            </a:pPr>
            <a:endParaRPr lang="tr-TR" cap="all" dirty="0"/>
          </a:p>
          <a:p>
            <a:pPr marL="0" indent="0" defTabSz="324000">
              <a:buNone/>
            </a:pPr>
            <a:r>
              <a:rPr lang="tr-TR" cap="all" dirty="0" smtClean="0"/>
              <a:t>I.GENEL </a:t>
            </a:r>
            <a:r>
              <a:rPr lang="tr-TR" cap="all" dirty="0"/>
              <a:t>BİLGİ	</a:t>
            </a:r>
          </a:p>
          <a:p>
            <a:pPr marL="0" indent="0" defTabSz="324000">
              <a:buNone/>
            </a:pPr>
            <a:r>
              <a:rPr lang="tr-TR" cap="all" dirty="0" smtClean="0"/>
              <a:t>II.İLÂN </a:t>
            </a:r>
            <a:r>
              <a:rPr lang="tr-TR" cap="all" dirty="0"/>
              <a:t>YOLUYLA ÖDÜL SÖZÜ VERMENİN ÇEŞİTLERİ	</a:t>
            </a:r>
          </a:p>
          <a:p>
            <a:pPr marL="0" indent="0" defTabSz="324000">
              <a:buNone/>
            </a:pPr>
            <a:r>
              <a:rPr lang="tr-TR" dirty="0" smtClean="0"/>
              <a:t>	1.Açık </a:t>
            </a:r>
            <a:r>
              <a:rPr lang="tr-TR" dirty="0"/>
              <a:t>ödül sözü verme	</a:t>
            </a:r>
          </a:p>
          <a:p>
            <a:pPr marL="0" indent="0" defTabSz="324000">
              <a:buNone/>
            </a:pPr>
            <a:r>
              <a:rPr lang="tr-TR" dirty="0" smtClean="0"/>
              <a:t>	2.Ödüllü </a:t>
            </a:r>
            <a:r>
              <a:rPr lang="tr-TR" dirty="0"/>
              <a:t>yarışma	</a:t>
            </a:r>
          </a:p>
          <a:p>
            <a:pPr marL="0" indent="0" defTabSz="324000">
              <a:buNone/>
            </a:pPr>
            <a:r>
              <a:rPr lang="tr-TR" cap="all" dirty="0" smtClean="0"/>
              <a:t>III.İLÂN </a:t>
            </a:r>
            <a:r>
              <a:rPr lang="tr-TR" cap="all" dirty="0"/>
              <a:t>YOLUYLA ÖDÜL SÖZÜ VERMENİN HUKUKÎ NİTELİĞİ	</a:t>
            </a:r>
          </a:p>
        </p:txBody>
      </p:sp>
      <p:pic>
        <p:nvPicPr>
          <p:cNvPr id="4" name="Picture 2" descr="kayıp çocuğu bulana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2161" y="908721"/>
            <a:ext cx="2808312" cy="24482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09565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5" y="540328"/>
            <a:ext cx="4968551" cy="6317672"/>
          </a:xfrm>
        </p:spPr>
        <p:txBody>
          <a:bodyPr>
            <a:normAutofit/>
          </a:bodyPr>
          <a:lstStyle/>
          <a:p>
            <a:pPr marL="0" indent="0" defTabSz="324000">
              <a:buNone/>
            </a:pPr>
            <a:endParaRPr lang="tr-TR" cap="all" dirty="0" smtClean="0"/>
          </a:p>
          <a:p>
            <a:pPr marL="0" indent="0" defTabSz="324000">
              <a:buNone/>
            </a:pPr>
            <a:endParaRPr lang="tr-TR" cap="all" dirty="0"/>
          </a:p>
          <a:p>
            <a:pPr marL="0" indent="0" defTabSz="324000">
              <a:buNone/>
            </a:pPr>
            <a:r>
              <a:rPr lang="tr-TR" cap="all" dirty="0"/>
              <a:t>	</a:t>
            </a:r>
            <a:endParaRPr lang="tr-TR" cap="all" dirty="0" smtClean="0"/>
          </a:p>
          <a:p>
            <a:pPr marL="0" indent="0" defTabSz="324000">
              <a:buNone/>
            </a:pPr>
            <a:endParaRPr lang="tr-TR" cap="all" dirty="0"/>
          </a:p>
          <a:p>
            <a:pPr marL="0" indent="0" defTabSz="324000">
              <a:buNone/>
            </a:pPr>
            <a:r>
              <a:rPr lang="tr-TR" cap="all" dirty="0" smtClean="0"/>
              <a:t>IV.İLÂN </a:t>
            </a:r>
            <a:r>
              <a:rPr lang="tr-TR" cap="all" dirty="0"/>
              <a:t>YOLUYLA ÖDÜL SÖZÜ VERMENİN ŞARTLARI	</a:t>
            </a:r>
          </a:p>
          <a:p>
            <a:pPr marL="0" indent="0" defTabSz="324000">
              <a:buNone/>
            </a:pPr>
            <a:r>
              <a:rPr lang="tr-TR" dirty="0" smtClean="0"/>
              <a:t>	</a:t>
            </a:r>
            <a:r>
              <a:rPr lang="tr-TR" cap="all" dirty="0" smtClean="0"/>
              <a:t>V.İLÂN </a:t>
            </a:r>
            <a:r>
              <a:rPr lang="tr-TR" cap="all" dirty="0"/>
              <a:t>YOLUYLA ÖDÜL SÖZÜ VERMENİN HÜKÜM VE SONUÇLARI	</a:t>
            </a:r>
          </a:p>
          <a:p>
            <a:pPr marL="0" indent="0" defTabSz="324000">
              <a:buNone/>
            </a:pPr>
            <a:r>
              <a:rPr lang="tr-TR" dirty="0" smtClean="0"/>
              <a:t>	1.Sonucun </a:t>
            </a:r>
            <a:r>
              <a:rPr lang="tr-TR" dirty="0"/>
              <a:t>gerçekleştirilmesinin hüküm ve sonuçları	</a:t>
            </a:r>
          </a:p>
          <a:p>
            <a:pPr marL="0" indent="0" defTabSz="324000">
              <a:buNone/>
            </a:pPr>
            <a:r>
              <a:rPr lang="tr-TR" dirty="0" smtClean="0"/>
              <a:t>	</a:t>
            </a:r>
            <a:r>
              <a:rPr lang="en-GB" dirty="0" smtClean="0"/>
              <a:t>2.Söz </a:t>
            </a:r>
            <a:r>
              <a:rPr lang="en-GB" dirty="0" err="1"/>
              <a:t>verenin</a:t>
            </a:r>
            <a:r>
              <a:rPr lang="en-GB" dirty="0"/>
              <a:t> </a:t>
            </a:r>
            <a:r>
              <a:rPr lang="en-GB" dirty="0" err="1"/>
              <a:t>sözünden</a:t>
            </a:r>
            <a:r>
              <a:rPr lang="en-GB" dirty="0"/>
              <a:t> </a:t>
            </a:r>
            <a:r>
              <a:rPr lang="en-GB" dirty="0" err="1"/>
              <a:t>cayması</a:t>
            </a:r>
            <a:endParaRPr lang="tr-TR" dirty="0"/>
          </a:p>
        </p:txBody>
      </p:sp>
      <p:pic>
        <p:nvPicPr>
          <p:cNvPr id="4" name="Picture 2" descr="parayı vermedi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6056" y="2165230"/>
            <a:ext cx="3672408" cy="1923691"/>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sözünden dönme ile ilgili görsel sonuc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080" y="4088921"/>
            <a:ext cx="3312368" cy="24671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73308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8354291" cy="5585836"/>
          </a:xfrm>
        </p:spPr>
        <p:txBody>
          <a:bodyPr>
            <a:normAutofit fontScale="92500" lnSpcReduction="10000"/>
          </a:bodyPr>
          <a:lstStyle/>
          <a:p>
            <a:pPr marL="0" indent="0" algn="ctr" defTabSz="360000">
              <a:buNone/>
            </a:pPr>
            <a:r>
              <a:rPr lang="tr-TR" sz="4300" b="1" cap="all" dirty="0" smtClean="0"/>
              <a:t>SÖZLEŞMENİN </a:t>
            </a:r>
            <a:r>
              <a:rPr lang="tr-TR" sz="4300" b="1" cap="all" dirty="0"/>
              <a:t>YORUMLANMASI, TAMAMLANMASI </a:t>
            </a:r>
            <a:r>
              <a:rPr lang="tr-TR" sz="4300" b="1" cap="all" dirty="0" smtClean="0"/>
              <a:t>VE UYARLANMASI</a:t>
            </a:r>
            <a:r>
              <a:rPr lang="tr-TR" cap="all" dirty="0"/>
              <a:t>	</a:t>
            </a:r>
            <a:endParaRPr lang="tr-TR" b="1" cap="all" dirty="0"/>
          </a:p>
          <a:p>
            <a:pPr marL="0" indent="0" defTabSz="360000">
              <a:buNone/>
            </a:pPr>
            <a:r>
              <a:rPr lang="tr-TR" cap="all" dirty="0" smtClean="0"/>
              <a:t>I.SÖZLEŞMENİN </a:t>
            </a:r>
            <a:r>
              <a:rPr lang="tr-TR" cap="all" dirty="0"/>
              <a:t>YORUMLANMASI	</a:t>
            </a:r>
          </a:p>
          <a:p>
            <a:pPr marL="0" indent="0" defTabSz="360000">
              <a:buNone/>
            </a:pPr>
            <a:r>
              <a:rPr lang="tr-TR" dirty="0" smtClean="0"/>
              <a:t>		</a:t>
            </a:r>
            <a:r>
              <a:rPr lang="tr-TR" dirty="0" smtClean="0"/>
              <a:t>1.Yorum </a:t>
            </a:r>
            <a:r>
              <a:rPr lang="tr-TR" dirty="0"/>
              <a:t>araçları	</a:t>
            </a:r>
          </a:p>
          <a:p>
            <a:pPr marL="0" indent="0" defTabSz="360000">
              <a:buNone/>
            </a:pPr>
            <a:r>
              <a:rPr lang="tr-TR" dirty="0" smtClean="0"/>
              <a:t>		a)Aslî </a:t>
            </a:r>
            <a:r>
              <a:rPr lang="tr-TR" dirty="0"/>
              <a:t>yorum araçları	</a:t>
            </a:r>
          </a:p>
          <a:p>
            <a:pPr marL="0" indent="0" defTabSz="360000">
              <a:buNone/>
            </a:pPr>
            <a:r>
              <a:rPr lang="tr-TR" dirty="0" smtClean="0"/>
              <a:t>		b)Tamamlayıcı </a:t>
            </a:r>
            <a:r>
              <a:rPr lang="tr-TR" dirty="0"/>
              <a:t>yorum araçları	</a:t>
            </a:r>
            <a:endParaRPr lang="tr-TR" dirty="0" smtClean="0"/>
          </a:p>
          <a:p>
            <a:pPr marL="0" indent="0" defTabSz="360000">
              <a:buNone/>
            </a:pPr>
            <a:r>
              <a:rPr lang="tr-TR" dirty="0" smtClean="0"/>
              <a:t>          2.Yorum </a:t>
            </a:r>
            <a:r>
              <a:rPr lang="tr-TR" dirty="0"/>
              <a:t>kuralları	</a:t>
            </a:r>
            <a:endParaRPr lang="tr-TR" dirty="0" smtClean="0"/>
          </a:p>
          <a:p>
            <a:pPr marL="0" indent="0" defTabSz="360000">
              <a:buNone/>
            </a:pPr>
            <a:r>
              <a:rPr lang="tr-TR" cap="all" dirty="0"/>
              <a:t>II.SÖZLEŞMENİN </a:t>
            </a:r>
            <a:r>
              <a:rPr lang="tr-TR" cap="all" dirty="0" smtClean="0"/>
              <a:t>TAMAMLANMASI</a:t>
            </a:r>
          </a:p>
          <a:p>
            <a:pPr marL="0" indent="0" defTabSz="360000">
              <a:buNone/>
            </a:pPr>
            <a:r>
              <a:rPr lang="tr-TR" cap="all" dirty="0"/>
              <a:t>III.SÖZLEŞMENİN UYARLANMASI 	</a:t>
            </a:r>
          </a:p>
          <a:p>
            <a:pPr marL="0" indent="0" defTabSz="360000">
              <a:buNone/>
            </a:pPr>
            <a:endParaRPr lang="tr-TR" dirty="0"/>
          </a:p>
          <a:p>
            <a:pPr marL="0" indent="0" defTabSz="360000">
              <a:buNone/>
            </a:pPr>
            <a:endParaRPr lang="tr-TR" dirty="0"/>
          </a:p>
          <a:p>
            <a:pPr marL="0" indent="0" defTabSz="360000">
              <a:buNone/>
            </a:pPr>
            <a:r>
              <a:rPr lang="tr-TR" dirty="0" smtClean="0"/>
              <a:t>	</a:t>
            </a:r>
            <a:endParaRPr lang="tr-TR" dirty="0"/>
          </a:p>
        </p:txBody>
      </p:sp>
    </p:spTree>
    <p:extLst>
      <p:ext uri="{BB962C8B-B14F-4D97-AF65-F5344CB8AC3E}">
        <p14:creationId xmlns:p14="http://schemas.microsoft.com/office/powerpoint/2010/main" val="23183084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1484784"/>
            <a:ext cx="8488453" cy="5373216"/>
          </a:xfrm>
        </p:spPr>
        <p:txBody>
          <a:bodyPr>
            <a:normAutofit fontScale="70000" lnSpcReduction="20000"/>
          </a:bodyPr>
          <a:lstStyle/>
          <a:p>
            <a:pPr algn="just"/>
            <a:r>
              <a:rPr lang="tr-TR" b="1" dirty="0">
                <a:latin typeface="Times New Roman" pitchFamily="18" charset="0"/>
                <a:cs typeface="Times New Roman" pitchFamily="18" charset="0"/>
              </a:rPr>
              <a:t>TOPLU İŞ SÖZLEŞMESİ ( Kendine Özgü Bir Özel Hukuk Sözleşmesi Olması )</a:t>
            </a:r>
          </a:p>
          <a:p>
            <a:pPr algn="just"/>
            <a:r>
              <a:rPr lang="tr-TR" b="1" dirty="0">
                <a:latin typeface="Times New Roman" pitchFamily="18" charset="0"/>
                <a:cs typeface="Times New Roman" pitchFamily="18" charset="0"/>
              </a:rPr>
              <a:t>• SÖZLEŞMENİN UYARLANMASI ( Toplu İş Sözleşmesinin Öngörülmeyen ve Beklenilmeyen Olağanüstü Ekonomik Koşullarda Uyarlanması )</a:t>
            </a:r>
          </a:p>
          <a:p>
            <a:pPr algn="just"/>
            <a:r>
              <a:rPr lang="tr-TR" b="1" dirty="0">
                <a:latin typeface="Times New Roman" pitchFamily="18" charset="0"/>
                <a:cs typeface="Times New Roman" pitchFamily="18" charset="0"/>
              </a:rPr>
              <a:t>• UYARLANMA DAVASI ( Toplu İş Sözleşmesindeki İkinci Yıl Zammının Ekonomik Koşullardaki Olağanüstü Değişiklik Nedeniyle )</a:t>
            </a:r>
          </a:p>
          <a:p>
            <a:pPr algn="just"/>
            <a:r>
              <a:rPr lang="tr-TR" b="1" dirty="0">
                <a:latin typeface="Times New Roman" pitchFamily="18" charset="0"/>
                <a:cs typeface="Times New Roman" pitchFamily="18" charset="0"/>
              </a:rPr>
              <a:t>• EKONOMİK KOŞULLARDAKİ OLAĞANÜSTÜ DEĞİŞİKLİK ( Toplu İş Sözleşmesinin Uyarlanması )</a:t>
            </a:r>
          </a:p>
          <a:p>
            <a:pPr algn="just"/>
            <a:r>
              <a:rPr lang="tr-TR" b="1" dirty="0">
                <a:latin typeface="Times New Roman" pitchFamily="18" charset="0"/>
                <a:cs typeface="Times New Roman" pitchFamily="18" charset="0"/>
              </a:rPr>
              <a:t>• EKONOMİK KRİZ NEDENİYLE TOPLU İŞ SÖZLEŞMESİ HÜKMÜNÜN AĞIRLAŞMASI ( Uyarlama Davası )</a:t>
            </a:r>
          </a:p>
          <a:p>
            <a:pPr algn="just"/>
            <a:r>
              <a:rPr lang="tr-TR" b="1" dirty="0">
                <a:latin typeface="Times New Roman" pitchFamily="18" charset="0"/>
                <a:cs typeface="Times New Roman" pitchFamily="18" charset="0"/>
              </a:rPr>
              <a:t>• TOPLU İŞ SÖZLEŞMESİ HÜKMÜNÜN UYARLANMASI DAVASI ( Ekonomik Kriz Nedeniyle Şartların Ağırlaşması )</a:t>
            </a:r>
          </a:p>
          <a:p>
            <a:pPr algn="just"/>
            <a:r>
              <a:rPr lang="tr-TR" b="1" dirty="0">
                <a:latin typeface="Times New Roman" pitchFamily="18" charset="0"/>
                <a:cs typeface="Times New Roman" pitchFamily="18" charset="0"/>
              </a:rPr>
              <a:t>• TİS'NİN İMZALANMASINDAN SONRA EKONOMİK ŞARTLARIN AĞIRLAŞMASI ( Uyarlama Davası-İşlem Temelinin Çökmesi )</a:t>
            </a:r>
          </a:p>
          <a:p>
            <a:pPr algn="just"/>
            <a:r>
              <a:rPr lang="tr-TR" b="1" dirty="0">
                <a:latin typeface="Times New Roman" pitchFamily="18" charset="0"/>
                <a:cs typeface="Times New Roman" pitchFamily="18" charset="0"/>
              </a:rPr>
              <a:t>• İŞLEM TEMELİNİN ÇÖKMESİ ( </a:t>
            </a:r>
            <a:r>
              <a:rPr lang="tr-TR" b="1" dirty="0" err="1">
                <a:latin typeface="Times New Roman" pitchFamily="18" charset="0"/>
                <a:cs typeface="Times New Roman" pitchFamily="18" charset="0"/>
              </a:rPr>
              <a:t>TİS'nin</a:t>
            </a:r>
            <a:r>
              <a:rPr lang="tr-TR" b="1" dirty="0">
                <a:latin typeface="Times New Roman" pitchFamily="18" charset="0"/>
                <a:cs typeface="Times New Roman" pitchFamily="18" charset="0"/>
              </a:rPr>
              <a:t> İmzalanmasından Sonra Ekonomik Kriz Yaşanması )</a:t>
            </a:r>
          </a:p>
          <a:p>
            <a:pPr algn="just"/>
            <a:r>
              <a:rPr lang="tr-TR" b="1" dirty="0">
                <a:latin typeface="Times New Roman" pitchFamily="18" charset="0"/>
                <a:cs typeface="Times New Roman" pitchFamily="18" charset="0"/>
              </a:rPr>
              <a:t>• TİS'NİN DEĞİŞEN ŞARTLARA UYARLANMASI ( Ekonomik Kriz-İşlem Temelinin Çökmesi-Ücret Zammı Maddesi )</a:t>
            </a:r>
          </a:p>
          <a:p>
            <a:pPr algn="just"/>
            <a:r>
              <a:rPr lang="tr-TR" b="1" dirty="0">
                <a:latin typeface="Times New Roman" pitchFamily="18" charset="0"/>
                <a:cs typeface="Times New Roman" pitchFamily="18" charset="0"/>
              </a:rPr>
              <a:t>2822/m.</a:t>
            </a:r>
            <a:r>
              <a:rPr lang="tr-TR" b="1" dirty="0">
                <a:latin typeface="Times New Roman" pitchFamily="18" charset="0"/>
                <a:cs typeface="Times New Roman" pitchFamily="18" charset="0"/>
                <a:hlinkClick r:id="rId2" action="ppaction://hlinkfile"/>
              </a:rPr>
              <a:t>6</a:t>
            </a:r>
            <a:r>
              <a:rPr lang="tr-TR" b="1" dirty="0">
                <a:latin typeface="Times New Roman" pitchFamily="18" charset="0"/>
                <a:cs typeface="Times New Roman" pitchFamily="18" charset="0"/>
              </a:rPr>
              <a:t>,</a:t>
            </a:r>
            <a:r>
              <a:rPr lang="tr-TR" b="1" dirty="0">
                <a:latin typeface="Times New Roman" pitchFamily="18" charset="0"/>
                <a:cs typeface="Times New Roman" pitchFamily="18" charset="0"/>
                <a:hlinkClick r:id="rId3" action="ppaction://hlinkfile"/>
              </a:rPr>
              <a:t>60</a:t>
            </a:r>
            <a:r>
              <a:rPr lang="tr-TR" b="1" dirty="0">
                <a:latin typeface="Times New Roman" pitchFamily="18" charset="0"/>
                <a:cs typeface="Times New Roman" pitchFamily="18" charset="0"/>
              </a:rPr>
              <a:t>,</a:t>
            </a:r>
            <a:r>
              <a:rPr lang="tr-TR" b="1" dirty="0">
                <a:latin typeface="Times New Roman" pitchFamily="18" charset="0"/>
                <a:cs typeface="Times New Roman" pitchFamily="18" charset="0"/>
                <a:hlinkClick r:id="rId4" action="ppaction://hlinkfile"/>
              </a:rPr>
              <a:t>61</a:t>
            </a:r>
            <a:r>
              <a:rPr lang="tr-TR" b="1" dirty="0">
                <a:latin typeface="Times New Roman" pitchFamily="18" charset="0"/>
                <a:cs typeface="Times New Roman" pitchFamily="18" charset="0"/>
              </a:rPr>
              <a:t>,</a:t>
            </a:r>
            <a:r>
              <a:rPr lang="tr-TR" b="1" dirty="0">
                <a:latin typeface="Times New Roman" pitchFamily="18" charset="0"/>
                <a:cs typeface="Times New Roman" pitchFamily="18" charset="0"/>
                <a:hlinkClick r:id="rId5" action="ppaction://hlinkfile"/>
              </a:rPr>
              <a:t>7</a:t>
            </a:r>
            <a:r>
              <a:rPr lang="tr-TR" b="1" dirty="0">
                <a:latin typeface="Times New Roman" pitchFamily="18" charset="0"/>
                <a:cs typeface="Times New Roman" pitchFamily="18" charset="0"/>
              </a:rPr>
              <a:t>,</a:t>
            </a:r>
            <a:r>
              <a:rPr lang="tr-TR" b="1" dirty="0">
                <a:latin typeface="Times New Roman" pitchFamily="18" charset="0"/>
                <a:cs typeface="Times New Roman" pitchFamily="18" charset="0"/>
                <a:hlinkClick r:id="rId6" action="ppaction://hlinkfile"/>
              </a:rPr>
              <a:t>35</a:t>
            </a:r>
            <a:endParaRPr lang="tr-TR" b="1" dirty="0">
              <a:latin typeface="Times New Roman" pitchFamily="18" charset="0"/>
              <a:cs typeface="Times New Roman" pitchFamily="18" charset="0"/>
            </a:endParaRPr>
          </a:p>
          <a:p>
            <a:pPr algn="just"/>
            <a:r>
              <a:rPr lang="tr-TR" b="1" dirty="0">
                <a:latin typeface="Times New Roman" pitchFamily="18" charset="0"/>
                <a:cs typeface="Times New Roman" pitchFamily="18" charset="0"/>
              </a:rPr>
              <a:t>ÖZET : </a:t>
            </a:r>
            <a:r>
              <a:rPr lang="tr-TR" dirty="0">
                <a:latin typeface="Times New Roman" pitchFamily="18" charset="0"/>
                <a:cs typeface="Times New Roman" pitchFamily="18" charset="0"/>
              </a:rPr>
              <a:t>Toplu iş sözleşmesi kendine özgü bir özel hukuk sözleşmesi olduğundan, öngörülmeyen ve beklenilmeyen olağanüstü ekonomik koşulların gerçekleşmesi durumunda değişen şartlara uyarlanması gerekir. </a:t>
            </a:r>
          </a:p>
          <a:p>
            <a:endParaRPr lang="tr-TR" dirty="0"/>
          </a:p>
        </p:txBody>
      </p:sp>
      <p:sp>
        <p:nvSpPr>
          <p:cNvPr id="3" name="Başlık 2"/>
          <p:cNvSpPr>
            <a:spLocks noGrp="1"/>
          </p:cNvSpPr>
          <p:nvPr>
            <p:ph type="title"/>
          </p:nvPr>
        </p:nvSpPr>
        <p:spPr/>
        <p:txBody>
          <a:bodyPr>
            <a:normAutofit/>
          </a:bodyPr>
          <a:lstStyle/>
          <a:p>
            <a:r>
              <a:rPr lang="tr-TR" sz="3200" dirty="0" smtClean="0">
                <a:solidFill>
                  <a:schemeClr val="tx1"/>
                </a:solidFill>
                <a:latin typeface="Times New Roman" pitchFamily="18" charset="0"/>
                <a:cs typeface="Times New Roman" pitchFamily="18" charset="0"/>
              </a:rPr>
              <a:t>HGK. T. 26.2.1997, E. 1996/9-679, K. 1997/119</a:t>
            </a:r>
            <a:endParaRPr lang="tr-TR" sz="32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78406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1556792"/>
            <a:ext cx="7408333" cy="4824536"/>
          </a:xfrm>
        </p:spPr>
        <p:txBody>
          <a:bodyPr>
            <a:normAutofit/>
          </a:bodyPr>
          <a:lstStyle/>
          <a:p>
            <a:pPr algn="just"/>
            <a:r>
              <a:rPr lang="tr-TR" sz="4000" dirty="0">
                <a:latin typeface="Times New Roman" pitchFamily="18" charset="0"/>
                <a:cs typeface="Times New Roman" pitchFamily="18" charset="0"/>
              </a:rPr>
              <a:t>Bilindiği ve Borçlar Yasa'sının 18.maddesinde ifade edildiği üzere, sözleşmenin yorumlanması kullanılan deyimlere bakılmaksızın tarafların gerçek iradelerine göre yapılır</a:t>
            </a:r>
          </a:p>
          <a:p>
            <a:pPr algn="just"/>
            <a:endParaRPr lang="tr-TR" sz="4000" dirty="0">
              <a:latin typeface="Times New Roman" pitchFamily="18" charset="0"/>
              <a:cs typeface="Times New Roman" pitchFamily="18" charset="0"/>
            </a:endParaRPr>
          </a:p>
        </p:txBody>
      </p:sp>
      <p:sp>
        <p:nvSpPr>
          <p:cNvPr id="3" name="Başlık 2"/>
          <p:cNvSpPr>
            <a:spLocks noGrp="1"/>
          </p:cNvSpPr>
          <p:nvPr>
            <p:ph type="title"/>
          </p:nvPr>
        </p:nvSpPr>
        <p:spPr/>
        <p:txBody>
          <a:bodyPr>
            <a:normAutofit/>
          </a:bodyPr>
          <a:lstStyle/>
          <a:p>
            <a:r>
              <a:rPr lang="tr-TR" sz="2800" dirty="0" smtClean="0">
                <a:solidFill>
                  <a:schemeClr val="tx1"/>
                </a:solidFill>
                <a:latin typeface="Times New Roman" pitchFamily="18" charset="0"/>
                <a:cs typeface="Times New Roman" pitchFamily="18" charset="0"/>
              </a:rPr>
              <a:t>HGK. T. 12.4.200, E. 2000/1-744, K. 2000/755</a:t>
            </a:r>
            <a:endParaRPr lang="tr-TR"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28116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1" y="1412776"/>
            <a:ext cx="8712968" cy="4713387"/>
          </a:xfrm>
        </p:spPr>
        <p:txBody>
          <a:bodyPr>
            <a:normAutofit lnSpcReduction="10000"/>
          </a:bodyPr>
          <a:lstStyle/>
          <a:p>
            <a:pPr algn="just"/>
            <a:r>
              <a:rPr lang="tr-TR" dirty="0" smtClean="0">
                <a:solidFill>
                  <a:schemeClr val="tx1"/>
                </a:solidFill>
                <a:latin typeface="Times New Roman" pitchFamily="18" charset="0"/>
                <a:cs typeface="Times New Roman" pitchFamily="18" charset="0"/>
              </a:rPr>
              <a:t>Türkiye'de </a:t>
            </a:r>
            <a:r>
              <a:rPr lang="tr-TR" dirty="0">
                <a:solidFill>
                  <a:schemeClr val="tx1"/>
                </a:solidFill>
                <a:latin typeface="Times New Roman" pitchFamily="18" charset="0"/>
                <a:cs typeface="Times New Roman" pitchFamily="18" charset="0"/>
              </a:rPr>
              <a:t>yıllardan beri ekonomik paketler açılmakta, ancak istikrarlı bir ekonomiye kavuşamamaktadır. Devalüasyonların ülkemiz açısından önceden tahmin edilemeyecek bir keyfiyet olmadığı, kur politikalarının her an değişebileceği bir gerçektir. Devalüasyon ve ekonomik krizlerin aniden oluşmadığı, piyasadaki belli ekonomik darboğazlardan sonra meydana geldiği bilinmektedir. </a:t>
            </a:r>
          </a:p>
          <a:p>
            <a:pPr algn="just"/>
            <a:r>
              <a:rPr lang="tr-TR" dirty="0">
                <a:solidFill>
                  <a:schemeClr val="tx1"/>
                </a:solidFill>
                <a:latin typeface="Times New Roman" pitchFamily="18" charset="0"/>
                <a:cs typeface="Times New Roman" pitchFamily="18" charset="0"/>
              </a:rPr>
              <a:t>Ülkemizde 1958 yılından beri devalüasyonlar ilan edilmekte sık sık para ayarlamaları </a:t>
            </a:r>
            <a:r>
              <a:rPr lang="tr-TR" dirty="0" err="1">
                <a:solidFill>
                  <a:schemeClr val="tx1"/>
                </a:solidFill>
                <a:latin typeface="Times New Roman" pitchFamily="18" charset="0"/>
                <a:cs typeface="Times New Roman" pitchFamily="18" charset="0"/>
              </a:rPr>
              <a:t>yapılmakta,Türk</a:t>
            </a:r>
            <a:r>
              <a:rPr lang="tr-TR" dirty="0">
                <a:solidFill>
                  <a:schemeClr val="tx1"/>
                </a:solidFill>
                <a:latin typeface="Times New Roman" pitchFamily="18" charset="0"/>
                <a:cs typeface="Times New Roman" pitchFamily="18" charset="0"/>
              </a:rPr>
              <a:t> parasının değeri dolar ve diğer yabancı paralar karşısında </a:t>
            </a:r>
            <a:r>
              <a:rPr lang="tr-TR" dirty="0" err="1">
                <a:solidFill>
                  <a:schemeClr val="tx1"/>
                </a:solidFill>
                <a:latin typeface="Times New Roman" pitchFamily="18" charset="0"/>
                <a:cs typeface="Times New Roman" pitchFamily="18" charset="0"/>
              </a:rPr>
              <a:t>düşürülmektedir.Ülkemizdeki</a:t>
            </a:r>
            <a:r>
              <a:rPr lang="tr-TR" dirty="0">
                <a:solidFill>
                  <a:schemeClr val="tx1"/>
                </a:solidFill>
                <a:latin typeface="Times New Roman" pitchFamily="18" charset="0"/>
                <a:cs typeface="Times New Roman" pitchFamily="18" charset="0"/>
              </a:rPr>
              <a:t> istikrarsız ekonomik durum davacı tarafından tahmin olunabilecek bir keyfiyettir. Somut olayda uyarlamanın koşullarından olan </a:t>
            </a:r>
            <a:r>
              <a:rPr lang="tr-TR" dirty="0" err="1">
                <a:solidFill>
                  <a:schemeClr val="tx1"/>
                </a:solidFill>
                <a:latin typeface="Times New Roman" pitchFamily="18" charset="0"/>
                <a:cs typeface="Times New Roman" pitchFamily="18" charset="0"/>
              </a:rPr>
              <a:t>öngörülmezlik</a:t>
            </a:r>
            <a:r>
              <a:rPr lang="tr-TR" dirty="0">
                <a:solidFill>
                  <a:schemeClr val="tx1"/>
                </a:solidFill>
                <a:latin typeface="Times New Roman" pitchFamily="18" charset="0"/>
                <a:cs typeface="Times New Roman" pitchFamily="18" charset="0"/>
              </a:rPr>
              <a:t> unsuru oluşmamıştır</a:t>
            </a:r>
          </a:p>
          <a:p>
            <a:endParaRPr lang="tr-TR" dirty="0"/>
          </a:p>
        </p:txBody>
      </p:sp>
      <p:sp>
        <p:nvSpPr>
          <p:cNvPr id="3" name="Başlık 2"/>
          <p:cNvSpPr>
            <a:spLocks noGrp="1"/>
          </p:cNvSpPr>
          <p:nvPr>
            <p:ph type="title"/>
          </p:nvPr>
        </p:nvSpPr>
        <p:spPr>
          <a:xfrm>
            <a:off x="457200" y="338328"/>
            <a:ext cx="8229600" cy="1074448"/>
          </a:xfrm>
        </p:spPr>
        <p:txBody>
          <a:bodyPr>
            <a:noAutofit/>
          </a:bodyPr>
          <a:lstStyle/>
          <a:p>
            <a:r>
              <a:rPr lang="tr-TR" sz="2000" b="1" dirty="0">
                <a:solidFill>
                  <a:schemeClr val="tx1"/>
                </a:solidFill>
                <a:latin typeface="Times New Roman" pitchFamily="18" charset="0"/>
                <a:cs typeface="Times New Roman" pitchFamily="18" charset="0"/>
              </a:rPr>
              <a:t>T.C</a:t>
            </a:r>
            <a:r>
              <a:rPr lang="tr-TR" sz="2000" b="1" dirty="0" smtClean="0">
                <a:solidFill>
                  <a:schemeClr val="tx1"/>
                </a:solidFill>
                <a:latin typeface="Times New Roman" pitchFamily="18" charset="0"/>
                <a:cs typeface="Times New Roman" pitchFamily="18" charset="0"/>
              </a:rPr>
              <a:t>.  YARGITAY</a:t>
            </a:r>
            <a:r>
              <a:rPr lang="tr-TR" sz="2000" b="1" dirty="0">
                <a:solidFill>
                  <a:schemeClr val="tx1"/>
                </a:solidFill>
                <a:latin typeface="Times New Roman" pitchFamily="18" charset="0"/>
                <a:cs typeface="Times New Roman" pitchFamily="18" charset="0"/>
              </a:rPr>
              <a:t/>
            </a:r>
            <a:br>
              <a:rPr lang="tr-TR" sz="2000" b="1" dirty="0">
                <a:solidFill>
                  <a:schemeClr val="tx1"/>
                </a:solidFill>
                <a:latin typeface="Times New Roman" pitchFamily="18" charset="0"/>
                <a:cs typeface="Times New Roman" pitchFamily="18" charset="0"/>
              </a:rPr>
            </a:br>
            <a:r>
              <a:rPr lang="tr-TR" sz="2000" b="1" dirty="0">
                <a:solidFill>
                  <a:schemeClr val="tx1"/>
                </a:solidFill>
                <a:latin typeface="Times New Roman" pitchFamily="18" charset="0"/>
                <a:cs typeface="Times New Roman" pitchFamily="18" charset="0"/>
              </a:rPr>
              <a:t>HUKUK GENEL KURULU</a:t>
            </a:r>
            <a:br>
              <a:rPr lang="tr-TR" sz="2000" b="1" dirty="0">
                <a:solidFill>
                  <a:schemeClr val="tx1"/>
                </a:solidFill>
                <a:latin typeface="Times New Roman" pitchFamily="18" charset="0"/>
                <a:cs typeface="Times New Roman" pitchFamily="18" charset="0"/>
              </a:rPr>
            </a:br>
            <a:r>
              <a:rPr lang="tr-TR" sz="2000" b="1" dirty="0">
                <a:solidFill>
                  <a:schemeClr val="tx1"/>
                </a:solidFill>
                <a:latin typeface="Times New Roman" pitchFamily="18" charset="0"/>
                <a:cs typeface="Times New Roman" pitchFamily="18" charset="0"/>
              </a:rPr>
              <a:t>E. </a:t>
            </a:r>
            <a:r>
              <a:rPr lang="tr-TR" sz="2000" b="1" dirty="0" smtClean="0">
                <a:solidFill>
                  <a:schemeClr val="tx1"/>
                </a:solidFill>
                <a:latin typeface="Times New Roman" pitchFamily="18" charset="0"/>
                <a:cs typeface="Times New Roman" pitchFamily="18" charset="0"/>
              </a:rPr>
              <a:t>2014/13-1614, K</a:t>
            </a:r>
            <a:r>
              <a:rPr lang="tr-TR" sz="2000" b="1" dirty="0">
                <a:solidFill>
                  <a:schemeClr val="tx1"/>
                </a:solidFill>
                <a:latin typeface="Times New Roman" pitchFamily="18" charset="0"/>
                <a:cs typeface="Times New Roman" pitchFamily="18" charset="0"/>
              </a:rPr>
              <a:t>. </a:t>
            </a:r>
            <a:r>
              <a:rPr lang="tr-TR" sz="2000" b="1" dirty="0" smtClean="0">
                <a:solidFill>
                  <a:schemeClr val="tx1"/>
                </a:solidFill>
                <a:latin typeface="Times New Roman" pitchFamily="18" charset="0"/>
                <a:cs typeface="Times New Roman" pitchFamily="18" charset="0"/>
              </a:rPr>
              <a:t>2014/900, T</a:t>
            </a:r>
            <a:r>
              <a:rPr lang="tr-TR" sz="2000" b="1" dirty="0">
                <a:solidFill>
                  <a:schemeClr val="tx1"/>
                </a:solidFill>
                <a:latin typeface="Times New Roman" pitchFamily="18" charset="0"/>
                <a:cs typeface="Times New Roman" pitchFamily="18" charset="0"/>
              </a:rPr>
              <a:t>. 12.11.2014</a:t>
            </a:r>
            <a:br>
              <a:rPr lang="tr-TR" sz="2000" b="1" dirty="0">
                <a:solidFill>
                  <a:schemeClr val="tx1"/>
                </a:solidFill>
                <a:latin typeface="Times New Roman" pitchFamily="18" charset="0"/>
                <a:cs typeface="Times New Roman" pitchFamily="18" charset="0"/>
              </a:rPr>
            </a:br>
            <a:endParaRPr lang="tr-TR" sz="20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7328793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292</Words>
  <Application>Microsoft Office PowerPoint</Application>
  <PresentationFormat>Ekran Gösterisi (4:3)</PresentationFormat>
  <Paragraphs>44</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Dalga Biçimi</vt:lpstr>
      <vt:lpstr>PowerPoint Sunusu</vt:lpstr>
      <vt:lpstr>PowerPoint Sunusu</vt:lpstr>
      <vt:lpstr>PowerPoint Sunusu</vt:lpstr>
      <vt:lpstr>HGK. T. 26.2.1997, E. 1996/9-679, K. 1997/119</vt:lpstr>
      <vt:lpstr>HGK. T. 12.4.200, E. 2000/1-744, K. 2000/755</vt:lpstr>
      <vt:lpstr>T.C.  YARGITAY HUKUK GENEL KURULU E. 2014/13-1614, K. 2014/900, T. 12.11.2014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Veysel Başpınar</cp:lastModifiedBy>
  <cp:revision>9</cp:revision>
  <dcterms:created xsi:type="dcterms:W3CDTF">2018-02-28T12:53:52Z</dcterms:created>
  <dcterms:modified xsi:type="dcterms:W3CDTF">2018-03-03T10:42:53Z</dcterms:modified>
</cp:coreProperties>
</file>