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1F7BF08-56B4-2B4D-9A71-81F9B2688945}"/>
              </a:ext>
            </a:extLst>
          </p:cNvPr>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8. HAFTA</a:t>
            </a:r>
          </a:p>
        </p:txBody>
      </p:sp>
      <p:sp>
        <p:nvSpPr>
          <p:cNvPr id="3" name="İçerik Yer Tutucusu 2">
            <a:extLst>
              <a:ext uri="{FF2B5EF4-FFF2-40B4-BE49-F238E27FC236}">
                <a16:creationId xmlns:a16="http://schemas.microsoft.com/office/drawing/2014/main" xmlns="" id="{070593F5-140C-924B-9E67-418CA02ECC2A}"/>
              </a:ext>
            </a:extLst>
          </p:cNvPr>
          <p:cNvSpPr>
            <a:spLocks noGrp="1"/>
          </p:cNvSpPr>
          <p:nvPr>
            <p:ph idx="1"/>
          </p:nvPr>
        </p:nvSpPr>
        <p:spPr/>
        <p:txBody>
          <a:bodyPr/>
          <a:lstStyle/>
          <a:p>
            <a:pPr algn="just"/>
            <a:r>
              <a:rPr lang="tr-TR" b="1" dirty="0">
                <a:latin typeface="Arial" panose="020B0604020202020204" pitchFamily="34" charset="0"/>
                <a:cs typeface="Arial" panose="020B0604020202020204" pitchFamily="34" charset="0"/>
              </a:rPr>
              <a:t>Ticaret şirketlerinde yapısal değişiklikler</a:t>
            </a:r>
          </a:p>
          <a:p>
            <a:pPr algn="just">
              <a:buFontTx/>
              <a:buChar char="-"/>
            </a:pPr>
            <a:r>
              <a:rPr lang="tr-TR" b="1" dirty="0">
                <a:latin typeface="Arial" panose="020B0604020202020204" pitchFamily="34" charset="0"/>
                <a:cs typeface="Arial" panose="020B0604020202020204" pitchFamily="34" charset="0"/>
              </a:rPr>
              <a:t>Birleşme</a:t>
            </a:r>
          </a:p>
          <a:p>
            <a:pPr algn="just">
              <a:buFontTx/>
              <a:buChar char="-"/>
            </a:pPr>
            <a:r>
              <a:rPr lang="tr-TR" b="1" dirty="0">
                <a:latin typeface="Arial" panose="020B0604020202020204" pitchFamily="34" charset="0"/>
                <a:cs typeface="Arial" panose="020B0604020202020204" pitchFamily="34" charset="0"/>
              </a:rPr>
              <a:t>Bölünme</a:t>
            </a:r>
          </a:p>
          <a:p>
            <a:pPr algn="just">
              <a:buFontTx/>
              <a:buChar char="-"/>
            </a:pPr>
            <a:r>
              <a:rPr lang="tr-TR" b="1" dirty="0">
                <a:latin typeface="Arial" panose="020B0604020202020204" pitchFamily="34" charset="0"/>
                <a:cs typeface="Arial" panose="020B0604020202020204" pitchFamily="34" charset="0"/>
              </a:rPr>
              <a:t>Tür değiştirme</a:t>
            </a:r>
          </a:p>
          <a:p>
            <a:pPr algn="just">
              <a:buFontTx/>
              <a:buChar char="-"/>
            </a:pPr>
            <a:r>
              <a:rPr lang="tr-TR" b="1" dirty="0">
                <a:latin typeface="Arial" panose="020B0604020202020204" pitchFamily="34" charset="0"/>
                <a:cs typeface="Arial" panose="020B0604020202020204" pitchFamily="34" charset="0"/>
              </a:rPr>
              <a:t>Ortak hükümler</a:t>
            </a:r>
          </a:p>
          <a:p>
            <a:pPr algn="just">
              <a:buFontTx/>
              <a:buChar cha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0342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a:solidFill>
                  <a:srgbClr val="7030A0"/>
                </a:solidFill>
                <a:latin typeface="Arial" panose="020B0604020202020204" pitchFamily="34" charset="0"/>
                <a:cs typeface="Arial" panose="020B0604020202020204" pitchFamily="34" charset="0"/>
              </a:rPr>
              <a:t>Tür Değiştirebilecek Şirketler</a:t>
            </a:r>
          </a:p>
        </p:txBody>
      </p:sp>
      <p:sp>
        <p:nvSpPr>
          <p:cNvPr id="3" name="2 İçerik Yer Tutucusu"/>
          <p:cNvSpPr>
            <a:spLocks noGrp="1"/>
          </p:cNvSpPr>
          <p:nvPr>
            <p:ph idx="1"/>
          </p:nvPr>
        </p:nvSpPr>
        <p:spPr>
          <a:xfrm>
            <a:off x="1331640" y="1690688"/>
            <a:ext cx="6480720" cy="5256584"/>
          </a:xfrm>
        </p:spPr>
        <p:txBody>
          <a:bodyPr>
            <a:noAutofit/>
          </a:bodyPr>
          <a:lstStyle/>
          <a:p>
            <a:pPr algn="just"/>
            <a:r>
              <a:rPr lang="tr-TR" dirty="0">
                <a:latin typeface="Arial" panose="020B0604020202020204" pitchFamily="34" charset="0"/>
                <a:cs typeface="Arial" panose="020B0604020202020204" pitchFamily="34" charset="0"/>
              </a:rPr>
              <a:t>Tür değiştirebilecek şirketlerin sınırlandırılması yaklaşımıyla TTK m. 181’e göre;</a:t>
            </a:r>
          </a:p>
          <a:p>
            <a:pPr lvl="1" algn="just"/>
            <a:r>
              <a:rPr lang="tr-TR" sz="2800" dirty="0">
                <a:latin typeface="Arial" panose="020B0604020202020204" pitchFamily="34" charset="0"/>
                <a:cs typeface="Arial" panose="020B0604020202020204" pitchFamily="34" charset="0"/>
              </a:rPr>
              <a:t>Bir sermaye şirketi; başka türde bir sermaye şirketine ya da kooperatife;</a:t>
            </a:r>
          </a:p>
          <a:p>
            <a:pPr lvl="1" algn="just"/>
            <a:r>
              <a:rPr lang="tr-TR" sz="2800" dirty="0">
                <a:latin typeface="Arial" panose="020B0604020202020204" pitchFamily="34" charset="0"/>
                <a:cs typeface="Arial" panose="020B0604020202020204" pitchFamily="34" charset="0"/>
              </a:rPr>
              <a:t>Bir </a:t>
            </a:r>
            <a:r>
              <a:rPr lang="tr-TR" sz="2800" dirty="0" err="1">
                <a:latin typeface="Arial" panose="020B0604020202020204" pitchFamily="34" charset="0"/>
                <a:cs typeface="Arial" panose="020B0604020202020204" pitchFamily="34" charset="0"/>
              </a:rPr>
              <a:t>kollektif</a:t>
            </a:r>
            <a:r>
              <a:rPr lang="tr-TR" sz="2800" dirty="0">
                <a:latin typeface="Arial" panose="020B0604020202020204" pitchFamily="34" charset="0"/>
                <a:cs typeface="Arial" panose="020B0604020202020204" pitchFamily="34" charset="0"/>
              </a:rPr>
              <a:t> şirket; sermaye şirketine, kooperatife, komandit şirkete; </a:t>
            </a:r>
          </a:p>
        </p:txBody>
      </p:sp>
    </p:spTree>
    <p:extLst>
      <p:ext uri="{BB962C8B-B14F-4D97-AF65-F5344CB8AC3E}">
        <p14:creationId xmlns:p14="http://schemas.microsoft.com/office/powerpoint/2010/main" val="292513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844824"/>
            <a:ext cx="8229600" cy="4525963"/>
          </a:xfrm>
        </p:spPr>
        <p:txBody>
          <a:bodyPr/>
          <a:lstStyle/>
          <a:p>
            <a:pPr lvl="1" algn="just"/>
            <a:r>
              <a:rPr lang="tr-TR" dirty="0">
                <a:latin typeface="Arial" panose="020B0604020202020204" pitchFamily="34" charset="0"/>
                <a:cs typeface="Arial" panose="020B0604020202020204" pitchFamily="34" charset="0"/>
              </a:rPr>
              <a:t>Bir komandit şirket; sermaye şirketine, kooperatife, </a:t>
            </a:r>
            <a:r>
              <a:rPr lang="tr-TR" dirty="0" err="1">
                <a:latin typeface="Arial" panose="020B0604020202020204" pitchFamily="34" charset="0"/>
                <a:cs typeface="Arial" panose="020B0604020202020204" pitchFamily="34" charset="0"/>
              </a:rPr>
              <a:t>kollektif</a:t>
            </a:r>
            <a:r>
              <a:rPr lang="tr-TR" dirty="0">
                <a:latin typeface="Arial" panose="020B0604020202020204" pitchFamily="34" charset="0"/>
                <a:cs typeface="Arial" panose="020B0604020202020204" pitchFamily="34" charset="0"/>
              </a:rPr>
              <a:t> şirkete;</a:t>
            </a:r>
          </a:p>
          <a:p>
            <a:pPr lvl="1" algn="just"/>
            <a:r>
              <a:rPr lang="tr-TR" dirty="0">
                <a:latin typeface="Arial" panose="020B0604020202020204" pitchFamily="34" charset="0"/>
                <a:cs typeface="Arial" panose="020B0604020202020204" pitchFamily="34" charset="0"/>
              </a:rPr>
              <a:t>Bir kooperatif; sermaye şirketine,</a:t>
            </a:r>
          </a:p>
          <a:p>
            <a:pPr algn="just">
              <a:buNone/>
            </a:pPr>
            <a:r>
              <a:rPr lang="tr-TR" dirty="0">
                <a:latin typeface="Arial" panose="020B0604020202020204" pitchFamily="34" charset="0"/>
                <a:cs typeface="Arial" panose="020B0604020202020204" pitchFamily="34" charset="0"/>
              </a:rPr>
              <a:t>	</a:t>
            </a:r>
            <a:endParaRPr lang="tr-TR" dirty="0" smtClean="0">
              <a:latin typeface="Arial" panose="020B0604020202020204" pitchFamily="34" charset="0"/>
              <a:cs typeface="Arial" panose="020B0604020202020204" pitchFamily="34" charset="0"/>
            </a:endParaRPr>
          </a:p>
          <a:p>
            <a:pPr algn="just">
              <a:buNone/>
            </a:pP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dönüşebilir</a:t>
            </a:r>
            <a:r>
              <a:rPr lang="tr-TR" dirty="0">
                <a:latin typeface="Arial" panose="020B0604020202020204" pitchFamily="34" charset="0"/>
                <a:cs typeface="Arial" panose="020B0604020202020204" pitchFamily="34" charset="0"/>
              </a:rPr>
              <a:t>.</a:t>
            </a:r>
          </a:p>
          <a:p>
            <a:endParaRPr lang="tr-TR" dirty="0"/>
          </a:p>
        </p:txBody>
      </p:sp>
    </p:spTree>
    <p:extLst>
      <p:ext uri="{BB962C8B-B14F-4D97-AF65-F5344CB8AC3E}">
        <p14:creationId xmlns:p14="http://schemas.microsoft.com/office/powerpoint/2010/main" val="3763415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8EA67FB6-A067-E748-BD0E-1DF4EFEA5416}"/>
              </a:ext>
            </a:extLst>
          </p:cNvPr>
          <p:cNvSpPr>
            <a:spLocks noGrp="1"/>
          </p:cNvSpPr>
          <p:nvPr>
            <p:ph idx="1"/>
          </p:nvPr>
        </p:nvSpPr>
        <p:spPr/>
        <p:txBody>
          <a:bodyPr>
            <a:normAutofit fontScale="85000" lnSpcReduction="10000"/>
          </a:bodyPr>
          <a:lstStyle/>
          <a:p>
            <a:pPr algn="just"/>
            <a:r>
              <a:rPr lang="tr-TR" dirty="0">
                <a:latin typeface="Arial" panose="020B0604020202020204" pitchFamily="34" charset="0"/>
                <a:cs typeface="Arial" panose="020B0604020202020204" pitchFamily="34" charset="0"/>
              </a:rPr>
              <a:t>Türk Ticaret Kanununun 182. maddesinde </a:t>
            </a:r>
            <a:r>
              <a:rPr lang="tr-TR" dirty="0" err="1">
                <a:latin typeface="Arial" panose="020B0604020202020204" pitchFamily="34" charset="0"/>
                <a:cs typeface="Arial" panose="020B0604020202020204" pitchFamily="34" charset="0"/>
              </a:rPr>
              <a:t>kollektif</a:t>
            </a:r>
            <a:r>
              <a:rPr lang="tr-TR" dirty="0">
                <a:latin typeface="Arial" panose="020B0604020202020204" pitchFamily="34" charset="0"/>
                <a:cs typeface="Arial" panose="020B0604020202020204" pitchFamily="34" charset="0"/>
              </a:rPr>
              <a:t> ve komandit şirketlerin tür değiştirmelerine ilişkin yer alan özel düzenlemeye göre;</a:t>
            </a:r>
          </a:p>
          <a:p>
            <a:pPr algn="just"/>
            <a:r>
              <a:rPr lang="tr-TR" dirty="0">
                <a:latin typeface="Arial" panose="020B0604020202020204" pitchFamily="34" charset="0"/>
                <a:cs typeface="Arial" panose="020B0604020202020204" pitchFamily="34" charset="0"/>
              </a:rPr>
              <a:t>Bir </a:t>
            </a:r>
            <a:r>
              <a:rPr lang="tr-TR" dirty="0" err="1">
                <a:latin typeface="Arial" panose="020B0604020202020204" pitchFamily="34" charset="0"/>
                <a:cs typeface="Arial" panose="020B0604020202020204" pitchFamily="34" charset="0"/>
              </a:rPr>
              <a:t>kollektif</a:t>
            </a:r>
            <a:r>
              <a:rPr lang="tr-TR" dirty="0">
                <a:latin typeface="Arial" panose="020B0604020202020204" pitchFamily="34" charset="0"/>
                <a:cs typeface="Arial" panose="020B0604020202020204" pitchFamily="34" charset="0"/>
              </a:rPr>
              <a:t> şirket bir komandit şirkete; </a:t>
            </a:r>
            <a:r>
              <a:rPr lang="tr-TR" dirty="0" err="1">
                <a:latin typeface="Arial" panose="020B0604020202020204" pitchFamily="34" charset="0"/>
                <a:cs typeface="Arial" panose="020B0604020202020204" pitchFamily="34" charset="0"/>
              </a:rPr>
              <a:t>kollektif</a:t>
            </a:r>
            <a:r>
              <a:rPr lang="tr-TR" dirty="0">
                <a:latin typeface="Arial" panose="020B0604020202020204" pitchFamily="34" charset="0"/>
                <a:cs typeface="Arial" panose="020B0604020202020204" pitchFamily="34" charset="0"/>
              </a:rPr>
              <a:t> şirkete bir komanditerin girmesi, bir ortağın komanditer olması hâllerinde dönüşebilir.</a:t>
            </a:r>
          </a:p>
          <a:p>
            <a:pPr algn="just"/>
            <a:r>
              <a:rPr lang="tr-TR" dirty="0">
                <a:latin typeface="Arial" panose="020B0604020202020204" pitchFamily="34" charset="0"/>
                <a:cs typeface="Arial" panose="020B0604020202020204" pitchFamily="34" charset="0"/>
              </a:rPr>
              <a:t>Bir komandit şirket </a:t>
            </a:r>
            <a:r>
              <a:rPr lang="tr-TR" dirty="0" err="1">
                <a:latin typeface="Arial" panose="020B0604020202020204" pitchFamily="34" charset="0"/>
                <a:cs typeface="Arial" panose="020B0604020202020204" pitchFamily="34" charset="0"/>
              </a:rPr>
              <a:t>kollektif</a:t>
            </a:r>
            <a:r>
              <a:rPr lang="tr-TR" dirty="0">
                <a:latin typeface="Arial" panose="020B0604020202020204" pitchFamily="34" charset="0"/>
                <a:cs typeface="Arial" panose="020B0604020202020204" pitchFamily="34" charset="0"/>
              </a:rPr>
              <a:t> şirkete; bütün komanditerlerin şirketten çıkması ya da bütün komanditerlerin komandite olması suretiyle dönüşebilir.</a:t>
            </a:r>
          </a:p>
        </p:txBody>
      </p:sp>
    </p:spTree>
    <p:extLst>
      <p:ext uri="{BB962C8B-B14F-4D97-AF65-F5344CB8AC3E}">
        <p14:creationId xmlns:p14="http://schemas.microsoft.com/office/powerpoint/2010/main" val="4232748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a:solidFill>
                  <a:srgbClr val="7030A0"/>
                </a:solidFill>
                <a:latin typeface="Arial" panose="020B0604020202020204" pitchFamily="34" charset="0"/>
                <a:cs typeface="Arial" panose="020B0604020202020204" pitchFamily="34" charset="0"/>
              </a:rPr>
              <a:t>Ticaret Şirketlerinde </a:t>
            </a:r>
            <a:br>
              <a:rPr lang="tr-TR" b="1" dirty="0">
                <a:solidFill>
                  <a:srgbClr val="7030A0"/>
                </a:solidFill>
                <a:latin typeface="Arial" panose="020B0604020202020204" pitchFamily="34" charset="0"/>
                <a:cs typeface="Arial" panose="020B0604020202020204" pitchFamily="34" charset="0"/>
              </a:rPr>
            </a:br>
            <a:r>
              <a:rPr lang="tr-TR" b="1" dirty="0">
                <a:solidFill>
                  <a:srgbClr val="7030A0"/>
                </a:solidFill>
                <a:latin typeface="Arial" panose="020B0604020202020204" pitchFamily="34" charset="0"/>
                <a:cs typeface="Arial" panose="020B0604020202020204" pitchFamily="34" charset="0"/>
              </a:rPr>
              <a:t>Yapısal Değişiklikler</a:t>
            </a:r>
          </a:p>
        </p:txBody>
      </p:sp>
      <p:sp>
        <p:nvSpPr>
          <p:cNvPr id="3" name="2 İçerik Yer Tutucusu"/>
          <p:cNvSpPr>
            <a:spLocks noGrp="1"/>
          </p:cNvSpPr>
          <p:nvPr>
            <p:ph idx="1"/>
          </p:nvPr>
        </p:nvSpPr>
        <p:spPr>
          <a:xfrm>
            <a:off x="2006286" y="2306978"/>
            <a:ext cx="4914546" cy="4209331"/>
          </a:xfrm>
        </p:spPr>
        <p:txBody>
          <a:bodyPr>
            <a:normAutofit/>
          </a:bodyPr>
          <a:lstStyle/>
          <a:p>
            <a:pPr algn="just">
              <a:spcBef>
                <a:spcPts val="600"/>
              </a:spcBef>
              <a:spcAft>
                <a:spcPts val="600"/>
              </a:spcAft>
            </a:pPr>
            <a:r>
              <a:rPr lang="tr-TR" dirty="0">
                <a:latin typeface="Arial" panose="020B0604020202020204" pitchFamily="34" charset="0"/>
                <a:cs typeface="Arial" panose="020B0604020202020204" pitchFamily="34" charset="0"/>
              </a:rPr>
              <a:t>Yapısal değişiklikler;</a:t>
            </a:r>
          </a:p>
          <a:p>
            <a:pPr algn="just">
              <a:spcBef>
                <a:spcPts val="600"/>
              </a:spcBef>
              <a:spcAft>
                <a:spcPts val="600"/>
              </a:spcAft>
            </a:pPr>
            <a:endParaRPr lang="tr-TR" dirty="0">
              <a:latin typeface="Arial" panose="020B0604020202020204" pitchFamily="34" charset="0"/>
              <a:cs typeface="Arial" panose="020B0604020202020204" pitchFamily="34" charset="0"/>
            </a:endParaRPr>
          </a:p>
          <a:p>
            <a:pPr marL="1371600" lvl="2" indent="-457200" algn="just">
              <a:spcBef>
                <a:spcPts val="600"/>
              </a:spcBef>
              <a:spcAft>
                <a:spcPts val="600"/>
              </a:spcAft>
              <a:buFont typeface="Wingdings" pitchFamily="2" charset="2"/>
              <a:buChar char="q"/>
            </a:pPr>
            <a:r>
              <a:rPr lang="tr-TR" sz="2800" dirty="0">
                <a:latin typeface="Arial" panose="020B0604020202020204" pitchFamily="34" charset="0"/>
                <a:cs typeface="Arial" panose="020B0604020202020204" pitchFamily="34" charset="0"/>
              </a:rPr>
              <a:t>Birleşme</a:t>
            </a:r>
          </a:p>
          <a:p>
            <a:pPr marL="1371600" lvl="2" indent="-457200" algn="just">
              <a:spcBef>
                <a:spcPts val="600"/>
              </a:spcBef>
              <a:spcAft>
                <a:spcPts val="600"/>
              </a:spcAft>
              <a:buFont typeface="Wingdings" pitchFamily="2" charset="2"/>
              <a:buChar char="q"/>
            </a:pPr>
            <a:r>
              <a:rPr lang="tr-TR" sz="2800" dirty="0">
                <a:latin typeface="Arial" panose="020B0604020202020204" pitchFamily="34" charset="0"/>
                <a:cs typeface="Arial" panose="020B0604020202020204" pitchFamily="34" charset="0"/>
              </a:rPr>
              <a:t>Bölünme</a:t>
            </a:r>
          </a:p>
          <a:p>
            <a:pPr marL="1371600" lvl="2" indent="-457200" algn="just">
              <a:spcBef>
                <a:spcPts val="600"/>
              </a:spcBef>
              <a:spcAft>
                <a:spcPts val="600"/>
              </a:spcAft>
              <a:buFont typeface="Wingdings" pitchFamily="2" charset="2"/>
              <a:buChar char="q"/>
            </a:pPr>
            <a:r>
              <a:rPr lang="tr-TR" sz="2800" dirty="0">
                <a:latin typeface="Arial" panose="020B0604020202020204" pitchFamily="34" charset="0"/>
                <a:cs typeface="Arial" panose="020B0604020202020204" pitchFamily="34" charset="0"/>
              </a:rPr>
              <a:t>Tür Değiştirme</a:t>
            </a:r>
          </a:p>
        </p:txBody>
      </p:sp>
    </p:spTree>
    <p:extLst>
      <p:ext uri="{BB962C8B-B14F-4D97-AF65-F5344CB8AC3E}">
        <p14:creationId xmlns:p14="http://schemas.microsoft.com/office/powerpoint/2010/main" val="3682661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Birleşme</a:t>
            </a:r>
          </a:p>
        </p:txBody>
      </p:sp>
      <p:sp>
        <p:nvSpPr>
          <p:cNvPr id="3" name="2 İçerik Yer Tutucusu"/>
          <p:cNvSpPr>
            <a:spLocks noGrp="1"/>
          </p:cNvSpPr>
          <p:nvPr>
            <p:ph idx="1"/>
          </p:nvPr>
        </p:nvSpPr>
        <p:spPr>
          <a:xfrm>
            <a:off x="539552" y="1700808"/>
            <a:ext cx="7886700" cy="4351338"/>
          </a:xfrm>
        </p:spPr>
        <p:txBody>
          <a:bodyPr>
            <a:normAutofit lnSpcReduction="10000"/>
          </a:bodyPr>
          <a:lstStyle/>
          <a:p>
            <a:pPr lvl="0" algn="just"/>
            <a:r>
              <a:rPr lang="tr-TR" dirty="0">
                <a:latin typeface="Arial" panose="020B0604020202020204" pitchFamily="34" charset="0"/>
                <a:cs typeface="Arial" panose="020B0604020202020204" pitchFamily="34" charset="0"/>
              </a:rPr>
              <a:t>Ticaret şirketlerinin Türk Ticaret Kanunu’ndaki esaslara göre; </a:t>
            </a:r>
          </a:p>
          <a:p>
            <a:pPr marL="0" lvl="0" indent="0" algn="just">
              <a:buNone/>
            </a:pPr>
            <a:endParaRPr lang="tr-TR" dirty="0">
              <a:latin typeface="Arial" panose="020B0604020202020204" pitchFamily="34" charset="0"/>
              <a:cs typeface="Arial" panose="020B0604020202020204" pitchFamily="34" charset="0"/>
            </a:endParaRPr>
          </a:p>
          <a:p>
            <a:pPr lvl="1" algn="just">
              <a:buFontTx/>
              <a:buChar char="-"/>
            </a:pPr>
            <a:r>
              <a:rPr lang="tr-TR" sz="2800" dirty="0">
                <a:latin typeface="Arial" panose="020B0604020202020204" pitchFamily="34" charset="0"/>
                <a:cs typeface="Arial" panose="020B0604020202020204" pitchFamily="34" charset="0"/>
              </a:rPr>
              <a:t>Bir şirketin diğerini devralması (devralma şeklinde birleşme) ya da</a:t>
            </a:r>
          </a:p>
          <a:p>
            <a:pPr marL="457200" lvl="1" indent="0" algn="just">
              <a:buNone/>
            </a:pPr>
            <a:endParaRPr lang="tr-TR" sz="2800" dirty="0">
              <a:latin typeface="Arial" panose="020B0604020202020204" pitchFamily="34" charset="0"/>
              <a:cs typeface="Arial" panose="020B0604020202020204" pitchFamily="34" charset="0"/>
            </a:endParaRPr>
          </a:p>
          <a:p>
            <a:pPr marL="457200" lvl="1" indent="0" algn="just">
              <a:buNone/>
            </a:pPr>
            <a:r>
              <a:rPr lang="tr-TR" sz="2800" dirty="0">
                <a:latin typeface="Arial" panose="020B0604020202020204" pitchFamily="34" charset="0"/>
                <a:cs typeface="Arial" panose="020B0604020202020204" pitchFamily="34" charset="0"/>
              </a:rPr>
              <a:t>- Yeni bir şirket içinde bir araya gelmeleri (yeni kuruluş şeklinde birleşme) yollarıyla birleşebilecekleri düzenlenmiştir.</a:t>
            </a:r>
          </a:p>
          <a:p>
            <a:pPr algn="just">
              <a:spcBef>
                <a:spcPts val="600"/>
              </a:spcBef>
              <a:spcAft>
                <a:spcPts val="600"/>
              </a:spcAft>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8882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Geçerli Birleşmeler</a:t>
            </a:r>
          </a:p>
        </p:txBody>
      </p:sp>
      <p:sp>
        <p:nvSpPr>
          <p:cNvPr id="3" name="2 İçerik Yer Tutucusu"/>
          <p:cNvSpPr>
            <a:spLocks noGrp="1"/>
          </p:cNvSpPr>
          <p:nvPr>
            <p:ph idx="1"/>
          </p:nvPr>
        </p:nvSpPr>
        <p:spPr>
          <a:xfrm>
            <a:off x="1403648" y="1556792"/>
            <a:ext cx="6426714" cy="5472608"/>
          </a:xfrm>
        </p:spPr>
        <p:txBody>
          <a:bodyPr>
            <a:noAutofit/>
          </a:bodyPr>
          <a:lstStyle/>
          <a:p>
            <a:pPr algn="just"/>
            <a:r>
              <a:rPr lang="tr-TR" dirty="0">
                <a:latin typeface="Arial" panose="020B0604020202020204" pitchFamily="34" charset="0"/>
                <a:cs typeface="Arial" panose="020B0604020202020204" pitchFamily="34" charset="0"/>
              </a:rPr>
              <a:t>Türk Ticaret Kanununun 137. maddesine göre; </a:t>
            </a:r>
          </a:p>
          <a:p>
            <a:pPr marL="457200" lvl="1" indent="0" algn="just">
              <a:buNone/>
            </a:pPr>
            <a:r>
              <a:rPr lang="tr-TR" sz="2800" dirty="0">
                <a:latin typeface="Arial" panose="020B0604020202020204" pitchFamily="34" charset="0"/>
                <a:cs typeface="Arial" panose="020B0604020202020204" pitchFamily="34" charset="0"/>
              </a:rPr>
              <a:t>- Sermaye şirketleri;</a:t>
            </a:r>
          </a:p>
          <a:p>
            <a:pPr marL="457200" lvl="1" indent="0" algn="just">
              <a:buNone/>
            </a:pPr>
            <a:r>
              <a:rPr lang="tr-TR" sz="2800" dirty="0">
                <a:latin typeface="Arial" panose="020B0604020202020204" pitchFamily="34" charset="0"/>
                <a:cs typeface="Arial" panose="020B0604020202020204" pitchFamily="34" charset="0"/>
              </a:rPr>
              <a:t>- Sermaye şirketleriyle,</a:t>
            </a:r>
          </a:p>
          <a:p>
            <a:pPr marL="457200" lvl="1" indent="0" algn="just">
              <a:buNone/>
            </a:pPr>
            <a:r>
              <a:rPr lang="tr-TR" sz="2800" dirty="0">
                <a:latin typeface="Arial" panose="020B0604020202020204" pitchFamily="34" charset="0"/>
                <a:cs typeface="Arial" panose="020B0604020202020204" pitchFamily="34" charset="0"/>
              </a:rPr>
              <a:t>- Kooperatiflerle ve</a:t>
            </a:r>
          </a:p>
          <a:p>
            <a:pPr marL="457200" lvl="1" indent="0" algn="just">
              <a:buNone/>
            </a:pPr>
            <a:r>
              <a:rPr lang="tr-TR" sz="2800" dirty="0">
                <a:latin typeface="Arial" panose="020B0604020202020204" pitchFamily="34" charset="0"/>
                <a:cs typeface="Arial" panose="020B0604020202020204" pitchFamily="34" charset="0"/>
              </a:rPr>
              <a:t>- Devralan şirket olmaları şartıyla, </a:t>
            </a:r>
            <a:r>
              <a:rPr lang="tr-TR" sz="2800" dirty="0" err="1">
                <a:latin typeface="Arial" panose="020B0604020202020204" pitchFamily="34" charset="0"/>
                <a:cs typeface="Arial" panose="020B0604020202020204" pitchFamily="34" charset="0"/>
              </a:rPr>
              <a:t>kollektif</a:t>
            </a:r>
            <a:r>
              <a:rPr lang="tr-TR" sz="2800" dirty="0">
                <a:latin typeface="Arial" panose="020B0604020202020204" pitchFamily="34" charset="0"/>
                <a:cs typeface="Arial" panose="020B0604020202020204" pitchFamily="34" charset="0"/>
              </a:rPr>
              <a:t> ve komandit şirketlerle birleşebilirler.</a:t>
            </a:r>
          </a:p>
        </p:txBody>
      </p:sp>
    </p:spTree>
    <p:extLst>
      <p:ext uri="{BB962C8B-B14F-4D97-AF65-F5344CB8AC3E}">
        <p14:creationId xmlns:p14="http://schemas.microsoft.com/office/powerpoint/2010/main" val="742485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2EA836D-DAE3-EF42-A31F-EA2C039DFA27}"/>
              </a:ext>
            </a:extLst>
          </p:cNvPr>
          <p:cNvSpPr>
            <a:spLocks noGrp="1"/>
          </p:cNvSpPr>
          <p:nvPr>
            <p:ph idx="1"/>
          </p:nvPr>
        </p:nvSpPr>
        <p:spPr>
          <a:xfrm>
            <a:off x="755576" y="1412776"/>
            <a:ext cx="7886700" cy="4351338"/>
          </a:xfrm>
        </p:spPr>
        <p:txBody>
          <a:bodyPr>
            <a:normAutofit/>
          </a:bodyPr>
          <a:lstStyle/>
          <a:p>
            <a:pPr algn="just"/>
            <a:r>
              <a:rPr lang="tr-TR" dirty="0">
                <a:latin typeface="Arial" panose="020B0604020202020204" pitchFamily="34" charset="0"/>
                <a:cs typeface="Arial" panose="020B0604020202020204" pitchFamily="34" charset="0"/>
              </a:rPr>
              <a:t>Şahıs şirketleri;</a:t>
            </a:r>
          </a:p>
          <a:p>
            <a:pPr marL="457200" lvl="1" indent="0" algn="just">
              <a:buNone/>
            </a:pPr>
            <a:r>
              <a:rPr lang="tr-TR" sz="2800" dirty="0">
                <a:latin typeface="Arial" panose="020B0604020202020204" pitchFamily="34" charset="0"/>
                <a:cs typeface="Arial" panose="020B0604020202020204" pitchFamily="34" charset="0"/>
              </a:rPr>
              <a:t>- Şahıs şirketleriyle, </a:t>
            </a:r>
          </a:p>
          <a:p>
            <a:pPr marL="457200" lvl="1" indent="0" algn="just">
              <a:buNone/>
            </a:pPr>
            <a:r>
              <a:rPr lang="tr-TR" sz="2800" dirty="0">
                <a:latin typeface="Arial" panose="020B0604020202020204" pitchFamily="34" charset="0"/>
                <a:cs typeface="Arial" panose="020B0604020202020204" pitchFamily="34" charset="0"/>
              </a:rPr>
              <a:t>- Devrolunan şirket olmaları şartıyla, sermaye şirketleriyle,</a:t>
            </a:r>
          </a:p>
          <a:p>
            <a:pPr marL="457200" lvl="1" indent="0" algn="just">
              <a:buNone/>
            </a:pPr>
            <a:r>
              <a:rPr lang="tr-TR" sz="2800" dirty="0">
                <a:latin typeface="Arial" panose="020B0604020202020204" pitchFamily="34" charset="0"/>
                <a:cs typeface="Arial" panose="020B0604020202020204" pitchFamily="34" charset="0"/>
              </a:rPr>
              <a:t>- Devrolunan şirket olmaları şartıyla, kooperatiflerle, birleşebilirler.</a:t>
            </a:r>
          </a:p>
          <a:p>
            <a:pPr marL="0" indent="0">
              <a:buNone/>
            </a:pPr>
            <a:endParaRPr lang="tr-TR" dirty="0"/>
          </a:p>
        </p:txBody>
      </p:sp>
    </p:spTree>
    <p:extLst>
      <p:ext uri="{BB962C8B-B14F-4D97-AF65-F5344CB8AC3E}">
        <p14:creationId xmlns:p14="http://schemas.microsoft.com/office/powerpoint/2010/main" val="4248161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9E4BF80-A6A8-5B49-B810-64630DEEE4C2}"/>
              </a:ext>
            </a:extLst>
          </p:cNvPr>
          <p:cNvSpPr>
            <a:spLocks noGrp="1"/>
          </p:cNvSpPr>
          <p:nvPr>
            <p:ph idx="1"/>
          </p:nvPr>
        </p:nvSpPr>
        <p:spPr>
          <a:xfrm>
            <a:off x="683568" y="1556792"/>
            <a:ext cx="7886700" cy="4351338"/>
          </a:xfrm>
        </p:spPr>
        <p:txBody>
          <a:bodyPr>
            <a:normAutofit/>
          </a:bodyPr>
          <a:lstStyle/>
          <a:p>
            <a:pPr algn="just"/>
            <a:r>
              <a:rPr lang="tr-TR" dirty="0">
                <a:latin typeface="Arial" panose="020B0604020202020204" pitchFamily="34" charset="0"/>
                <a:cs typeface="Arial" panose="020B0604020202020204" pitchFamily="34" charset="0"/>
              </a:rPr>
              <a:t>Kooperatifler;</a:t>
            </a:r>
          </a:p>
          <a:p>
            <a:pPr marL="457200" lvl="1" indent="0" algn="just">
              <a:buNone/>
            </a:pPr>
            <a:r>
              <a:rPr lang="tr-TR" sz="2800" dirty="0">
                <a:latin typeface="Arial" panose="020B0604020202020204" pitchFamily="34" charset="0"/>
                <a:cs typeface="Arial" panose="020B0604020202020204" pitchFamily="34" charset="0"/>
              </a:rPr>
              <a:t>- Kooperatiflerle,</a:t>
            </a:r>
          </a:p>
          <a:p>
            <a:pPr marL="457200" lvl="1" indent="0" algn="just">
              <a:buNone/>
            </a:pPr>
            <a:r>
              <a:rPr lang="tr-TR" sz="2800" dirty="0">
                <a:latin typeface="Arial" panose="020B0604020202020204" pitchFamily="34" charset="0"/>
                <a:cs typeface="Arial" panose="020B0604020202020204" pitchFamily="34" charset="0"/>
              </a:rPr>
              <a:t>- Sermaye şirketleriyle ve</a:t>
            </a:r>
          </a:p>
          <a:p>
            <a:pPr marL="457200" lvl="1" indent="0" algn="just">
              <a:buNone/>
            </a:pPr>
            <a:r>
              <a:rPr lang="tr-TR" sz="2800" dirty="0">
                <a:latin typeface="Arial" panose="020B0604020202020204" pitchFamily="34" charset="0"/>
                <a:cs typeface="Arial" panose="020B0604020202020204" pitchFamily="34" charset="0"/>
              </a:rPr>
              <a:t>- Devralan şirket olmaları şartıyla, şahıs şirketleriyle,  birleşebilirler.</a:t>
            </a:r>
            <a:endParaRPr lang="tr-TR" sz="2800" dirty="0"/>
          </a:p>
        </p:txBody>
      </p:sp>
    </p:spTree>
    <p:extLst>
      <p:ext uri="{BB962C8B-B14F-4D97-AF65-F5344CB8AC3E}">
        <p14:creationId xmlns:p14="http://schemas.microsoft.com/office/powerpoint/2010/main" val="1918147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Bölünme</a:t>
            </a:r>
          </a:p>
        </p:txBody>
      </p:sp>
      <p:sp>
        <p:nvSpPr>
          <p:cNvPr id="3" name="2 İçerik Yer Tutucusu"/>
          <p:cNvSpPr>
            <a:spLocks noGrp="1"/>
          </p:cNvSpPr>
          <p:nvPr>
            <p:ph idx="1"/>
          </p:nvPr>
        </p:nvSpPr>
        <p:spPr>
          <a:xfrm>
            <a:off x="683568" y="1484784"/>
            <a:ext cx="7886700" cy="4351338"/>
          </a:xfrm>
        </p:spPr>
        <p:txBody>
          <a:bodyPr>
            <a:noAutofit/>
          </a:bodyPr>
          <a:lstStyle/>
          <a:p>
            <a:pPr algn="just"/>
            <a:r>
              <a:rPr lang="tr-TR" dirty="0">
                <a:latin typeface="Arial" panose="020B0604020202020204" pitchFamily="34" charset="0"/>
                <a:cs typeface="Arial" panose="020B0604020202020204" pitchFamily="34" charset="0"/>
              </a:rPr>
              <a:t>Türk Ticaret Kanunu’nun </a:t>
            </a:r>
          </a:p>
          <a:p>
            <a:pPr marL="457200" lvl="1" indent="0" algn="just">
              <a:buNone/>
            </a:pPr>
            <a:r>
              <a:rPr lang="tr-TR" sz="2800" dirty="0">
                <a:latin typeface="Arial" panose="020B0604020202020204" pitchFamily="34" charset="0"/>
                <a:cs typeface="Arial" panose="020B0604020202020204" pitchFamily="34" charset="0"/>
              </a:rPr>
              <a:t>- 159/1(a) bendine göre “tam </a:t>
            </a:r>
            <a:r>
              <a:rPr lang="tr-TR" sz="2800" dirty="0" err="1">
                <a:latin typeface="Arial" panose="020B0604020202020204" pitchFamily="34" charset="0"/>
                <a:cs typeface="Arial" panose="020B0604020202020204" pitchFamily="34" charset="0"/>
              </a:rPr>
              <a:t>bölünme”de</a:t>
            </a:r>
            <a:r>
              <a:rPr lang="tr-TR" sz="2800" dirty="0">
                <a:latin typeface="Arial" panose="020B0604020202020204" pitchFamily="34" charset="0"/>
                <a:cs typeface="Arial" panose="020B0604020202020204" pitchFamily="34" charset="0"/>
              </a:rPr>
              <a:t>, şirketin tüm malvarlığı bölümlere ayrılarak diğer şirketlere devrolunur; tam bölünüp devrolunan şirket sona erer ve unvanı ticaret sicilinden silinir. Tam bölünen şirketin ortakları, devralan şirketlerin paylarını ve haklarını iktisap ederler.</a:t>
            </a:r>
          </a:p>
          <a:p>
            <a:pPr algn="just">
              <a:spcBef>
                <a:spcPts val="600"/>
              </a:spcBef>
              <a:spcAft>
                <a:spcPts val="600"/>
              </a:spcAft>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0602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BECD6AA6-F95E-AD44-8BA3-4AE01DBE4C9A}"/>
              </a:ext>
            </a:extLst>
          </p:cNvPr>
          <p:cNvSpPr>
            <a:spLocks noGrp="1"/>
          </p:cNvSpPr>
          <p:nvPr>
            <p:ph idx="1"/>
          </p:nvPr>
        </p:nvSpPr>
        <p:spPr>
          <a:xfrm>
            <a:off x="755576" y="1412776"/>
            <a:ext cx="7886700" cy="4351338"/>
          </a:xfrm>
        </p:spPr>
        <p:txBody>
          <a:bodyPr>
            <a:normAutofit fontScale="92500"/>
          </a:bodyPr>
          <a:lstStyle/>
          <a:p>
            <a:pPr marL="0" indent="0" algn="just">
              <a:buNone/>
            </a:pPr>
            <a:r>
              <a:rPr lang="tr-TR" dirty="0">
                <a:latin typeface="Arial" panose="020B0604020202020204" pitchFamily="34" charset="0"/>
                <a:cs typeface="Arial" panose="020B0604020202020204" pitchFamily="34" charset="0"/>
              </a:rPr>
              <a:t>- Kanunun 159/1(b) bendinde düzenlenen “kısmi </a:t>
            </a:r>
            <a:r>
              <a:rPr lang="tr-TR" dirty="0" err="1">
                <a:latin typeface="Arial" panose="020B0604020202020204" pitchFamily="34" charset="0"/>
                <a:cs typeface="Arial" panose="020B0604020202020204" pitchFamily="34" charset="0"/>
              </a:rPr>
              <a:t>bölünme”de</a:t>
            </a:r>
            <a:r>
              <a:rPr lang="tr-TR" dirty="0">
                <a:latin typeface="Arial" panose="020B0604020202020204" pitchFamily="34" charset="0"/>
                <a:cs typeface="Arial" panose="020B0604020202020204" pitchFamily="34" charset="0"/>
              </a:rPr>
              <a:t> ise bir şirketin malvarlığının bir veya birden fazla bölümü diğer şirketlere devrolunur. Bölünen şirketin ortakları, devralan şirketlerin paylarını ve haklarını iktisap ederler veya bölünen şirket, devredilen malvarlığı bölümlerinin karşılığında devralan şirketlerdeki payları ve hakları elde ederek yavru şirketini oluşturur. </a:t>
            </a:r>
          </a:p>
          <a:p>
            <a:pPr marL="0" indent="0" algn="just">
              <a:buNone/>
            </a:pPr>
            <a:endParaRPr lang="tr-TR" dirty="0"/>
          </a:p>
        </p:txBody>
      </p:sp>
    </p:spTree>
    <p:extLst>
      <p:ext uri="{BB962C8B-B14F-4D97-AF65-F5344CB8AC3E}">
        <p14:creationId xmlns:p14="http://schemas.microsoft.com/office/powerpoint/2010/main" val="2754295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a:solidFill>
                  <a:srgbClr val="7030A0"/>
                </a:solidFill>
                <a:latin typeface="Arial" panose="020B0604020202020204" pitchFamily="34" charset="0"/>
                <a:cs typeface="Arial" panose="020B0604020202020204" pitchFamily="34" charset="0"/>
              </a:rPr>
              <a:t>Geçerli Olarak Bölünebilecek Şirketler</a:t>
            </a:r>
          </a:p>
        </p:txBody>
      </p:sp>
      <p:sp>
        <p:nvSpPr>
          <p:cNvPr id="3" name="2 İçerik Yer Tutucusu"/>
          <p:cNvSpPr>
            <a:spLocks noGrp="1"/>
          </p:cNvSpPr>
          <p:nvPr>
            <p:ph idx="1"/>
          </p:nvPr>
        </p:nvSpPr>
        <p:spPr/>
        <p:txBody>
          <a:bodyPr>
            <a:normAutofit fontScale="92500"/>
          </a:bodyPr>
          <a:lstStyle/>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Türk Ticaret Kanunu’nun 160. maddesine göre;</a:t>
            </a:r>
          </a:p>
          <a:p>
            <a:pPr lvl="0" algn="just"/>
            <a:r>
              <a:rPr lang="tr-TR" dirty="0">
                <a:latin typeface="Arial" panose="020B0604020202020204" pitchFamily="34" charset="0"/>
                <a:cs typeface="Arial" panose="020B0604020202020204" pitchFamily="34" charset="0"/>
              </a:rPr>
              <a:t>Sermaye şirketleri ve kooperatifler sermaye şirketlerine ve kooperatiflere bölünebilirler. </a:t>
            </a:r>
          </a:p>
          <a:p>
            <a:pPr algn="just"/>
            <a:r>
              <a:rPr lang="tr-TR" dirty="0">
                <a:latin typeface="Arial" panose="020B0604020202020204" pitchFamily="34" charset="0"/>
                <a:cs typeface="Arial" panose="020B0604020202020204" pitchFamily="34" charset="0"/>
              </a:rPr>
              <a:t>Söz konusu olanağın dışında bir ticaret şirketinin bölünmesi mümkün değildir. Zira bölünebilecek şirketler sınırlı sayıda belirlenmiştir.</a:t>
            </a: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2799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393</Words>
  <Application>Microsoft Office PowerPoint</Application>
  <PresentationFormat>Ekran Gösterisi (4:3)</PresentationFormat>
  <Paragraphs>52</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8. HAFTA</vt:lpstr>
      <vt:lpstr>Ticaret Şirketlerinde  Yapısal Değişiklikler</vt:lpstr>
      <vt:lpstr>Birleşme</vt:lpstr>
      <vt:lpstr>Geçerli Birleşmeler</vt:lpstr>
      <vt:lpstr>PowerPoint Sunusu</vt:lpstr>
      <vt:lpstr>PowerPoint Sunusu</vt:lpstr>
      <vt:lpstr>Bölünme</vt:lpstr>
      <vt:lpstr>PowerPoint Sunusu</vt:lpstr>
      <vt:lpstr>Geçerli Olarak Bölünebilecek Şirketler</vt:lpstr>
      <vt:lpstr>Tür Değiştirebilecek Şirketler</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HAFTA</dc:title>
  <dc:creator>KORKUT OZKORKUT</dc:creator>
  <cp:lastModifiedBy>KORKUT OZKORKUT</cp:lastModifiedBy>
  <cp:revision>3</cp:revision>
  <dcterms:created xsi:type="dcterms:W3CDTF">2019-12-20T10:06:23Z</dcterms:created>
  <dcterms:modified xsi:type="dcterms:W3CDTF">2019-12-23T11:39:04Z</dcterms:modified>
</cp:coreProperties>
</file>