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317" r:id="rId4"/>
    <p:sldId id="320" r:id="rId5"/>
    <p:sldId id="319" r:id="rId6"/>
    <p:sldId id="318" r:id="rId7"/>
    <p:sldId id="323" r:id="rId8"/>
    <p:sldId id="321" r:id="rId9"/>
    <p:sldId id="32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75" autoAdjust="0"/>
  </p:normalViewPr>
  <p:slideViewPr>
    <p:cSldViewPr>
      <p:cViewPr>
        <p:scale>
          <a:sx n="114" d="100"/>
          <a:sy n="114" d="100"/>
        </p:scale>
        <p:origin x="-1014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09.02.2018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2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88032" y="4388911"/>
            <a:ext cx="86044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Meslek edinilmemiş ödünç iş ilişkisi, koşulları ve sonuçları </a:t>
            </a:r>
            <a:endParaRPr lang="tr-TR" altLang="ko-KR" sz="3600" b="1" dirty="0" smtClean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edinilmemiş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1340768"/>
            <a:ext cx="7272808" cy="5400599"/>
          </a:xfrm>
        </p:spPr>
        <p:txBody>
          <a:bodyPr/>
          <a:lstStyle/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4857 sayılı İş Kanunu md.7, 2016 yılında değiştirilmeden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önce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ilgili maddenin tamamında m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eslek edinilmemiş ödünç iş ilişkisi düzenlenmekteydi. </a:t>
            </a:r>
          </a:p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 konusu maddenin değiştirilmesiyle birlikte, meslek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edinilmiş ödünç iş ilişkisi sadece İş Kanunu md.7/</a:t>
            </a:r>
            <a:r>
              <a:rPr lang="tr-TR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son’da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düzenleme konusu yapılmıştır. </a:t>
            </a:r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22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edinilmemiş ödünç iş ilişkisinin kurulma koşulları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1196752"/>
            <a:ext cx="7272808" cy="5544615"/>
          </a:xfrm>
        </p:spPr>
        <p:txBody>
          <a:bodyPr/>
          <a:lstStyle/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Devir esnasında işçinin yazılı onayı</a:t>
            </a:r>
          </a:p>
          <a:p>
            <a:pPr marL="400050" indent="-400050">
              <a:buFont typeface="+mj-lt"/>
              <a:buAutoNum type="romanUcPeriod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Süre sınırı (ilk defa altı ay için, gerektiğinde en fazla iki defa daha yenilenebilme = üst sınır 18 ay) </a:t>
            </a:r>
          </a:p>
          <a:p>
            <a:pPr marL="1085850" lvl="1" indent="-342900">
              <a:buFont typeface="Wingdings" pitchFamily="2" charset="2"/>
              <a:buChar char="ü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 Tartışılması gereken hususlardan biri, ödünç iş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ilişkisinin uzatılmasında da işçinin yazılı onayı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aranacak mıdır? </a:t>
            </a:r>
          </a:p>
          <a:p>
            <a:pPr marL="1085850" lvl="1" indent="-342900">
              <a:buFont typeface="Wingdings" pitchFamily="2" charset="2"/>
              <a:buChar char="ü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aylık süre dolduktan sonra işçi tekrar yeni bir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ile aynı işveren yanında görevlendirilebilir mi? </a:t>
            </a:r>
          </a:p>
          <a:p>
            <a:pPr marL="1085850" lvl="1" indent="-342900">
              <a:buFont typeface="Wingdings" pitchFamily="2" charset="2"/>
              <a:buChar char="ü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Bekleme müddeti var mıdır?</a:t>
            </a:r>
          </a:p>
          <a:p>
            <a:r>
              <a:rPr lang="tr-T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 Benzer iş koşulu (2016 yılındaki değişiklikten önce </a:t>
            </a:r>
            <a:br>
              <a:rPr lang="tr-T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mevcuttu, şimdi ise yapılan değişiklik gereği mevcut değil)</a:t>
            </a:r>
          </a:p>
          <a:p>
            <a:pPr marL="400050" indent="-400050">
              <a:buFont typeface="+mj-lt"/>
              <a:buAutoNum type="romanUcPeriod"/>
            </a:pP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71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7524328" cy="1069514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edinilmemiş ödünç iş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ilişkisinin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kurulabilmesine ilişkin tartışma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1772816"/>
            <a:ext cx="7704856" cy="4752528"/>
          </a:xfrm>
        </p:spPr>
        <p:txBody>
          <a:bodyPr/>
          <a:lstStyle/>
          <a:p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edinilmemiş ödünç iş ilişkisi ya holdingleri ve şirket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topluluklarını oluşturan şirketler arasında kurulabilir. Yahut alelade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farklı iş kolunda ya da aynı iş kolunda yer alan işverenler arasında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kurulabilir. Holding ve şirket toplulukları arasında kurulacak ödünç iş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ilişkilerinde benzer iş koşulu zaten aranmıyordu, ancak alelade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işverenler arasında kurulacak olan ödünç iş ilişkilerinde aranmaktaydı.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Bununla birlikte kanun 2016 yılında değiştirildiğinde, meslek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edinilmemiş ödünç iş ilişkisinin kurulması sadece holding ve şirketler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topluluklarında yer alan şirketlere özgülenmiş gibi bir sonuca ulaşmak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olası oldu. Zira 6715 sayılı kanun ile İş Kanununa eklenen Geçici </a:t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Madde 7 uyarınca, «Bu </a:t>
            </a:r>
            <a:r>
              <a:rPr lang="tr-TR" sz="1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maddeyi ihdas eden Kanunun yayımı tarihinden önce 7 </a:t>
            </a:r>
            <a:r>
              <a:rPr lang="tr-TR" sz="19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nci</a:t>
            </a:r>
            <a:r>
              <a:rPr lang="tr-TR" sz="1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maddenin birinci fıkrası uyarınca bir işçinin yapmakta olduğu işe benzer işlerde çalıştırılması koşuluyla başka bir işverene iş görme </a:t>
            </a: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edimini </a:t>
            </a:r>
            <a:r>
              <a:rPr lang="tr-TR" sz="1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yerine getirmek üzere geçici olarak devredilmesi suretiyle </a:t>
            </a: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kurulmuş </a:t>
            </a:r>
            <a:r>
              <a:rPr lang="tr-TR" sz="1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bulunan geçici iş ilişkileri, sözleşmelerinin süresince devam </a:t>
            </a: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eder.» Acaba artık alelade işverenler arasında meslek edinilmiş ödünç iş ilişkisi kurulamayacak mıdır?</a:t>
            </a:r>
            <a:endParaRPr lang="tr-TR" sz="19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1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343262"/>
            <a:ext cx="7524328" cy="1069514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edinilmemiş ödünç iş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ilişkisinde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taraflar arasındaki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doğan borçlar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1412776"/>
            <a:ext cx="7272808" cy="5472607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edinilmemiş ödünç iş ilişkisinde de taraflar arasında </a:t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iş ilişkisindeki hukuki ilişkiler ağı mevcut bulunmaktadır. Bunlar;</a:t>
            </a:r>
          </a:p>
          <a:p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veren işveren ile ödünç işçi arasında iş sözleşmesi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veren işveren ile ödünç alan işveren arasında işçi </a:t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sağlama sözleşmesi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alan işveren ile ödünç işçi arasında iş sözleşmesi benzeri hukuki ilişki</a:t>
            </a:r>
          </a:p>
          <a:p>
            <a:pPr marL="285750" indent="-285750">
              <a:buFont typeface="Wingdings" pitchFamily="2" charset="2"/>
              <a:buChar char="Ø"/>
            </a:pP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Borçlar bakımından büyük ölçüde meslek edinilmiş ödünç iş </a:t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ilişkisindeki açıklamalar geçerlidir. Ancak en önemli fark; </a:t>
            </a:r>
            <a:r>
              <a:rPr lang="tr-TR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ücret </a:t>
            </a:r>
            <a:br>
              <a:rPr lang="tr-TR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ödeme borcu ve gözetme borcu bakımından ödünç veren ve ödünç alan işverenler, ödünç işçi karşısında </a:t>
            </a:r>
            <a:r>
              <a:rPr lang="tr-TR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müteselsilen</a:t>
            </a:r>
            <a:r>
              <a:rPr lang="tr-TR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sorumludur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21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edinilmemiş ödünç iş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toplu iş hukuku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1268760"/>
            <a:ext cx="7272808" cy="5328591"/>
          </a:xfrm>
        </p:spPr>
        <p:txBody>
          <a:bodyPr/>
          <a:lstStyle/>
          <a:p>
            <a:r>
              <a:rPr lang="tr-TR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 konuda ele alınması gereken konular;</a:t>
            </a:r>
          </a:p>
          <a:p>
            <a:pPr algn="r"/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işçi, hangi işçi sendikasına üye olabilir?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işçi, ödünç alan işveren taraf olduğu toplu iş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sözleşmesinden yararlanabilir mi?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işçi, ödünç veren işveren işyerinde yapılmakta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olan bir greve katılabilir mi? Lokavta maruz kalabilir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mi?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alan işveren işyerinde grev yapılmaktayken,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işçi çalıştırılabilir mi?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19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343262"/>
            <a:ext cx="7524328" cy="1069514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edinilmemiş ödünç iş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sosyal güvenlik hukuku açısından sonuçları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259632" y="1772816"/>
            <a:ext cx="7884368" cy="5112567"/>
          </a:xfrm>
        </p:spPr>
        <p:txBody>
          <a:bodyPr/>
          <a:lstStyle/>
          <a:p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Sosyal güvenlik hukuku bakımından bir sigortalının geçici olarak bir başka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işverene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verilmesi, ödünç işçinin sigortalılığını ortadan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kaldırmayacaktır.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Zira işçinin geçici olarak ödünç alan işverenin yanında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çalışmasıyla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birlikte ödünç alan işveren ile ödünç işçi arasında iş sözleşmesi kurulmuş olmayacaktır. Nitekim Yargıtay vermiş olduğu bir kararında ödünç alan işverene karşı açılmış olan sigortalı hizmet tespiti davasını kabul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etmemiş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ödünç alan işverenle ödünç işçi arasında bir sosyal sigorta ilişkisi kurulmadığını ortaya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koymuştur (Y9HD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12.10.1998,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11704/14289). </a:t>
            </a:r>
          </a:p>
          <a:p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 hala ödünç veren işverenin iş sözleşmesine bağlı olarak çalışan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işçisi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olduğundan, sosyal güvenlik mevzuatına dair tüm yükümlülüklerden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veren işveren sorumluymuş gibi bir sonuca ulaşmak ilk başta olasıdır. Bununla birlikte meslek edinilmemiş ödünç iş ilişkisinin taşıdığı hususiyet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gereği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alan işvereninde ödünç işçinin sosyal güvenliği ile ilgili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sorumluluğuna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gidilebilmesi gerekmektedir. Nitekim 506 sayılı kanunda yer verildiği gibi 5510 sayılı kanunda da ödünç veren ve ödünç alan işverenlerin sorumluluğuna ilişkin hükümler düzenlenmiştir.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67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edinilmemiş ödünç iş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ilişkisinin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sona ereceği haller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1268760"/>
            <a:ext cx="7272808" cy="5400599"/>
          </a:xfrm>
        </p:spPr>
        <p:txBody>
          <a:bodyPr/>
          <a:lstStyle/>
          <a:p>
            <a:pPr>
              <a:spcBef>
                <a:spcPts val="1800"/>
              </a:spcBef>
            </a:pPr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spcBef>
                <a:spcPts val="2400"/>
              </a:spcBef>
              <a:buFont typeface="+mj-lt"/>
              <a:buAutoNum type="romanUcPeriod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Tarafların anlaşması</a:t>
            </a:r>
          </a:p>
          <a:p>
            <a:pPr marL="400050" indent="-400050">
              <a:spcBef>
                <a:spcPts val="2400"/>
              </a:spcBef>
              <a:buFont typeface="+mj-lt"/>
              <a:buAutoNum type="romanUcPeriod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Ölüm</a:t>
            </a:r>
          </a:p>
          <a:p>
            <a:pPr marL="400050" indent="-400050">
              <a:spcBef>
                <a:spcPts val="2400"/>
              </a:spcBef>
              <a:buFont typeface="+mj-lt"/>
              <a:buAutoNum type="romanUcPeriod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Geçersizlik</a:t>
            </a:r>
          </a:p>
          <a:p>
            <a:pPr marL="400050" indent="-400050">
              <a:spcBef>
                <a:spcPts val="2400"/>
              </a:spcBef>
              <a:buFont typeface="+mj-lt"/>
              <a:buAutoNum type="romanUcPeriod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İşyerinin kapatılması</a:t>
            </a:r>
          </a:p>
          <a:p>
            <a:pPr marL="400050" indent="-400050">
              <a:spcBef>
                <a:spcPts val="2400"/>
              </a:spcBef>
              <a:buFont typeface="+mj-lt"/>
              <a:buAutoNum type="romanUcPeriod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Fesih</a:t>
            </a:r>
          </a:p>
          <a:p>
            <a:pPr marL="400050" indent="-400050">
              <a:spcBef>
                <a:spcPts val="2400"/>
              </a:spcBef>
              <a:buFont typeface="+mj-lt"/>
              <a:buAutoNum type="romanUcPeriod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Sürenin dolması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2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1991</TotalTime>
  <Words>146</Words>
  <Application>Microsoft Office PowerPoint</Application>
  <PresentationFormat>Ekran Gösterisi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Sunusu</vt:lpstr>
      <vt:lpstr>Meslek edinilmemiş ödünç iş  ilişkisi</vt:lpstr>
      <vt:lpstr>Meslek edinilmemiş ödünç iş ilişkisinin kurulma koşulları</vt:lpstr>
      <vt:lpstr>Meslek edinilmemiş ödünç iş  ilişkisinin kurulabilmesine ilişkin tartışma</vt:lpstr>
      <vt:lpstr>Meslek edinilmemiş ödünç iş  ilişkisinde taraflar arasındaki  ilişki ve doğan borçlar </vt:lpstr>
      <vt:lpstr>Meslek edinilmemiş ödünç iş  ilişkisi ve toplu iş hukuku</vt:lpstr>
      <vt:lpstr>Meslek edinilmemiş ödünç iş  ilişkisi ve sosyal güvenlik hukuku açısından sonuçları </vt:lpstr>
      <vt:lpstr>Meslek edinilmemiş ödünç iş  ilişkisinin sona ereceği haller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pro</cp:lastModifiedBy>
  <cp:revision>363</cp:revision>
  <dcterms:created xsi:type="dcterms:W3CDTF">2014-04-01T16:35:38Z</dcterms:created>
  <dcterms:modified xsi:type="dcterms:W3CDTF">2018-02-08T23:12:13Z</dcterms:modified>
</cp:coreProperties>
</file>