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9" r:id="rId4"/>
    <p:sldId id="260" r:id="rId5"/>
    <p:sldId id="262" r:id="rId6"/>
    <p:sldId id="265" r:id="rId7"/>
    <p:sldId id="267" r:id="rId8"/>
    <p:sldId id="268" r:id="rId9"/>
    <p:sldId id="269" r:id="rId10"/>
    <p:sldId id="270" r:id="rId11"/>
    <p:sldId id="272" r:id="rId12"/>
    <p:sldId id="306" r:id="rId1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74" d="100"/>
          <a:sy n="74" d="100"/>
        </p:scale>
        <p:origin x="-570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1EC91D-288F-463E-8760-5EC464DB5E2B}" type="datetimeFigureOut">
              <a:rPr lang="tr-TR" smtClean="0"/>
              <a:t>25.4.2019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59E81C-41FA-48CE-B578-5CFEB022582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946140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94643-5151-4422-B7F1-5F3E2C0CDEBF}" type="datetimeFigureOut">
              <a:rPr lang="tr-TR" smtClean="0"/>
              <a:t>25.4.2019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1030E-F569-4BE3-A9AF-7868F3626FE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322922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94643-5151-4422-B7F1-5F3E2C0CDEBF}" type="datetimeFigureOut">
              <a:rPr lang="tr-TR" smtClean="0"/>
              <a:t>25.4.2019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1030E-F569-4BE3-A9AF-7868F3626FE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313938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94643-5151-4422-B7F1-5F3E2C0CDEBF}" type="datetimeFigureOut">
              <a:rPr lang="tr-TR" smtClean="0"/>
              <a:t>25.4.2019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1030E-F569-4BE3-A9AF-7868F3626FE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74580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94643-5151-4422-B7F1-5F3E2C0CDEBF}" type="datetimeFigureOut">
              <a:rPr lang="tr-TR" smtClean="0"/>
              <a:t>25.4.2019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1030E-F569-4BE3-A9AF-7868F3626FE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152893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94643-5151-4422-B7F1-5F3E2C0CDEBF}" type="datetimeFigureOut">
              <a:rPr lang="tr-TR" smtClean="0"/>
              <a:t>25.4.2019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1030E-F569-4BE3-A9AF-7868F3626FE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747768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94643-5151-4422-B7F1-5F3E2C0CDEBF}" type="datetimeFigureOut">
              <a:rPr lang="tr-TR" smtClean="0"/>
              <a:t>25.4.2019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1030E-F569-4BE3-A9AF-7868F3626FE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431348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94643-5151-4422-B7F1-5F3E2C0CDEBF}" type="datetimeFigureOut">
              <a:rPr lang="tr-TR" smtClean="0"/>
              <a:t>25.4.2019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1030E-F569-4BE3-A9AF-7868F3626FE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5140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94643-5151-4422-B7F1-5F3E2C0CDEBF}" type="datetimeFigureOut">
              <a:rPr lang="tr-TR" smtClean="0"/>
              <a:t>25.4.2019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1030E-F569-4BE3-A9AF-7868F3626FE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600966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94643-5151-4422-B7F1-5F3E2C0CDEBF}" type="datetimeFigureOut">
              <a:rPr lang="tr-TR" smtClean="0"/>
              <a:t>25.4.2019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1030E-F569-4BE3-A9AF-7868F3626FE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405040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94643-5151-4422-B7F1-5F3E2C0CDEBF}" type="datetimeFigureOut">
              <a:rPr lang="tr-TR" smtClean="0"/>
              <a:t>25.4.2019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1030E-F569-4BE3-A9AF-7868F3626FE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151422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94643-5151-4422-B7F1-5F3E2C0CDEBF}" type="datetimeFigureOut">
              <a:rPr lang="tr-TR" smtClean="0"/>
              <a:t>25.4.2019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1030E-F569-4BE3-A9AF-7868F3626FE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88898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F94643-5151-4422-B7F1-5F3E2C0CDEBF}" type="datetimeFigureOut">
              <a:rPr lang="tr-TR" smtClean="0"/>
              <a:t>25.4.2019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E1030E-F569-4BE3-A9AF-7868F3626FE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975146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Polymer </a:t>
            </a:r>
            <a:r>
              <a:rPr lang="tr-TR" dirty="0" err="1" smtClean="0"/>
              <a:t>Technology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tr-TR" sz="3600" dirty="0" err="1" smtClean="0"/>
              <a:t>Chapter</a:t>
            </a:r>
            <a:r>
              <a:rPr lang="tr-TR" sz="3600" dirty="0" smtClean="0"/>
              <a:t> 3</a:t>
            </a:r>
            <a:endParaRPr lang="tr-TR" sz="3600" dirty="0" smtClean="0"/>
          </a:p>
          <a:p>
            <a:r>
              <a:rPr lang="tr-TR" sz="3600" dirty="0" err="1"/>
              <a:t>Polymer</a:t>
            </a:r>
            <a:r>
              <a:rPr lang="tr-TR" sz="3600" dirty="0"/>
              <a:t> </a:t>
            </a:r>
            <a:r>
              <a:rPr lang="tr-TR" sz="3600" dirty="0" err="1" smtClean="0"/>
              <a:t>Synthesis</a:t>
            </a: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838803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dirty="0" err="1"/>
              <a:t>Polymer</a:t>
            </a:r>
            <a:r>
              <a:rPr lang="tr-TR" dirty="0"/>
              <a:t> </a:t>
            </a:r>
            <a:r>
              <a:rPr lang="tr-TR" dirty="0" err="1" smtClean="0"/>
              <a:t>Synthesis</a:t>
            </a:r>
            <a:endParaRPr lang="tr-TR" sz="2400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tr-TR" sz="2400" dirty="0" err="1" smtClean="0"/>
              <a:t>Similar</a:t>
            </a:r>
            <a:r>
              <a:rPr lang="tr-TR" sz="2400" dirty="0" smtClean="0"/>
              <a:t> </a:t>
            </a:r>
            <a:r>
              <a:rPr lang="tr-TR" sz="2400" dirty="0" err="1" smtClean="0"/>
              <a:t>to</a:t>
            </a:r>
            <a:r>
              <a:rPr lang="en-US" sz="2400" dirty="0" smtClean="0"/>
              <a:t> </a:t>
            </a:r>
            <a:r>
              <a:rPr lang="en-US" sz="2400" dirty="0"/>
              <a:t>other chain-growth polymerizations, </a:t>
            </a:r>
            <a:r>
              <a:rPr lang="tr-TR" sz="2400" dirty="0" err="1" smtClean="0"/>
              <a:t>the</a:t>
            </a:r>
            <a:r>
              <a:rPr lang="en-US" sz="2400" dirty="0" smtClean="0"/>
              <a:t> </a:t>
            </a:r>
            <a:r>
              <a:rPr lang="en-US" sz="2400" dirty="0"/>
              <a:t>free-radical polymerization has three </a:t>
            </a:r>
            <a:r>
              <a:rPr lang="tr-TR" sz="2400" dirty="0" err="1" smtClean="0"/>
              <a:t>common</a:t>
            </a:r>
            <a:r>
              <a:rPr lang="en-US" sz="2400" dirty="0" smtClean="0"/>
              <a:t> </a:t>
            </a:r>
            <a:r>
              <a:rPr lang="tr-TR" sz="2400" dirty="0" err="1" smtClean="0"/>
              <a:t>reaction</a:t>
            </a:r>
            <a:r>
              <a:rPr lang="tr-TR" sz="2400" dirty="0" smtClean="0"/>
              <a:t> </a:t>
            </a:r>
            <a:r>
              <a:rPr lang="en-US" sz="2400" dirty="0" smtClean="0"/>
              <a:t>steps</a:t>
            </a:r>
            <a:r>
              <a:rPr lang="en-US" sz="2400" dirty="0"/>
              <a:t>:</a:t>
            </a:r>
          </a:p>
          <a:p>
            <a:pPr marL="0" indent="0">
              <a:buNone/>
            </a:pPr>
            <a:r>
              <a:rPr lang="tr-TR" sz="2400" dirty="0"/>
              <a:t>	</a:t>
            </a:r>
            <a:r>
              <a:rPr lang="tr-TR" sz="2400" dirty="0" smtClean="0"/>
              <a:t>-</a:t>
            </a:r>
            <a:r>
              <a:rPr lang="en-US" sz="2400" dirty="0" smtClean="0"/>
              <a:t>Initiation </a:t>
            </a:r>
            <a:r>
              <a:rPr lang="en-US" sz="2400" dirty="0"/>
              <a:t>of the active monomer</a:t>
            </a:r>
          </a:p>
          <a:p>
            <a:pPr marL="0" indent="0">
              <a:buNone/>
            </a:pPr>
            <a:r>
              <a:rPr lang="tr-TR" sz="2400" dirty="0"/>
              <a:t>	</a:t>
            </a:r>
            <a:r>
              <a:rPr lang="tr-TR" sz="2400" dirty="0" smtClean="0"/>
              <a:t>-</a:t>
            </a:r>
            <a:r>
              <a:rPr lang="en-US" sz="2400" dirty="0" smtClean="0"/>
              <a:t>Propagation </a:t>
            </a:r>
            <a:r>
              <a:rPr lang="en-US" sz="2400" dirty="0"/>
              <a:t>or growth of the </a:t>
            </a:r>
            <a:r>
              <a:rPr lang="en-US" sz="2400" dirty="0" smtClean="0"/>
              <a:t>active </a:t>
            </a:r>
            <a:r>
              <a:rPr lang="en-US" sz="2400" dirty="0"/>
              <a:t>chain by sequential addition of </a:t>
            </a:r>
            <a:r>
              <a:rPr lang="tr-TR" sz="2400" dirty="0" err="1" smtClean="0"/>
              <a:t>other</a:t>
            </a:r>
            <a:r>
              <a:rPr lang="tr-TR" sz="2400" dirty="0" smtClean="0"/>
              <a:t> </a:t>
            </a:r>
            <a:r>
              <a:rPr lang="en-US" sz="2400" dirty="0" smtClean="0"/>
              <a:t>monomers</a:t>
            </a:r>
            <a:endParaRPr lang="en-US" sz="2400" dirty="0"/>
          </a:p>
          <a:p>
            <a:pPr marL="0" indent="0">
              <a:buNone/>
            </a:pPr>
            <a:r>
              <a:rPr lang="tr-TR" sz="2400" dirty="0"/>
              <a:t>	</a:t>
            </a:r>
            <a:r>
              <a:rPr lang="tr-TR" sz="2400" dirty="0" smtClean="0"/>
              <a:t>-</a:t>
            </a:r>
            <a:r>
              <a:rPr lang="en-US" sz="2400" dirty="0" smtClean="0"/>
              <a:t>Termination </a:t>
            </a:r>
            <a:r>
              <a:rPr lang="en-US" sz="2400" dirty="0"/>
              <a:t>of the active chain to give the final </a:t>
            </a:r>
            <a:r>
              <a:rPr lang="tr-TR" sz="2400" dirty="0" err="1" smtClean="0"/>
              <a:t>macromolecular</a:t>
            </a:r>
            <a:r>
              <a:rPr lang="en-US" sz="2400" dirty="0" smtClean="0"/>
              <a:t> product</a:t>
            </a:r>
            <a:endParaRPr lang="tr-TR" sz="2400" dirty="0" smtClean="0"/>
          </a:p>
          <a:p>
            <a:r>
              <a:rPr lang="en-US" sz="2400" dirty="0"/>
              <a:t>The dissociation of the initiator </a:t>
            </a:r>
            <a:r>
              <a:rPr lang="tr-TR" sz="2400" dirty="0" err="1" smtClean="0"/>
              <a:t>molecule</a:t>
            </a:r>
            <a:r>
              <a:rPr lang="en-US" sz="2400" dirty="0" smtClean="0"/>
              <a:t> </a:t>
            </a:r>
            <a:r>
              <a:rPr lang="en-US" sz="2400" dirty="0"/>
              <a:t>to </a:t>
            </a:r>
            <a:r>
              <a:rPr lang="tr-TR" sz="2400" dirty="0" err="1" smtClean="0"/>
              <a:t>result</a:t>
            </a:r>
            <a:r>
              <a:rPr lang="en-US" sz="2400" dirty="0" smtClean="0"/>
              <a:t> </a:t>
            </a:r>
            <a:r>
              <a:rPr lang="en-US" sz="2400" dirty="0"/>
              <a:t>two free-radical initiator species (I•) can be </a:t>
            </a:r>
            <a:r>
              <a:rPr lang="tr-TR" sz="2400" dirty="0" err="1" smtClean="0"/>
              <a:t>illustrated</a:t>
            </a:r>
            <a:r>
              <a:rPr lang="tr-TR" sz="2400" dirty="0" smtClean="0"/>
              <a:t> </a:t>
            </a:r>
            <a:r>
              <a:rPr lang="en-US" sz="2400" dirty="0" smtClean="0"/>
              <a:t>as</a:t>
            </a:r>
            <a:r>
              <a:rPr lang="tr-TR" sz="2400" dirty="0" smtClean="0"/>
              <a:t> </a:t>
            </a:r>
            <a:r>
              <a:rPr lang="tr-TR" sz="2400" dirty="0" err="1" smtClean="0"/>
              <a:t>following</a:t>
            </a:r>
            <a:r>
              <a:rPr lang="en-US" sz="2400" dirty="0" smtClean="0"/>
              <a:t>:</a:t>
            </a:r>
            <a:endParaRPr lang="tr-TR" sz="2400" dirty="0" smtClean="0"/>
          </a:p>
          <a:p>
            <a:endParaRPr lang="tr-TR" sz="2400" dirty="0" smtClean="0"/>
          </a:p>
          <a:p>
            <a:r>
              <a:rPr lang="en-US" sz="2400" dirty="0" smtClean="0"/>
              <a:t>Initiator</a:t>
            </a:r>
            <a:r>
              <a:rPr lang="tr-TR" sz="2400" dirty="0" smtClean="0"/>
              <a:t> </a:t>
            </a:r>
            <a:r>
              <a:rPr lang="tr-TR" sz="2400" dirty="0" err="1" smtClean="0"/>
              <a:t>molecules</a:t>
            </a:r>
            <a:r>
              <a:rPr lang="en-US" sz="2400" dirty="0" smtClean="0"/>
              <a:t> </a:t>
            </a:r>
            <a:r>
              <a:rPr lang="en-US" sz="2400" dirty="0"/>
              <a:t>for free-radical </a:t>
            </a:r>
            <a:r>
              <a:rPr lang="en-US" sz="2400" dirty="0" smtClean="0"/>
              <a:t>polymerization</a:t>
            </a:r>
            <a:r>
              <a:rPr lang="tr-TR" sz="2400" dirty="0" smtClean="0"/>
              <a:t> </a:t>
            </a:r>
            <a:r>
              <a:rPr lang="tr-TR" sz="2400" dirty="0" err="1" smtClean="0"/>
              <a:t>reactions</a:t>
            </a:r>
            <a:r>
              <a:rPr lang="en-US" sz="2400" dirty="0" smtClean="0"/>
              <a:t> </a:t>
            </a:r>
            <a:r>
              <a:rPr lang="tr-TR" sz="2400" dirty="0" err="1" smtClean="0"/>
              <a:t>are</a:t>
            </a:r>
            <a:r>
              <a:rPr lang="en-US" sz="2400" dirty="0" smtClean="0"/>
              <a:t> </a:t>
            </a:r>
            <a:r>
              <a:rPr lang="en-US" sz="2400" dirty="0"/>
              <a:t>any organic compound with a chemical group capable of </a:t>
            </a:r>
            <a:r>
              <a:rPr lang="en-US" sz="2400" dirty="0" smtClean="0"/>
              <a:t>cleavage</a:t>
            </a:r>
            <a:r>
              <a:rPr lang="tr-TR" sz="2400" dirty="0" smtClean="0"/>
              <a:t> </a:t>
            </a:r>
            <a:r>
              <a:rPr lang="tr-TR" sz="2400" dirty="0" err="1" smtClean="0"/>
              <a:t>like</a:t>
            </a:r>
            <a:r>
              <a:rPr lang="tr-TR" sz="2400" dirty="0" smtClean="0"/>
              <a:t> </a:t>
            </a:r>
            <a:r>
              <a:rPr lang="en-US" sz="2400" dirty="0" err="1" smtClean="0"/>
              <a:t>azo</a:t>
            </a:r>
            <a:r>
              <a:rPr lang="en-US" sz="2400" dirty="0" smtClean="0"/>
              <a:t> </a:t>
            </a:r>
            <a:r>
              <a:rPr lang="en-US" sz="2400" dirty="0"/>
              <a:t>(–N=N–), disulfide (–S–S–), or peroxide (–O–O–) compound. </a:t>
            </a:r>
          </a:p>
          <a:p>
            <a:endParaRPr lang="tr-TR" sz="2400" dirty="0" smtClean="0"/>
          </a:p>
          <a:p>
            <a:endParaRPr lang="en-US" sz="2400" dirty="0"/>
          </a:p>
          <a:p>
            <a:endParaRPr lang="en-US" sz="2400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61055" y="5089411"/>
            <a:ext cx="1840397" cy="4823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5926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dirty="0" err="1"/>
              <a:t>Polymer</a:t>
            </a:r>
            <a:r>
              <a:rPr lang="tr-TR" dirty="0"/>
              <a:t> </a:t>
            </a:r>
            <a:r>
              <a:rPr lang="tr-TR" dirty="0" err="1" smtClean="0"/>
              <a:t>Synthesis</a:t>
            </a:r>
            <a:endParaRPr lang="tr-TR" sz="2400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648978"/>
            <a:ext cx="10515600" cy="4351338"/>
          </a:xfrm>
        </p:spPr>
        <p:txBody>
          <a:bodyPr>
            <a:noAutofit/>
          </a:bodyPr>
          <a:lstStyle/>
          <a:p>
            <a:r>
              <a:rPr lang="tr-TR" sz="2400" dirty="0" err="1" smtClean="0"/>
              <a:t>Then</a:t>
            </a:r>
            <a:r>
              <a:rPr lang="tr-TR" sz="2400" dirty="0" smtClean="0"/>
              <a:t> </a:t>
            </a:r>
            <a:r>
              <a:rPr lang="tr-TR" sz="2400" dirty="0" err="1" smtClean="0"/>
              <a:t>comes</a:t>
            </a:r>
            <a:r>
              <a:rPr lang="tr-TR" sz="2400" dirty="0" smtClean="0"/>
              <a:t> </a:t>
            </a:r>
            <a:r>
              <a:rPr lang="en-US" sz="2400" dirty="0" smtClean="0"/>
              <a:t>the </a:t>
            </a:r>
            <a:r>
              <a:rPr lang="en-US" sz="2400" dirty="0"/>
              <a:t>second step of </a:t>
            </a:r>
            <a:r>
              <a:rPr lang="en-US" sz="2400" dirty="0" smtClean="0"/>
              <a:t>initiation</a:t>
            </a:r>
            <a:r>
              <a:rPr lang="tr-TR" sz="2400" dirty="0" smtClean="0"/>
              <a:t>, </a:t>
            </a:r>
            <a:r>
              <a:rPr lang="tr-TR" sz="2400" dirty="0" err="1" smtClean="0"/>
              <a:t>which</a:t>
            </a:r>
            <a:r>
              <a:rPr lang="tr-TR" sz="2400" dirty="0" smtClean="0"/>
              <a:t> is </a:t>
            </a:r>
            <a:r>
              <a:rPr lang="tr-TR" sz="2400" dirty="0" err="1" smtClean="0"/>
              <a:t>known</a:t>
            </a:r>
            <a:r>
              <a:rPr lang="tr-TR" sz="2400" dirty="0" smtClean="0"/>
              <a:t> as</a:t>
            </a:r>
            <a:r>
              <a:rPr lang="en-US" sz="2400" dirty="0" smtClean="0"/>
              <a:t> </a:t>
            </a:r>
            <a:r>
              <a:rPr lang="tr-TR" sz="2400" dirty="0" smtClean="0"/>
              <a:t>an </a:t>
            </a:r>
            <a:r>
              <a:rPr lang="en-US" sz="2400" dirty="0" smtClean="0"/>
              <a:t>association</a:t>
            </a:r>
            <a:r>
              <a:rPr lang="tr-TR" sz="2400" dirty="0" smtClean="0"/>
              <a:t> step.</a:t>
            </a:r>
          </a:p>
          <a:p>
            <a:r>
              <a:rPr lang="tr-TR" sz="2400" dirty="0" smtClean="0"/>
              <a:t>At </a:t>
            </a:r>
            <a:r>
              <a:rPr lang="tr-TR" sz="2400" dirty="0" err="1" smtClean="0"/>
              <a:t>the</a:t>
            </a:r>
            <a:r>
              <a:rPr lang="tr-TR" sz="2400" dirty="0" smtClean="0"/>
              <a:t> step of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initiation</a:t>
            </a:r>
            <a:r>
              <a:rPr lang="tr-TR" sz="2400" dirty="0" smtClean="0"/>
              <a:t> </a:t>
            </a:r>
            <a:r>
              <a:rPr lang="tr-TR" sz="2400" dirty="0" err="1" smtClean="0"/>
              <a:t>reaction</a:t>
            </a:r>
            <a:r>
              <a:rPr lang="tr-TR" sz="2400" dirty="0" smtClean="0"/>
              <a:t>, </a:t>
            </a:r>
            <a:r>
              <a:rPr lang="en-US" sz="2400" dirty="0" smtClean="0"/>
              <a:t> </a:t>
            </a:r>
            <a:r>
              <a:rPr lang="en-US" sz="2400" dirty="0"/>
              <a:t>a monomer molecule (M) is attached to the initiator </a:t>
            </a:r>
            <a:r>
              <a:rPr lang="en-US" sz="2400" dirty="0" smtClean="0"/>
              <a:t>radical</a:t>
            </a:r>
            <a:r>
              <a:rPr lang="tr-TR" sz="2400" dirty="0" smtClean="0"/>
              <a:t>, </a:t>
            </a:r>
            <a:r>
              <a:rPr lang="tr-TR" sz="2400" dirty="0" err="1" smtClean="0"/>
              <a:t>which</a:t>
            </a:r>
            <a:r>
              <a:rPr lang="tr-TR" sz="2400" dirty="0" smtClean="0"/>
              <a:t> can</a:t>
            </a:r>
            <a:r>
              <a:rPr lang="en-US" sz="2400" dirty="0" smtClean="0"/>
              <a:t> </a:t>
            </a:r>
            <a:r>
              <a:rPr lang="en-US" sz="2400" dirty="0"/>
              <a:t>be represented </a:t>
            </a:r>
            <a:r>
              <a:rPr lang="en-US" sz="2400" dirty="0" smtClean="0"/>
              <a:t>as</a:t>
            </a:r>
            <a:endParaRPr lang="tr-TR" sz="2400" dirty="0" smtClean="0"/>
          </a:p>
          <a:p>
            <a:endParaRPr lang="tr-TR" sz="2400" dirty="0" smtClean="0"/>
          </a:p>
          <a:p>
            <a:r>
              <a:rPr lang="tr-TR" sz="2400" dirty="0" err="1" smtClean="0"/>
              <a:t>Then</a:t>
            </a:r>
            <a:r>
              <a:rPr lang="tr-TR" sz="2400" dirty="0" smtClean="0"/>
              <a:t> </a:t>
            </a:r>
            <a:r>
              <a:rPr lang="tr-TR" sz="2400" dirty="0" err="1" smtClean="0"/>
              <a:t>comes</a:t>
            </a:r>
            <a:r>
              <a:rPr lang="tr-TR" sz="2400" dirty="0" smtClean="0"/>
              <a:t>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propogation</a:t>
            </a:r>
            <a:r>
              <a:rPr lang="tr-TR" sz="2400" dirty="0" smtClean="0"/>
              <a:t> step.</a:t>
            </a:r>
          </a:p>
          <a:p>
            <a:r>
              <a:rPr lang="en-US" sz="2400" dirty="0"/>
              <a:t>In </a:t>
            </a:r>
            <a:r>
              <a:rPr lang="en-US" sz="2400" dirty="0" err="1" smtClean="0"/>
              <a:t>th</a:t>
            </a:r>
            <a:r>
              <a:rPr lang="tr-TR" sz="2400" dirty="0" smtClean="0"/>
              <a:t>is</a:t>
            </a:r>
            <a:r>
              <a:rPr lang="en-US" sz="2400" dirty="0" smtClean="0"/>
              <a:t> step, </a:t>
            </a:r>
            <a:r>
              <a:rPr lang="en-US" sz="2400" dirty="0"/>
              <a:t>additional monomer units are </a:t>
            </a:r>
            <a:r>
              <a:rPr lang="en-US" sz="2400" dirty="0" smtClean="0"/>
              <a:t>a</a:t>
            </a:r>
            <a:r>
              <a:rPr lang="tr-TR" sz="2400" dirty="0" err="1" smtClean="0"/>
              <a:t>ttached</a:t>
            </a:r>
            <a:r>
              <a:rPr lang="tr-TR" sz="2400" dirty="0" smtClean="0"/>
              <a:t> </a:t>
            </a:r>
            <a:r>
              <a:rPr lang="en-US" sz="2400" dirty="0" smtClean="0"/>
              <a:t>to </a:t>
            </a:r>
            <a:r>
              <a:rPr lang="en-US" sz="2400" dirty="0"/>
              <a:t>the initiated monomer species </a:t>
            </a:r>
            <a:r>
              <a:rPr lang="en-US" sz="2400" dirty="0" smtClean="0"/>
              <a:t>as</a:t>
            </a:r>
            <a:r>
              <a:rPr lang="tr-TR" sz="2400" dirty="0" smtClean="0"/>
              <a:t> </a:t>
            </a:r>
            <a:r>
              <a:rPr lang="tr-TR" sz="2400" dirty="0" err="1" smtClean="0"/>
              <a:t>shown</a:t>
            </a:r>
            <a:r>
              <a:rPr lang="tr-TR" sz="2400" dirty="0" smtClean="0"/>
              <a:t> </a:t>
            </a:r>
            <a:r>
              <a:rPr lang="tr-TR" sz="2400" dirty="0" err="1" smtClean="0"/>
              <a:t>below</a:t>
            </a:r>
            <a:r>
              <a:rPr lang="tr-TR" sz="2400" dirty="0" smtClean="0"/>
              <a:t>:</a:t>
            </a:r>
          </a:p>
          <a:p>
            <a:endParaRPr lang="tr-TR" sz="2400" dirty="0"/>
          </a:p>
          <a:p>
            <a:r>
              <a:rPr lang="en-US" sz="2400" dirty="0"/>
              <a:t>Additional monomers are </a:t>
            </a:r>
            <a:r>
              <a:rPr lang="en-US" sz="2400" dirty="0" smtClean="0"/>
              <a:t>a</a:t>
            </a:r>
            <a:r>
              <a:rPr lang="tr-TR" sz="2400" dirty="0" err="1" smtClean="0"/>
              <a:t>ttached</a:t>
            </a:r>
            <a:r>
              <a:rPr lang="en-US" sz="2400" dirty="0" smtClean="0"/>
              <a:t> </a:t>
            </a:r>
            <a:r>
              <a:rPr lang="en-US" sz="2400" dirty="0"/>
              <a:t>sequentially during </a:t>
            </a:r>
            <a:r>
              <a:rPr lang="tr-TR" sz="2400" dirty="0" err="1" smtClean="0"/>
              <a:t>the</a:t>
            </a:r>
            <a:r>
              <a:rPr lang="en-US" sz="2400" dirty="0" smtClean="0"/>
              <a:t> </a:t>
            </a:r>
            <a:r>
              <a:rPr lang="en-US" sz="2400" dirty="0"/>
              <a:t>propagation </a:t>
            </a:r>
            <a:r>
              <a:rPr lang="en-US" sz="2400" dirty="0" smtClean="0"/>
              <a:t>step</a:t>
            </a:r>
            <a:r>
              <a:rPr lang="tr-TR" sz="2400" dirty="0" smtClean="0"/>
              <a:t> of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chain</a:t>
            </a:r>
            <a:r>
              <a:rPr lang="tr-TR" sz="2400" dirty="0" smtClean="0"/>
              <a:t> </a:t>
            </a:r>
            <a:r>
              <a:rPr lang="tr-TR" sz="2400" dirty="0" err="1" smtClean="0"/>
              <a:t>growth</a:t>
            </a:r>
            <a:r>
              <a:rPr lang="tr-TR" sz="2400" dirty="0" smtClean="0"/>
              <a:t> </a:t>
            </a:r>
            <a:r>
              <a:rPr lang="tr-TR" sz="2400" dirty="0" err="1" smtClean="0"/>
              <a:t>reaction</a:t>
            </a:r>
            <a:r>
              <a:rPr lang="en-US" sz="2400" dirty="0" smtClean="0"/>
              <a:t>, </a:t>
            </a:r>
            <a:r>
              <a:rPr lang="en-US" sz="2400" dirty="0"/>
              <a:t>as </a:t>
            </a:r>
            <a:r>
              <a:rPr lang="tr-TR" sz="2400" dirty="0" err="1" smtClean="0"/>
              <a:t>shown</a:t>
            </a:r>
            <a:r>
              <a:rPr lang="tr-TR" sz="2400" dirty="0" smtClean="0"/>
              <a:t> </a:t>
            </a:r>
            <a:r>
              <a:rPr lang="tr-TR" sz="2400" dirty="0" err="1" smtClean="0"/>
              <a:t>below</a:t>
            </a:r>
            <a:r>
              <a:rPr lang="tr-TR" sz="2400" dirty="0" smtClean="0"/>
              <a:t>:</a:t>
            </a:r>
            <a:endParaRPr lang="en-US" sz="2400" dirty="0"/>
          </a:p>
          <a:p>
            <a:endParaRPr lang="tr-TR" sz="2400" dirty="0" smtClean="0"/>
          </a:p>
          <a:p>
            <a:pPr marL="0" indent="0" algn="ctr">
              <a:buNone/>
            </a:pPr>
            <a:endParaRPr lang="en-US" sz="2400" dirty="0"/>
          </a:p>
          <a:p>
            <a:endParaRPr lang="tr-TR" sz="2400" dirty="0"/>
          </a:p>
          <a:p>
            <a:endParaRPr lang="en-US" sz="2400" dirty="0"/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10310" y="2878595"/>
            <a:ext cx="2133498" cy="379289"/>
          </a:xfrm>
          <a:prstGeom prst="rect">
            <a:avLst/>
          </a:prstGeom>
        </p:spPr>
      </p:pic>
      <p:pic>
        <p:nvPicPr>
          <p:cNvPr id="8" name="Resim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5277" y="4534855"/>
            <a:ext cx="2165207" cy="394644"/>
          </a:xfrm>
          <a:prstGeom prst="rect">
            <a:avLst/>
          </a:prstGeom>
        </p:spPr>
      </p:pic>
      <p:pic>
        <p:nvPicPr>
          <p:cNvPr id="9" name="Resim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77207" y="5902468"/>
            <a:ext cx="2681346" cy="4569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284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err="1" smtClean="0"/>
              <a:t>References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Robert O. </a:t>
            </a:r>
            <a:r>
              <a:rPr lang="tr-TR" dirty="0" err="1" smtClean="0"/>
              <a:t>Ebewele</a:t>
            </a:r>
            <a:r>
              <a:rPr lang="tr-TR" dirty="0" smtClean="0"/>
              <a:t>, «</a:t>
            </a:r>
            <a:r>
              <a:rPr lang="tr-TR" dirty="0"/>
              <a:t>POLYMER SCIENCE AND TECHNOLOGY», CRC </a:t>
            </a:r>
            <a:r>
              <a:rPr lang="tr-TR" dirty="0" err="1" smtClean="0"/>
              <a:t>Press</a:t>
            </a:r>
            <a:r>
              <a:rPr lang="tr-TR" dirty="0" smtClean="0"/>
              <a:t>, 2000.</a:t>
            </a:r>
          </a:p>
          <a:p>
            <a:r>
              <a:rPr lang="en-US" dirty="0"/>
              <a:t>Fried, Joel </a:t>
            </a:r>
            <a:r>
              <a:rPr lang="en-US" dirty="0" smtClean="0"/>
              <a:t>R.</a:t>
            </a:r>
            <a:r>
              <a:rPr lang="tr-TR" dirty="0" smtClean="0"/>
              <a:t>, «</a:t>
            </a:r>
            <a:r>
              <a:rPr lang="en-US" dirty="0" smtClean="0"/>
              <a:t>Polymer </a:t>
            </a:r>
            <a:r>
              <a:rPr lang="en-US" dirty="0"/>
              <a:t>science and </a:t>
            </a:r>
            <a:r>
              <a:rPr lang="en-US" dirty="0" smtClean="0"/>
              <a:t>technology</a:t>
            </a:r>
            <a:r>
              <a:rPr lang="tr-TR" dirty="0" smtClean="0"/>
              <a:t>», </a:t>
            </a:r>
            <a:r>
              <a:rPr lang="tr-TR" dirty="0" err="1" smtClean="0"/>
              <a:t>Prentice</a:t>
            </a:r>
            <a:r>
              <a:rPr lang="tr-TR" dirty="0" smtClean="0"/>
              <a:t> </a:t>
            </a:r>
            <a:r>
              <a:rPr lang="tr-TR" dirty="0" err="1" smtClean="0"/>
              <a:t>Hall</a:t>
            </a:r>
            <a:r>
              <a:rPr lang="tr-TR" dirty="0" smtClean="0"/>
              <a:t>, </a:t>
            </a:r>
            <a:r>
              <a:rPr lang="en-US" dirty="0" smtClean="0"/>
              <a:t>Third edition</a:t>
            </a:r>
            <a:r>
              <a:rPr lang="tr-TR" smtClean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04227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Polymer </a:t>
            </a:r>
            <a:r>
              <a:rPr lang="tr-TR" dirty="0" err="1"/>
              <a:t>Synthesis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tr-TR" sz="2400" dirty="0" err="1" smtClean="0"/>
              <a:t>The</a:t>
            </a:r>
            <a:r>
              <a:rPr lang="en-US" sz="2400" dirty="0" smtClean="0"/>
              <a:t> </a:t>
            </a:r>
            <a:r>
              <a:rPr lang="en-US" sz="2400" dirty="0"/>
              <a:t>useful classification of all </a:t>
            </a:r>
            <a:r>
              <a:rPr lang="tr-TR" sz="2400" dirty="0" err="1" smtClean="0"/>
              <a:t>macromolecules</a:t>
            </a:r>
            <a:r>
              <a:rPr lang="en-US" sz="2400" dirty="0" smtClean="0"/>
              <a:t> </a:t>
            </a:r>
            <a:r>
              <a:rPr lang="en-US" sz="2400" dirty="0"/>
              <a:t>is based </a:t>
            </a:r>
            <a:r>
              <a:rPr lang="tr-TR" sz="2400" dirty="0" smtClean="0"/>
              <a:t>on</a:t>
            </a:r>
            <a:r>
              <a:rPr lang="en-US" sz="2400" dirty="0" smtClean="0"/>
              <a:t> </a:t>
            </a:r>
            <a:r>
              <a:rPr lang="en-US" sz="2400" dirty="0"/>
              <a:t>the kinetics of </a:t>
            </a:r>
            <a:r>
              <a:rPr lang="en-US" sz="2400" dirty="0" smtClean="0"/>
              <a:t>the</a:t>
            </a:r>
            <a:r>
              <a:rPr lang="tr-TR" sz="2400" dirty="0" smtClean="0"/>
              <a:t> </a:t>
            </a:r>
            <a:r>
              <a:rPr lang="en-US" sz="2400" dirty="0" smtClean="0"/>
              <a:t>polymerization</a:t>
            </a:r>
            <a:r>
              <a:rPr lang="tr-TR" sz="2400" dirty="0" smtClean="0"/>
              <a:t> </a:t>
            </a:r>
            <a:r>
              <a:rPr lang="tr-TR" sz="2400" dirty="0" err="1" smtClean="0"/>
              <a:t>reactions</a:t>
            </a:r>
            <a:r>
              <a:rPr lang="tr-TR" sz="2400" dirty="0" smtClean="0"/>
              <a:t> </a:t>
            </a:r>
            <a:r>
              <a:rPr lang="tr-TR" sz="2400" dirty="0" err="1" smtClean="0"/>
              <a:t>and</a:t>
            </a:r>
            <a:r>
              <a:rPr lang="tr-TR" sz="2400" dirty="0" smtClean="0"/>
              <a:t> </a:t>
            </a:r>
            <a:r>
              <a:rPr lang="tr-TR" sz="2400" dirty="0" err="1" smtClean="0"/>
              <a:t>types</a:t>
            </a:r>
            <a:r>
              <a:rPr lang="en-US" sz="2400" dirty="0" smtClean="0"/>
              <a:t>. </a:t>
            </a:r>
            <a:endParaRPr lang="tr-TR" sz="2400" dirty="0" smtClean="0"/>
          </a:p>
          <a:p>
            <a:r>
              <a:rPr lang="tr-TR" sz="2400" dirty="0" err="1" smtClean="0"/>
              <a:t>The</a:t>
            </a:r>
            <a:r>
              <a:rPr lang="en-US" sz="2400" dirty="0" smtClean="0"/>
              <a:t> </a:t>
            </a:r>
            <a:r>
              <a:rPr lang="en-US" sz="2400" dirty="0"/>
              <a:t>step-growth polymerization is defined as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polmerization</a:t>
            </a:r>
            <a:r>
              <a:rPr lang="tr-TR" sz="2400" dirty="0" smtClean="0"/>
              <a:t> </a:t>
            </a:r>
            <a:r>
              <a:rPr lang="tr-TR" sz="2400" dirty="0" err="1" smtClean="0"/>
              <a:t>reaction</a:t>
            </a:r>
            <a:r>
              <a:rPr lang="tr-TR" sz="2400" dirty="0" smtClean="0"/>
              <a:t>, </a:t>
            </a:r>
            <a:r>
              <a:rPr lang="tr-TR" sz="2400" dirty="0" err="1" smtClean="0"/>
              <a:t>which</a:t>
            </a:r>
            <a:r>
              <a:rPr lang="tr-TR" sz="2400" dirty="0" smtClean="0"/>
              <a:t> </a:t>
            </a:r>
            <a:r>
              <a:rPr lang="tr-TR" sz="2400" dirty="0" err="1" smtClean="0"/>
              <a:t>includes</a:t>
            </a:r>
            <a:r>
              <a:rPr lang="en-US" sz="2400" dirty="0" smtClean="0"/>
              <a:t> </a:t>
            </a:r>
            <a:r>
              <a:rPr lang="en-US" sz="2400" dirty="0"/>
              <a:t>a random reaction between two molecules that may be any combination of monomer, oligomer, or longer-chain molecule. </a:t>
            </a:r>
            <a:endParaRPr lang="tr-TR" sz="2400" dirty="0" smtClean="0"/>
          </a:p>
          <a:p>
            <a:r>
              <a:rPr lang="tr-TR" sz="2400" dirty="0" err="1" smtClean="0"/>
              <a:t>With</a:t>
            </a:r>
            <a:r>
              <a:rPr lang="tr-TR" sz="2400" dirty="0" smtClean="0"/>
              <a:t> </a:t>
            </a:r>
            <a:r>
              <a:rPr lang="tr-TR" sz="2400" dirty="0" err="1" smtClean="0"/>
              <a:t>the</a:t>
            </a:r>
            <a:r>
              <a:rPr lang="tr-TR" sz="2400" dirty="0"/>
              <a:t> step-</a:t>
            </a:r>
            <a:r>
              <a:rPr lang="tr-TR" sz="2400" dirty="0" err="1"/>
              <a:t>growth</a:t>
            </a:r>
            <a:r>
              <a:rPr lang="tr-TR" sz="2400" dirty="0"/>
              <a:t> </a:t>
            </a:r>
            <a:r>
              <a:rPr lang="tr-TR" sz="2400" dirty="0" err="1" smtClean="0"/>
              <a:t>polymerization</a:t>
            </a:r>
            <a:r>
              <a:rPr lang="tr-TR" sz="2400" dirty="0" smtClean="0"/>
              <a:t>, </a:t>
            </a:r>
            <a:r>
              <a:rPr lang="tr-TR" sz="2400" dirty="0"/>
              <a:t>h</a:t>
            </a:r>
            <a:r>
              <a:rPr lang="en-US" sz="2400" dirty="0" err="1" smtClean="0"/>
              <a:t>igh</a:t>
            </a:r>
            <a:r>
              <a:rPr lang="en-US" sz="2400" dirty="0" smtClean="0"/>
              <a:t>-molecular-weight </a:t>
            </a:r>
            <a:r>
              <a:rPr lang="en-US" sz="2400" dirty="0"/>
              <a:t>polymer </a:t>
            </a:r>
            <a:r>
              <a:rPr lang="tr-TR" sz="2400" dirty="0" smtClean="0"/>
              <a:t>can be</a:t>
            </a:r>
            <a:r>
              <a:rPr lang="en-US" sz="2400" dirty="0" smtClean="0"/>
              <a:t> </a:t>
            </a:r>
            <a:r>
              <a:rPr lang="en-US" sz="2400" dirty="0"/>
              <a:t>formed only near the end of </a:t>
            </a:r>
            <a:r>
              <a:rPr lang="en-US" sz="2400" dirty="0" smtClean="0"/>
              <a:t>the</a:t>
            </a:r>
            <a:r>
              <a:rPr lang="tr-TR" sz="2400" dirty="0" smtClean="0"/>
              <a:t> </a:t>
            </a:r>
            <a:r>
              <a:rPr lang="en-US" sz="2400" dirty="0" smtClean="0"/>
              <a:t>polymerization </a:t>
            </a:r>
            <a:r>
              <a:rPr lang="tr-TR" sz="2400" dirty="0" err="1" smtClean="0"/>
              <a:t>reaction</a:t>
            </a:r>
            <a:r>
              <a:rPr lang="tr-TR" sz="2400" dirty="0" smtClean="0"/>
              <a:t> </a:t>
            </a:r>
            <a:r>
              <a:rPr lang="en-US" sz="2400" dirty="0" smtClean="0"/>
              <a:t>when </a:t>
            </a:r>
            <a:r>
              <a:rPr lang="en-US" sz="2400" dirty="0"/>
              <a:t>most of the monomer has been </a:t>
            </a:r>
            <a:r>
              <a:rPr lang="tr-TR" sz="2400" dirty="0" err="1" smtClean="0"/>
              <a:t>reacted</a:t>
            </a:r>
            <a:r>
              <a:rPr lang="tr-TR" sz="2400" dirty="0" smtClean="0"/>
              <a:t> </a:t>
            </a:r>
            <a:r>
              <a:rPr lang="tr-TR" sz="2400" dirty="0" err="1" smtClean="0"/>
              <a:t>or</a:t>
            </a:r>
            <a:r>
              <a:rPr lang="tr-TR" sz="2400" dirty="0" smtClean="0"/>
              <a:t> </a:t>
            </a:r>
            <a:r>
              <a:rPr lang="tr-TR" sz="2400" dirty="0" err="1" smtClean="0"/>
              <a:t>consumed</a:t>
            </a:r>
            <a:r>
              <a:rPr lang="en-US" sz="2400" dirty="0" smtClean="0"/>
              <a:t>. </a:t>
            </a:r>
            <a:endParaRPr lang="tr-TR" sz="2400" dirty="0" smtClean="0"/>
          </a:p>
          <a:p>
            <a:r>
              <a:rPr lang="tr-TR" sz="2400" dirty="0" err="1" smtClean="0"/>
              <a:t>With</a:t>
            </a:r>
            <a:r>
              <a:rPr lang="tr-TR" sz="2400" dirty="0" smtClean="0"/>
              <a:t> </a:t>
            </a:r>
            <a:r>
              <a:rPr lang="tr-TR" sz="2400" dirty="0" err="1" smtClean="0"/>
              <a:t>the</a:t>
            </a:r>
            <a:r>
              <a:rPr lang="en-US" sz="2400" dirty="0" smtClean="0"/>
              <a:t> </a:t>
            </a:r>
            <a:r>
              <a:rPr lang="en-US" sz="2400" dirty="0"/>
              <a:t>chain-growth polymerization, the only chain-extension reaction is that of attachment of a monomer to an “active” </a:t>
            </a:r>
            <a:r>
              <a:rPr lang="en-US" sz="2400" dirty="0" smtClean="0"/>
              <a:t>chain</a:t>
            </a:r>
            <a:r>
              <a:rPr lang="tr-TR" sz="2400" dirty="0" smtClean="0"/>
              <a:t>, </a:t>
            </a:r>
            <a:r>
              <a:rPr lang="tr-TR" sz="2400" dirty="0" err="1" smtClean="0"/>
              <a:t>which</a:t>
            </a:r>
            <a:r>
              <a:rPr lang="tr-TR" sz="2400" dirty="0" smtClean="0"/>
              <a:t> is </a:t>
            </a:r>
            <a:r>
              <a:rPr lang="tr-TR" sz="2400" dirty="0" err="1" smtClean="0"/>
              <a:t>known</a:t>
            </a:r>
            <a:r>
              <a:rPr lang="tr-TR" sz="2400" dirty="0" smtClean="0"/>
              <a:t> as </a:t>
            </a:r>
            <a:r>
              <a:rPr lang="tr-TR" sz="2400" dirty="0" err="1" smtClean="0"/>
              <a:t>radicalic</a:t>
            </a:r>
            <a:r>
              <a:rPr lang="tr-TR" sz="2400" dirty="0" smtClean="0"/>
              <a:t> site </a:t>
            </a:r>
            <a:r>
              <a:rPr lang="tr-TR" sz="2400" dirty="0" err="1" smtClean="0"/>
              <a:t>or</a:t>
            </a:r>
            <a:r>
              <a:rPr lang="tr-TR" sz="2400" dirty="0" smtClean="0"/>
              <a:t> </a:t>
            </a:r>
            <a:r>
              <a:rPr lang="tr-TR" sz="2400" dirty="0" err="1" smtClean="0"/>
              <a:t>ionic</a:t>
            </a:r>
            <a:r>
              <a:rPr lang="tr-TR" sz="2400" dirty="0" smtClean="0"/>
              <a:t> site</a:t>
            </a:r>
            <a:r>
              <a:rPr lang="en-US" sz="2400" dirty="0" smtClean="0"/>
              <a:t>. </a:t>
            </a:r>
            <a:endParaRPr lang="tr-TR" sz="2400" dirty="0" smtClean="0"/>
          </a:p>
          <a:p>
            <a:r>
              <a:rPr lang="tr-TR" sz="2400" dirty="0" err="1" smtClean="0"/>
              <a:t>Hi</a:t>
            </a:r>
            <a:r>
              <a:rPr lang="en-US" sz="2400" dirty="0" err="1" smtClean="0"/>
              <a:t>gh</a:t>
            </a:r>
            <a:r>
              <a:rPr lang="en-US" sz="2400" dirty="0" smtClean="0"/>
              <a:t>-molecular-weight </a:t>
            </a:r>
            <a:r>
              <a:rPr lang="en-US" sz="2400" dirty="0"/>
              <a:t>polymer </a:t>
            </a:r>
            <a:r>
              <a:rPr lang="tr-TR" sz="2400" dirty="0" smtClean="0"/>
              <a:t>can be </a:t>
            </a:r>
            <a:r>
              <a:rPr lang="tr-TR" sz="2400" dirty="0" err="1" smtClean="0"/>
              <a:t>obtained</a:t>
            </a:r>
            <a:r>
              <a:rPr lang="en-US" sz="2400" dirty="0" smtClean="0"/>
              <a:t> </a:t>
            </a:r>
            <a:r>
              <a:rPr lang="en-US" sz="2400" dirty="0"/>
              <a:t>in the early stages of a chain-growth polymerization. </a:t>
            </a:r>
            <a:endParaRPr lang="tr-TR" sz="2400" dirty="0" smtClean="0"/>
          </a:p>
        </p:txBody>
      </p:sp>
    </p:spTree>
    <p:extLst>
      <p:ext uri="{BB962C8B-B14F-4D97-AF65-F5344CB8AC3E}">
        <p14:creationId xmlns:p14="http://schemas.microsoft.com/office/powerpoint/2010/main" val="2151777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err="1"/>
              <a:t>Polymer</a:t>
            </a:r>
            <a:r>
              <a:rPr lang="tr-TR" dirty="0"/>
              <a:t> </a:t>
            </a:r>
            <a:r>
              <a:rPr lang="tr-TR" dirty="0" err="1" smtClean="0"/>
              <a:t>Synthesis</a:t>
            </a:r>
            <a:endParaRPr lang="tr-TR" sz="24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/>
              <a:t>s</a:t>
            </a:r>
            <a:r>
              <a:rPr lang="en-US" sz="2400" dirty="0" err="1" smtClean="0"/>
              <a:t>tep</a:t>
            </a:r>
            <a:r>
              <a:rPr lang="en-US" sz="2400" dirty="0" smtClean="0"/>
              <a:t>-growth </a:t>
            </a:r>
            <a:r>
              <a:rPr lang="en-US" sz="2400" dirty="0"/>
              <a:t>polymerization </a:t>
            </a:r>
            <a:r>
              <a:rPr lang="tr-TR" sz="2400" dirty="0" err="1" smtClean="0"/>
              <a:t>reaction</a:t>
            </a:r>
            <a:r>
              <a:rPr lang="tr-TR" sz="2400" dirty="0" smtClean="0"/>
              <a:t> </a:t>
            </a:r>
            <a:r>
              <a:rPr lang="en-US" sz="2400" dirty="0" smtClean="0"/>
              <a:t>in</a:t>
            </a:r>
            <a:r>
              <a:rPr lang="tr-TR" sz="2400" dirty="0" err="1" smtClean="0"/>
              <a:t>cludes</a:t>
            </a:r>
            <a:r>
              <a:rPr lang="en-US" sz="2400" dirty="0" smtClean="0"/>
              <a:t> </a:t>
            </a:r>
            <a:r>
              <a:rPr lang="en-US" sz="2400" dirty="0"/>
              <a:t>a series of reactions in which any two </a:t>
            </a:r>
            <a:r>
              <a:rPr lang="tr-TR" sz="2400" dirty="0" err="1" smtClean="0"/>
              <a:t>reacting</a:t>
            </a:r>
            <a:r>
              <a:rPr lang="tr-TR" sz="2400" dirty="0" smtClean="0"/>
              <a:t> </a:t>
            </a:r>
            <a:r>
              <a:rPr lang="en-US" sz="2400" dirty="0" smtClean="0"/>
              <a:t>species </a:t>
            </a:r>
            <a:r>
              <a:rPr lang="en-US" sz="2400" dirty="0"/>
              <a:t>(monomers, </a:t>
            </a:r>
            <a:r>
              <a:rPr lang="en-US" sz="2400" dirty="0" smtClean="0"/>
              <a:t>dimers,</a:t>
            </a:r>
            <a:r>
              <a:rPr lang="tr-TR" sz="2400" dirty="0" smtClean="0"/>
              <a:t> </a:t>
            </a:r>
            <a:r>
              <a:rPr lang="en-US" sz="2400" dirty="0" smtClean="0"/>
              <a:t>trimers</a:t>
            </a:r>
            <a:r>
              <a:rPr lang="en-US" sz="2400" dirty="0"/>
              <a:t>, etc.) can react at any time, </a:t>
            </a:r>
            <a:r>
              <a:rPr lang="tr-TR" sz="2400" dirty="0" err="1" smtClean="0"/>
              <a:t>which</a:t>
            </a:r>
            <a:r>
              <a:rPr lang="tr-TR" sz="2400" dirty="0" smtClean="0"/>
              <a:t> </a:t>
            </a:r>
            <a:r>
              <a:rPr lang="en-US" sz="2400" dirty="0" smtClean="0"/>
              <a:t>lead</a:t>
            </a:r>
            <a:r>
              <a:rPr lang="tr-TR" sz="2400" dirty="0" smtClean="0"/>
              <a:t>s</a:t>
            </a:r>
            <a:r>
              <a:rPr lang="en-US" sz="2400" dirty="0" smtClean="0"/>
              <a:t> </a:t>
            </a:r>
            <a:r>
              <a:rPr lang="en-US" sz="2400" dirty="0"/>
              <a:t>to a larger molecule. </a:t>
            </a:r>
            <a:endParaRPr lang="tr-TR" sz="2400" dirty="0" smtClean="0"/>
          </a:p>
          <a:p>
            <a:r>
              <a:rPr lang="en-US" sz="2400" dirty="0" smtClean="0"/>
              <a:t>Most </a:t>
            </a:r>
            <a:r>
              <a:rPr lang="tr-TR" sz="2400" dirty="0" smtClean="0"/>
              <a:t>of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en-US" sz="2400" dirty="0" smtClean="0"/>
              <a:t>step-growth polymerization</a:t>
            </a:r>
            <a:r>
              <a:rPr lang="tr-TR" sz="2400" dirty="0" smtClean="0"/>
              <a:t> </a:t>
            </a:r>
            <a:r>
              <a:rPr lang="tr-TR" sz="2400" dirty="0" err="1" smtClean="0"/>
              <a:t>reactions</a:t>
            </a:r>
            <a:r>
              <a:rPr lang="en-US" sz="2400" dirty="0" smtClean="0"/>
              <a:t> </a:t>
            </a:r>
            <a:r>
              <a:rPr lang="tr-TR" sz="2400" dirty="0" err="1" smtClean="0"/>
              <a:t>includes</a:t>
            </a:r>
            <a:r>
              <a:rPr lang="en-US" sz="2400" dirty="0" smtClean="0"/>
              <a:t> </a:t>
            </a:r>
            <a:r>
              <a:rPr lang="en-US" sz="2400" dirty="0"/>
              <a:t>a classical condensation reaction </a:t>
            </a:r>
            <a:r>
              <a:rPr lang="tr-TR" sz="2400" dirty="0" err="1" smtClean="0"/>
              <a:t>like</a:t>
            </a:r>
            <a:r>
              <a:rPr lang="en-US" sz="2400" dirty="0" smtClean="0"/>
              <a:t> </a:t>
            </a:r>
            <a:r>
              <a:rPr lang="en-US" sz="2400" dirty="0"/>
              <a:t>esterification, ester </a:t>
            </a:r>
            <a:r>
              <a:rPr lang="en-US" sz="2400" dirty="0" smtClean="0"/>
              <a:t>interchange,</a:t>
            </a:r>
            <a:r>
              <a:rPr lang="tr-TR" sz="2400" dirty="0" smtClean="0"/>
              <a:t> </a:t>
            </a:r>
            <a:r>
              <a:rPr lang="en-US" sz="2400" dirty="0" smtClean="0"/>
              <a:t>or </a:t>
            </a:r>
            <a:r>
              <a:rPr lang="en-US" sz="2400" dirty="0" err="1"/>
              <a:t>amidization</a:t>
            </a:r>
            <a:r>
              <a:rPr lang="en-US" sz="2400" dirty="0"/>
              <a:t>. </a:t>
            </a:r>
            <a:endParaRPr lang="tr-TR" sz="2400" dirty="0" smtClean="0"/>
          </a:p>
          <a:p>
            <a:r>
              <a:rPr lang="tr-TR" sz="2400" dirty="0" err="1" smtClean="0"/>
              <a:t>With</a:t>
            </a:r>
            <a:r>
              <a:rPr lang="tr-TR" sz="2400" dirty="0" smtClean="0"/>
              <a:t> </a:t>
            </a:r>
            <a:r>
              <a:rPr lang="tr-TR" sz="2400" dirty="0" err="1" smtClean="0"/>
              <a:t>the</a:t>
            </a:r>
            <a:r>
              <a:rPr lang="en-US" sz="2400" dirty="0" smtClean="0"/>
              <a:t> </a:t>
            </a:r>
            <a:r>
              <a:rPr lang="en-US" sz="2400" dirty="0"/>
              <a:t>step-growth </a:t>
            </a:r>
            <a:r>
              <a:rPr lang="en-US" sz="2400" dirty="0" smtClean="0"/>
              <a:t>polymerization</a:t>
            </a:r>
            <a:r>
              <a:rPr lang="tr-TR" sz="2400" dirty="0" smtClean="0"/>
              <a:t> </a:t>
            </a:r>
            <a:r>
              <a:rPr lang="tr-TR" sz="2400" dirty="0" err="1" smtClean="0"/>
              <a:t>reactions</a:t>
            </a:r>
            <a:r>
              <a:rPr lang="en-US" sz="2400" dirty="0" smtClean="0"/>
              <a:t>, </a:t>
            </a:r>
            <a:r>
              <a:rPr lang="en-US" sz="2400" dirty="0"/>
              <a:t>the stepwise reaction </a:t>
            </a:r>
            <a:r>
              <a:rPr lang="tr-TR" sz="2400" dirty="0" err="1" smtClean="0"/>
              <a:t>takes</a:t>
            </a:r>
            <a:r>
              <a:rPr lang="tr-TR" sz="2400" dirty="0" smtClean="0"/>
              <a:t> </a:t>
            </a:r>
            <a:r>
              <a:rPr lang="tr-TR" sz="2400" dirty="0" err="1" smtClean="0"/>
              <a:t>place</a:t>
            </a:r>
            <a:r>
              <a:rPr lang="en-US" sz="2400" dirty="0" smtClean="0"/>
              <a:t> </a:t>
            </a:r>
            <a:r>
              <a:rPr lang="en-US" sz="2400" dirty="0"/>
              <a:t>between pairs of </a:t>
            </a:r>
            <a:r>
              <a:rPr lang="en-US" sz="2400" dirty="0" smtClean="0"/>
              <a:t>chemically</a:t>
            </a:r>
            <a:r>
              <a:rPr lang="tr-TR" sz="2400" dirty="0" smtClean="0"/>
              <a:t> </a:t>
            </a:r>
            <a:r>
              <a:rPr lang="en-US" sz="2400" dirty="0" smtClean="0"/>
              <a:t>reactive </a:t>
            </a:r>
            <a:r>
              <a:rPr lang="en-US" sz="2400" dirty="0"/>
              <a:t>or functional groups on the reacting molecules. </a:t>
            </a:r>
            <a:endParaRPr lang="tr-TR" sz="2400" dirty="0" smtClean="0"/>
          </a:p>
          <a:p>
            <a:r>
              <a:rPr lang="tr-TR" sz="2400" dirty="0" err="1" smtClean="0"/>
              <a:t>Most</a:t>
            </a:r>
            <a:r>
              <a:rPr lang="tr-TR" sz="2400" dirty="0" smtClean="0"/>
              <a:t> of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times</a:t>
            </a:r>
            <a:r>
              <a:rPr lang="en-US" sz="2400" dirty="0" smtClean="0"/>
              <a:t>,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en-US" sz="2400" dirty="0" smtClean="0"/>
              <a:t>step-growth </a:t>
            </a:r>
            <a:r>
              <a:rPr lang="en-US" sz="2400" dirty="0"/>
              <a:t>polymerization </a:t>
            </a:r>
            <a:r>
              <a:rPr lang="tr-TR" sz="2400" dirty="0" err="1" smtClean="0"/>
              <a:t>reaction</a:t>
            </a:r>
            <a:r>
              <a:rPr lang="tr-TR" sz="2400" dirty="0" smtClean="0"/>
              <a:t> </a:t>
            </a:r>
            <a:r>
              <a:rPr lang="en-US" sz="2400" dirty="0" smtClean="0"/>
              <a:t>is</a:t>
            </a:r>
            <a:r>
              <a:rPr lang="tr-TR" sz="2400" dirty="0" smtClean="0"/>
              <a:t> </a:t>
            </a:r>
            <a:r>
              <a:rPr lang="en-US" sz="2400" dirty="0" smtClean="0"/>
              <a:t>accompanied </a:t>
            </a:r>
            <a:r>
              <a:rPr lang="tr-TR" sz="2400" dirty="0" err="1" smtClean="0"/>
              <a:t>with</a:t>
            </a:r>
            <a:r>
              <a:rPr lang="tr-TR" sz="2400" dirty="0" smtClean="0"/>
              <a:t> </a:t>
            </a:r>
            <a:r>
              <a:rPr lang="en-US" sz="2400" dirty="0" smtClean="0"/>
              <a:t>the </a:t>
            </a:r>
            <a:r>
              <a:rPr lang="en-US" sz="2400" dirty="0"/>
              <a:t>elimination of a small molecule </a:t>
            </a:r>
            <a:r>
              <a:rPr lang="tr-TR" sz="2400" dirty="0" err="1" smtClean="0"/>
              <a:t>like</a:t>
            </a:r>
            <a:r>
              <a:rPr lang="en-US" sz="2400" dirty="0" smtClean="0"/>
              <a:t> </a:t>
            </a:r>
            <a:r>
              <a:rPr lang="en-US" sz="2400" dirty="0"/>
              <a:t>water as a </a:t>
            </a:r>
            <a:r>
              <a:rPr lang="en-US" sz="2400" dirty="0" smtClean="0"/>
              <a:t>by-product</a:t>
            </a:r>
            <a:r>
              <a:rPr lang="tr-TR" sz="2400" dirty="0" smtClean="0"/>
              <a:t> of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specified</a:t>
            </a:r>
            <a:r>
              <a:rPr lang="tr-TR" sz="2400" dirty="0" smtClean="0"/>
              <a:t> </a:t>
            </a:r>
            <a:r>
              <a:rPr lang="tr-TR" sz="2400" dirty="0" err="1" smtClean="0"/>
              <a:t>reaction</a:t>
            </a:r>
            <a:r>
              <a:rPr lang="en-US" sz="2400" dirty="0" smtClean="0"/>
              <a:t>. </a:t>
            </a:r>
            <a:endParaRPr lang="tr-TR" sz="2400" dirty="0" smtClean="0"/>
          </a:p>
        </p:txBody>
      </p:sp>
    </p:spTree>
    <p:extLst>
      <p:ext uri="{BB962C8B-B14F-4D97-AF65-F5344CB8AC3E}">
        <p14:creationId xmlns:p14="http://schemas.microsoft.com/office/powerpoint/2010/main" val="174018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err="1"/>
              <a:t>Polymer</a:t>
            </a:r>
            <a:r>
              <a:rPr lang="tr-TR" dirty="0"/>
              <a:t> </a:t>
            </a:r>
            <a:r>
              <a:rPr lang="tr-TR" dirty="0" err="1" smtClean="0"/>
              <a:t>Synthesis</a:t>
            </a:r>
            <a:endParaRPr lang="tr-TR" sz="24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400" dirty="0" smtClean="0"/>
              <a:t>A </a:t>
            </a:r>
            <a:r>
              <a:rPr lang="tr-TR" sz="2400" dirty="0" err="1" smtClean="0"/>
              <a:t>commercial</a:t>
            </a:r>
            <a:r>
              <a:rPr lang="en-US" sz="2400" dirty="0" smtClean="0"/>
              <a:t> </a:t>
            </a:r>
            <a:r>
              <a:rPr lang="en-US" sz="2400" dirty="0" smtClean="0"/>
              <a:t>step-growth</a:t>
            </a:r>
            <a:r>
              <a:rPr lang="tr-TR" sz="2400" dirty="0" smtClean="0"/>
              <a:t> </a:t>
            </a:r>
            <a:r>
              <a:rPr lang="en-US" sz="2400" dirty="0" smtClean="0"/>
              <a:t>polymerization </a:t>
            </a:r>
            <a:r>
              <a:rPr lang="en-US" sz="2400" dirty="0"/>
              <a:t>of the condensation </a:t>
            </a:r>
            <a:r>
              <a:rPr lang="tr-TR" sz="2400" dirty="0" err="1" smtClean="0"/>
              <a:t>class</a:t>
            </a:r>
            <a:r>
              <a:rPr lang="en-US" sz="2400" dirty="0" smtClean="0"/>
              <a:t> </a:t>
            </a:r>
            <a:r>
              <a:rPr lang="en-US" sz="2400" dirty="0"/>
              <a:t>is the formation of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commercial</a:t>
            </a:r>
            <a:r>
              <a:rPr lang="en-US" sz="2400" dirty="0" smtClean="0"/>
              <a:t> </a:t>
            </a:r>
            <a:r>
              <a:rPr lang="en-US" sz="2400" dirty="0"/>
              <a:t>polyester </a:t>
            </a:r>
            <a:r>
              <a:rPr lang="tr-TR" sz="2400" dirty="0" err="1" smtClean="0"/>
              <a:t>via</a:t>
            </a:r>
            <a:r>
              <a:rPr lang="en-US" sz="2400" dirty="0" smtClean="0"/>
              <a:t> </a:t>
            </a:r>
            <a:r>
              <a:rPr lang="en-US" sz="2400" dirty="0"/>
              <a:t>the reaction of a </a:t>
            </a:r>
            <a:r>
              <a:rPr lang="en-US" sz="2400" dirty="0" smtClean="0"/>
              <a:t>glycol</a:t>
            </a:r>
            <a:r>
              <a:rPr lang="tr-TR" sz="2400" dirty="0" smtClean="0"/>
              <a:t> </a:t>
            </a:r>
            <a:r>
              <a:rPr lang="en-US" sz="2400" dirty="0" smtClean="0"/>
              <a:t>and </a:t>
            </a:r>
            <a:r>
              <a:rPr lang="en-US" sz="2400" dirty="0"/>
              <a:t>a dicarboxylic acid, as shown </a:t>
            </a:r>
            <a:r>
              <a:rPr lang="tr-TR" sz="2400" dirty="0" err="1" smtClean="0"/>
              <a:t>below</a:t>
            </a:r>
            <a:r>
              <a:rPr lang="tr-TR" sz="2400" dirty="0" smtClean="0"/>
              <a:t>.</a:t>
            </a:r>
          </a:p>
          <a:p>
            <a:endParaRPr lang="tr-TR" sz="2400" dirty="0"/>
          </a:p>
          <a:p>
            <a:endParaRPr lang="tr-TR" sz="2400" dirty="0" smtClean="0"/>
          </a:p>
          <a:p>
            <a:endParaRPr lang="tr-TR" sz="2400" dirty="0" smtClean="0"/>
          </a:p>
          <a:p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/>
              <a:t>s</a:t>
            </a:r>
            <a:r>
              <a:rPr lang="en-US" sz="2400" dirty="0" err="1" smtClean="0"/>
              <a:t>tep</a:t>
            </a:r>
            <a:r>
              <a:rPr lang="en-US" sz="2400" dirty="0" smtClean="0"/>
              <a:t>-growth polymerization</a:t>
            </a:r>
            <a:r>
              <a:rPr lang="tr-TR" sz="2400" dirty="0" smtClean="0"/>
              <a:t> </a:t>
            </a:r>
            <a:r>
              <a:rPr lang="tr-TR" sz="2400" dirty="0" err="1" smtClean="0"/>
              <a:t>reactions</a:t>
            </a:r>
            <a:r>
              <a:rPr lang="en-US" sz="2400" dirty="0" smtClean="0"/>
              <a:t> in</a:t>
            </a:r>
            <a:r>
              <a:rPr lang="tr-TR" sz="2400" dirty="0" err="1" smtClean="0"/>
              <a:t>clude</a:t>
            </a:r>
            <a:r>
              <a:rPr lang="en-US" sz="2400" dirty="0" smtClean="0"/>
              <a:t> </a:t>
            </a:r>
            <a:r>
              <a:rPr lang="en-US" sz="2400" dirty="0"/>
              <a:t>either one or more types of monomers. </a:t>
            </a:r>
          </a:p>
          <a:p>
            <a:r>
              <a:rPr lang="en-US" sz="2400" dirty="0"/>
              <a:t>In either case, each </a:t>
            </a:r>
            <a:r>
              <a:rPr lang="tr-TR" sz="2400" dirty="0" err="1" smtClean="0"/>
              <a:t>reacting</a:t>
            </a:r>
            <a:r>
              <a:rPr lang="tr-TR" sz="2400" dirty="0" smtClean="0"/>
              <a:t> </a:t>
            </a:r>
            <a:r>
              <a:rPr lang="tr-TR" sz="2400" dirty="0" err="1" smtClean="0"/>
              <a:t>unit</a:t>
            </a:r>
            <a:r>
              <a:rPr lang="tr-TR" sz="2400" dirty="0" smtClean="0"/>
              <a:t> ‘</a:t>
            </a:r>
            <a:r>
              <a:rPr lang="en-US" sz="2400" dirty="0" smtClean="0"/>
              <a:t>monomer</a:t>
            </a:r>
            <a:r>
              <a:rPr lang="tr-TR" sz="2400" dirty="0" smtClean="0"/>
              <a:t>’</a:t>
            </a:r>
            <a:r>
              <a:rPr lang="en-US" sz="2400" dirty="0" smtClean="0"/>
              <a:t> </a:t>
            </a:r>
            <a:r>
              <a:rPr lang="en-US" sz="2400" dirty="0"/>
              <a:t>has at least two reactive </a:t>
            </a:r>
            <a:r>
              <a:rPr lang="tr-TR" sz="2400" dirty="0" err="1" smtClean="0"/>
              <a:t>or</a:t>
            </a:r>
            <a:r>
              <a:rPr lang="tr-TR" sz="2400" dirty="0" smtClean="0"/>
              <a:t> </a:t>
            </a:r>
            <a:r>
              <a:rPr lang="en-US" sz="2400" dirty="0" smtClean="0"/>
              <a:t>functional </a:t>
            </a:r>
            <a:r>
              <a:rPr lang="en-US" sz="2400" dirty="0"/>
              <a:t>groups. </a:t>
            </a:r>
          </a:p>
          <a:p>
            <a:r>
              <a:rPr lang="en-US" sz="2400" dirty="0"/>
              <a:t>In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reaction</a:t>
            </a:r>
            <a:r>
              <a:rPr lang="tr-TR" sz="2400" dirty="0" smtClean="0"/>
              <a:t> </a:t>
            </a:r>
            <a:r>
              <a:rPr lang="tr-TR" sz="2400" dirty="0" err="1" smtClean="0"/>
              <a:t>type</a:t>
            </a:r>
            <a:r>
              <a:rPr lang="tr-TR" sz="2400" dirty="0" smtClean="0"/>
              <a:t>,</a:t>
            </a:r>
            <a:r>
              <a:rPr lang="en-US" sz="2400" dirty="0" smtClean="0"/>
              <a:t> </a:t>
            </a:r>
            <a:r>
              <a:rPr lang="en-US" sz="2400" dirty="0"/>
              <a:t>where only one type of monomer is </a:t>
            </a:r>
            <a:r>
              <a:rPr lang="en-US" sz="2400" dirty="0" smtClean="0"/>
              <a:t>in</a:t>
            </a:r>
            <a:r>
              <a:rPr lang="tr-TR" sz="2400" dirty="0" err="1" smtClean="0"/>
              <a:t>cluded</a:t>
            </a:r>
            <a:r>
              <a:rPr lang="tr-TR" sz="2400" dirty="0" smtClean="0"/>
              <a:t>, </a:t>
            </a:r>
            <a:r>
              <a:rPr lang="tr-TR" sz="2400" dirty="0" err="1" smtClean="0"/>
              <a:t>the</a:t>
            </a:r>
            <a:r>
              <a:rPr lang="tr-TR" sz="2400" dirty="0" smtClean="0"/>
              <a:t> f</a:t>
            </a:r>
            <a:r>
              <a:rPr lang="en-US" sz="2400" dirty="0" err="1" smtClean="0"/>
              <a:t>unctional</a:t>
            </a:r>
            <a:r>
              <a:rPr lang="en-US" sz="2400" dirty="0" smtClean="0"/>
              <a:t> </a:t>
            </a:r>
            <a:r>
              <a:rPr lang="en-US" sz="2400" dirty="0"/>
              <a:t>groups on the monomer are different and capable of </a:t>
            </a:r>
            <a:r>
              <a:rPr lang="en-US" sz="2400" dirty="0" err="1"/>
              <a:t>intramolecular</a:t>
            </a:r>
            <a:r>
              <a:rPr lang="en-US" sz="2400" dirty="0"/>
              <a:t> reactions. </a:t>
            </a:r>
          </a:p>
          <a:p>
            <a:endParaRPr lang="tr-TR" sz="2400" dirty="0" smtClean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1074" y="2904788"/>
            <a:ext cx="10582275" cy="1228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1674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err="1"/>
              <a:t>Polymer</a:t>
            </a:r>
            <a:r>
              <a:rPr lang="tr-TR" dirty="0"/>
              <a:t> </a:t>
            </a:r>
            <a:r>
              <a:rPr lang="tr-TR" dirty="0" err="1" smtClean="0"/>
              <a:t>Synthesis</a:t>
            </a:r>
            <a:endParaRPr lang="tr-TR" sz="24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199" y="1825625"/>
            <a:ext cx="10714149" cy="4351338"/>
          </a:xfrm>
        </p:spPr>
        <p:txBody>
          <a:bodyPr>
            <a:noAutofit/>
          </a:bodyPr>
          <a:lstStyle/>
          <a:p>
            <a:r>
              <a:rPr lang="en-US" sz="2400" dirty="0"/>
              <a:t>In </a:t>
            </a:r>
            <a:r>
              <a:rPr lang="tr-TR" sz="2400" dirty="0" err="1" smtClean="0"/>
              <a:t>certain</a:t>
            </a:r>
            <a:r>
              <a:rPr lang="en-US" sz="2400" dirty="0" smtClean="0"/>
              <a:t> cases</a:t>
            </a:r>
            <a:r>
              <a:rPr lang="tr-TR" sz="2400" dirty="0" smtClean="0"/>
              <a:t>,</a:t>
            </a:r>
            <a:r>
              <a:rPr lang="en-US" sz="2400" dirty="0" smtClean="0"/>
              <a:t> </a:t>
            </a:r>
            <a:r>
              <a:rPr lang="en-US" sz="2400" dirty="0"/>
              <a:t>where more than one type of </a:t>
            </a:r>
            <a:r>
              <a:rPr lang="tr-TR" sz="2400" dirty="0" err="1" smtClean="0"/>
              <a:t>reacting</a:t>
            </a:r>
            <a:r>
              <a:rPr lang="tr-TR" sz="2400" dirty="0" smtClean="0"/>
              <a:t> </a:t>
            </a:r>
            <a:r>
              <a:rPr lang="tr-TR" sz="2400" dirty="0" err="1" smtClean="0"/>
              <a:t>units</a:t>
            </a:r>
            <a:r>
              <a:rPr lang="tr-TR" sz="2400" dirty="0" smtClean="0"/>
              <a:t> ‘</a:t>
            </a:r>
            <a:r>
              <a:rPr lang="en-US" sz="2400" dirty="0" smtClean="0"/>
              <a:t>molecule</a:t>
            </a:r>
            <a:r>
              <a:rPr lang="tr-TR" sz="2400" dirty="0" smtClean="0"/>
              <a:t>’</a:t>
            </a:r>
            <a:r>
              <a:rPr lang="en-US" sz="2400" dirty="0" smtClean="0"/>
              <a:t> </a:t>
            </a:r>
            <a:r>
              <a:rPr lang="en-US" sz="2400" dirty="0"/>
              <a:t>is involved, the functional groups on each type </a:t>
            </a:r>
            <a:r>
              <a:rPr lang="en-US" sz="2400" dirty="0" smtClean="0"/>
              <a:t>of</a:t>
            </a:r>
            <a:r>
              <a:rPr lang="tr-TR" sz="2400" dirty="0" smtClean="0"/>
              <a:t> </a:t>
            </a:r>
            <a:r>
              <a:rPr lang="en-US" sz="2400" dirty="0" smtClean="0"/>
              <a:t>monomer </a:t>
            </a:r>
            <a:r>
              <a:rPr lang="en-US" sz="2400" dirty="0"/>
              <a:t>are the same, but capable of intermolecular reaction with the other type of monomer. </a:t>
            </a:r>
            <a:endParaRPr lang="tr-TR" sz="2400" dirty="0" smtClean="0"/>
          </a:p>
          <a:p>
            <a:r>
              <a:rPr lang="en-US" sz="2400" dirty="0" smtClean="0"/>
              <a:t>This </a:t>
            </a:r>
            <a:r>
              <a:rPr lang="tr-TR" sz="2400" dirty="0" err="1" smtClean="0"/>
              <a:t>kind</a:t>
            </a:r>
            <a:r>
              <a:rPr lang="tr-TR" sz="2400" dirty="0" smtClean="0"/>
              <a:t> of </a:t>
            </a:r>
            <a:r>
              <a:rPr lang="tr-TR" sz="2400" dirty="0" err="1" smtClean="0"/>
              <a:t>reaction</a:t>
            </a:r>
            <a:r>
              <a:rPr lang="tr-TR" sz="2400" dirty="0" smtClean="0"/>
              <a:t> </a:t>
            </a:r>
            <a:r>
              <a:rPr lang="en-US" sz="2400" dirty="0" smtClean="0"/>
              <a:t>is</a:t>
            </a:r>
            <a:r>
              <a:rPr lang="tr-TR" sz="2400" dirty="0" smtClean="0"/>
              <a:t> </a:t>
            </a:r>
            <a:r>
              <a:rPr lang="en-US" sz="2400" dirty="0" smtClean="0"/>
              <a:t>known </a:t>
            </a:r>
            <a:r>
              <a:rPr lang="en-US" sz="2400" dirty="0"/>
              <a:t>as the A–A/B–B step-growth </a:t>
            </a:r>
            <a:r>
              <a:rPr lang="en-US" sz="2400" dirty="0" smtClean="0"/>
              <a:t>polymerization</a:t>
            </a:r>
            <a:r>
              <a:rPr lang="tr-TR" sz="2400" dirty="0" smtClean="0"/>
              <a:t>.</a:t>
            </a:r>
          </a:p>
          <a:p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commerial</a:t>
            </a:r>
            <a:r>
              <a:rPr lang="tr-TR" sz="2400" dirty="0" smtClean="0"/>
              <a:t> </a:t>
            </a:r>
            <a:r>
              <a:rPr lang="tr-TR" sz="2400" dirty="0" err="1" smtClean="0"/>
              <a:t>example</a:t>
            </a:r>
            <a:r>
              <a:rPr lang="tr-TR" sz="2400" dirty="0" smtClean="0"/>
              <a:t> </a:t>
            </a:r>
            <a:r>
              <a:rPr lang="tr-TR" sz="2400" dirty="0" err="1" smtClean="0"/>
              <a:t>for</a:t>
            </a:r>
            <a:r>
              <a:rPr lang="tr-TR" sz="2400" dirty="0" smtClean="0"/>
              <a:t> </a:t>
            </a:r>
            <a:r>
              <a:rPr lang="tr-TR" sz="2400" dirty="0" err="1" smtClean="0"/>
              <a:t>the</a:t>
            </a:r>
            <a:r>
              <a:rPr lang="en-US" sz="2400" dirty="0" smtClean="0"/>
              <a:t> </a:t>
            </a:r>
            <a:r>
              <a:rPr lang="en-US" sz="2400" dirty="0"/>
              <a:t>preparation of </a:t>
            </a:r>
            <a:r>
              <a:rPr lang="en-US" sz="2400" dirty="0"/>
              <a:t>A–A/B–B step-growth </a:t>
            </a:r>
            <a:r>
              <a:rPr lang="en-US" sz="2400" dirty="0" smtClean="0"/>
              <a:t>polymerization</a:t>
            </a:r>
            <a:r>
              <a:rPr lang="tr-TR" sz="2400" dirty="0" smtClean="0"/>
              <a:t> can be </a:t>
            </a:r>
            <a:r>
              <a:rPr lang="tr-TR" sz="2400" dirty="0" err="1" smtClean="0"/>
              <a:t>given</a:t>
            </a:r>
            <a:r>
              <a:rPr lang="tr-TR" sz="2400" dirty="0" smtClean="0"/>
              <a:t> </a:t>
            </a:r>
            <a:r>
              <a:rPr lang="tr-TR" sz="2400" dirty="0" err="1" smtClean="0"/>
              <a:t>with</a:t>
            </a:r>
            <a:r>
              <a:rPr lang="tr-TR" sz="2400" dirty="0" smtClean="0"/>
              <a:t> </a:t>
            </a:r>
            <a:r>
              <a:rPr lang="en-US" sz="2400" dirty="0" smtClean="0"/>
              <a:t>poly(ethylene</a:t>
            </a:r>
            <a:r>
              <a:rPr lang="tr-TR" sz="2400" dirty="0" smtClean="0"/>
              <a:t> </a:t>
            </a:r>
            <a:r>
              <a:rPr lang="en-US" sz="2400" dirty="0" smtClean="0"/>
              <a:t>terephthalate)</a:t>
            </a:r>
            <a:r>
              <a:rPr lang="tr-TR" sz="2400" dirty="0" smtClean="0"/>
              <a:t>.</a:t>
            </a:r>
          </a:p>
          <a:p>
            <a:endParaRPr lang="tr-TR" sz="2400" dirty="0"/>
          </a:p>
          <a:p>
            <a:endParaRPr lang="tr-TR" sz="2400" dirty="0" smtClean="0"/>
          </a:p>
          <a:p>
            <a:endParaRPr lang="tr-TR" sz="2400" dirty="0"/>
          </a:p>
          <a:p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/>
              <a:t>s</a:t>
            </a:r>
            <a:r>
              <a:rPr lang="en-US" sz="2400" dirty="0" err="1" smtClean="0"/>
              <a:t>tep</a:t>
            </a:r>
            <a:r>
              <a:rPr lang="en-US" sz="2400" dirty="0" smtClean="0"/>
              <a:t>-growth polymerization</a:t>
            </a:r>
            <a:r>
              <a:rPr lang="tr-TR" sz="2400" dirty="0" smtClean="0"/>
              <a:t> </a:t>
            </a:r>
            <a:r>
              <a:rPr lang="tr-TR" sz="2400" dirty="0" err="1" smtClean="0"/>
              <a:t>reactions</a:t>
            </a:r>
            <a:r>
              <a:rPr lang="en-US" sz="2400" dirty="0" smtClean="0"/>
              <a:t> </a:t>
            </a:r>
            <a:r>
              <a:rPr lang="tr-TR" sz="2400" dirty="0" smtClean="0"/>
              <a:t>can</a:t>
            </a:r>
            <a:r>
              <a:rPr lang="en-US" sz="2400" dirty="0" smtClean="0"/>
              <a:t> </a:t>
            </a:r>
            <a:r>
              <a:rPr lang="en-US" sz="2400" dirty="0"/>
              <a:t>be divided into two main </a:t>
            </a:r>
            <a:r>
              <a:rPr lang="en-US" sz="2400" dirty="0" smtClean="0"/>
              <a:t>c</a:t>
            </a:r>
            <a:r>
              <a:rPr lang="tr-TR" sz="2400" dirty="0" err="1" smtClean="0"/>
              <a:t>lass</a:t>
            </a:r>
            <a:r>
              <a:rPr lang="en-US" sz="2400" dirty="0" smtClean="0"/>
              <a:t>: </a:t>
            </a:r>
            <a:r>
              <a:rPr lang="en-US" sz="2400" dirty="0" err="1"/>
              <a:t>polycondensation</a:t>
            </a:r>
            <a:r>
              <a:rPr lang="en-US" sz="2400" dirty="0"/>
              <a:t>, </a:t>
            </a:r>
            <a:r>
              <a:rPr lang="tr-TR" sz="2400" dirty="0" err="1" smtClean="0"/>
              <a:t>where</a:t>
            </a:r>
            <a:r>
              <a:rPr lang="en-US" sz="2400" dirty="0" smtClean="0"/>
              <a:t> </a:t>
            </a:r>
            <a:r>
              <a:rPr lang="en-US" sz="2400" dirty="0"/>
              <a:t>a small molecule is </a:t>
            </a:r>
            <a:r>
              <a:rPr lang="en-US" sz="2400" dirty="0" smtClean="0"/>
              <a:t>e</a:t>
            </a:r>
            <a:r>
              <a:rPr lang="tr-TR" sz="2400" dirty="0" err="1" smtClean="0"/>
              <a:t>xtracted</a:t>
            </a:r>
            <a:r>
              <a:rPr lang="en-US" sz="2400" dirty="0" smtClean="0"/>
              <a:t> </a:t>
            </a:r>
            <a:r>
              <a:rPr lang="en-US" sz="2400" dirty="0"/>
              <a:t>at each step, and </a:t>
            </a:r>
            <a:r>
              <a:rPr lang="en-US" sz="2400" dirty="0" err="1"/>
              <a:t>polyaddition</a:t>
            </a:r>
            <a:r>
              <a:rPr lang="en-US" sz="2400" dirty="0"/>
              <a:t>, </a:t>
            </a:r>
            <a:r>
              <a:rPr lang="tr-TR" sz="2400" dirty="0" err="1" smtClean="0"/>
              <a:t>where</a:t>
            </a:r>
            <a:r>
              <a:rPr lang="en-US" sz="2400" dirty="0" smtClean="0"/>
              <a:t> </a:t>
            </a:r>
            <a:r>
              <a:rPr lang="en-US" sz="2400" dirty="0"/>
              <a:t>monomers react without the elimination of a small molecule. </a:t>
            </a:r>
          </a:p>
          <a:p>
            <a:endParaRPr lang="tr-TR" sz="24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381" y="4396459"/>
            <a:ext cx="10401300" cy="904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9014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173237" cy="1325563"/>
          </a:xfrm>
        </p:spPr>
        <p:txBody>
          <a:bodyPr/>
          <a:lstStyle/>
          <a:p>
            <a:pPr algn="ctr"/>
            <a:r>
              <a:rPr lang="tr-TR" dirty="0" err="1"/>
              <a:t>Polymer</a:t>
            </a:r>
            <a:r>
              <a:rPr lang="tr-TR" dirty="0"/>
              <a:t> </a:t>
            </a:r>
            <a:r>
              <a:rPr lang="tr-TR" dirty="0" err="1" smtClean="0"/>
              <a:t>Synthesis</a:t>
            </a:r>
            <a:endParaRPr lang="tr-TR" sz="24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825625"/>
            <a:ext cx="10289145" cy="4351338"/>
          </a:xfrm>
        </p:spPr>
        <p:txBody>
          <a:bodyPr>
            <a:normAutofit/>
          </a:bodyPr>
          <a:lstStyle/>
          <a:p>
            <a:r>
              <a:rPr lang="tr-TR" sz="2400" dirty="0"/>
              <a:t>T</a:t>
            </a:r>
            <a:r>
              <a:rPr lang="en-US" sz="2400" dirty="0" smtClean="0"/>
              <a:t>he </a:t>
            </a:r>
            <a:r>
              <a:rPr lang="tr-TR" sz="2400" dirty="0" err="1" smtClean="0"/>
              <a:t>functional</a:t>
            </a:r>
            <a:r>
              <a:rPr lang="tr-TR" sz="2400" dirty="0" smtClean="0"/>
              <a:t> </a:t>
            </a:r>
            <a:r>
              <a:rPr lang="tr-TR" sz="2400" dirty="0" err="1" smtClean="0"/>
              <a:t>groups</a:t>
            </a:r>
            <a:r>
              <a:rPr lang="en-US" sz="2400" dirty="0" smtClean="0"/>
              <a:t> </a:t>
            </a:r>
            <a:r>
              <a:rPr lang="en-US" sz="2400" dirty="0"/>
              <a:t>in step-growth polymers is not identical </a:t>
            </a:r>
            <a:r>
              <a:rPr lang="en-US" sz="2400" dirty="0" smtClean="0"/>
              <a:t>chemically</a:t>
            </a:r>
            <a:r>
              <a:rPr lang="tr-TR" sz="2400" dirty="0" smtClean="0"/>
              <a:t> </a:t>
            </a:r>
            <a:r>
              <a:rPr lang="en-US" sz="2400" dirty="0" smtClean="0"/>
              <a:t>to </a:t>
            </a:r>
            <a:r>
              <a:rPr lang="en-US" sz="2400" dirty="0"/>
              <a:t>the structure of the starting monomer(s). </a:t>
            </a:r>
            <a:endParaRPr lang="tr-TR" sz="2400" dirty="0" smtClean="0"/>
          </a:p>
          <a:p>
            <a:endParaRPr lang="tr-TR" sz="2400" dirty="0" smtClean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36536" y="2691685"/>
            <a:ext cx="8324940" cy="40117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45248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err="1"/>
              <a:t>Polymer</a:t>
            </a:r>
            <a:r>
              <a:rPr lang="tr-TR" dirty="0"/>
              <a:t> </a:t>
            </a:r>
            <a:r>
              <a:rPr lang="tr-TR" dirty="0" err="1" smtClean="0"/>
              <a:t>Synthesis</a:t>
            </a:r>
            <a:endParaRPr lang="tr-TR" sz="24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 err="1" smtClean="0"/>
              <a:t>Polymers</a:t>
            </a:r>
            <a:r>
              <a:rPr lang="tr-TR" sz="2400" dirty="0" smtClean="0"/>
              <a:t> </a:t>
            </a:r>
            <a:r>
              <a:rPr lang="tr-TR" sz="2400" dirty="0" err="1" smtClean="0"/>
              <a:t>with</a:t>
            </a:r>
            <a:r>
              <a:rPr lang="tr-TR" sz="2400" dirty="0" smtClean="0"/>
              <a:t> h</a:t>
            </a:r>
            <a:r>
              <a:rPr lang="en-US" sz="2400" dirty="0" err="1" smtClean="0"/>
              <a:t>igh</a:t>
            </a:r>
            <a:r>
              <a:rPr lang="en-US" sz="2400" dirty="0" smtClean="0"/>
              <a:t>-molecular-weight </a:t>
            </a:r>
            <a:r>
              <a:rPr lang="tr-TR" sz="2400" dirty="0" err="1" smtClean="0"/>
              <a:t>structure</a:t>
            </a:r>
            <a:r>
              <a:rPr lang="en-US" sz="2400" dirty="0" smtClean="0"/>
              <a:t> </a:t>
            </a:r>
            <a:r>
              <a:rPr lang="en-US" sz="2400" dirty="0"/>
              <a:t>can be obtained in </a:t>
            </a:r>
            <a:r>
              <a:rPr lang="tr-TR" sz="2400" dirty="0" err="1" smtClean="0"/>
              <a:t>the</a:t>
            </a:r>
            <a:r>
              <a:rPr lang="en-US" sz="2400" dirty="0" smtClean="0"/>
              <a:t> </a:t>
            </a:r>
            <a:r>
              <a:rPr lang="en-US" sz="2400" dirty="0"/>
              <a:t>step-growth polymerization only if the following </a:t>
            </a:r>
            <a:r>
              <a:rPr lang="tr-TR" sz="2400" dirty="0" err="1" smtClean="0"/>
              <a:t>reaction</a:t>
            </a:r>
            <a:r>
              <a:rPr lang="tr-TR" sz="2400" dirty="0" smtClean="0"/>
              <a:t> </a:t>
            </a:r>
            <a:r>
              <a:rPr lang="en-US" sz="2400" dirty="0" smtClean="0"/>
              <a:t>conditions </a:t>
            </a:r>
            <a:r>
              <a:rPr lang="en-US" sz="2400" dirty="0"/>
              <a:t>are </a:t>
            </a:r>
            <a:r>
              <a:rPr lang="tr-TR" sz="2400" dirty="0" err="1" smtClean="0"/>
              <a:t>provided</a:t>
            </a:r>
            <a:endParaRPr lang="tr-TR" sz="2400" dirty="0" smtClean="0"/>
          </a:p>
          <a:p>
            <a:pPr marL="0" indent="0">
              <a:buNone/>
            </a:pPr>
            <a:r>
              <a:rPr lang="tr-TR" sz="2400" dirty="0" smtClean="0"/>
              <a:t>	-High </a:t>
            </a:r>
            <a:r>
              <a:rPr lang="tr-TR" sz="2400" dirty="0" err="1"/>
              <a:t>monomer</a:t>
            </a:r>
            <a:r>
              <a:rPr lang="tr-TR" sz="2400" dirty="0"/>
              <a:t> </a:t>
            </a:r>
            <a:r>
              <a:rPr lang="tr-TR" sz="2400" dirty="0" err="1" smtClean="0"/>
              <a:t>conversion</a:t>
            </a:r>
            <a:endParaRPr lang="tr-TR" sz="2400" dirty="0" smtClean="0"/>
          </a:p>
          <a:p>
            <a:pPr marL="0" indent="0">
              <a:buNone/>
            </a:pPr>
            <a:r>
              <a:rPr lang="tr-TR" sz="2400" dirty="0"/>
              <a:t>	</a:t>
            </a:r>
            <a:r>
              <a:rPr lang="tr-TR" sz="2400" dirty="0" smtClean="0"/>
              <a:t>-</a:t>
            </a:r>
            <a:r>
              <a:rPr lang="en-US" sz="2400" dirty="0"/>
              <a:t>High monomer </a:t>
            </a:r>
            <a:r>
              <a:rPr lang="en-US" sz="2400" dirty="0" smtClean="0"/>
              <a:t>purity</a:t>
            </a:r>
            <a:endParaRPr lang="tr-TR" sz="2400" dirty="0" smtClean="0"/>
          </a:p>
          <a:p>
            <a:pPr marL="0" indent="0">
              <a:buNone/>
            </a:pPr>
            <a:r>
              <a:rPr lang="tr-TR" sz="2400" dirty="0"/>
              <a:t>	</a:t>
            </a:r>
            <a:r>
              <a:rPr lang="tr-TR" sz="2400" dirty="0" smtClean="0"/>
              <a:t>-</a:t>
            </a:r>
            <a:r>
              <a:rPr lang="en-US" sz="2400" dirty="0" smtClean="0"/>
              <a:t>High </a:t>
            </a:r>
            <a:r>
              <a:rPr lang="en-US" sz="2400" dirty="0"/>
              <a:t>reaction yield</a:t>
            </a:r>
          </a:p>
          <a:p>
            <a:pPr marL="0" indent="0">
              <a:buNone/>
            </a:pPr>
            <a:r>
              <a:rPr lang="tr-TR" sz="2400" dirty="0"/>
              <a:t>	</a:t>
            </a:r>
            <a:r>
              <a:rPr lang="tr-TR" sz="2400" dirty="0" smtClean="0"/>
              <a:t>-</a:t>
            </a:r>
            <a:r>
              <a:rPr lang="en-US" sz="2400" dirty="0" smtClean="0"/>
              <a:t>Stoichiometric </a:t>
            </a:r>
            <a:r>
              <a:rPr lang="en-US" sz="2400" dirty="0"/>
              <a:t>equivalence of functional groups (in </a:t>
            </a:r>
            <a:r>
              <a:rPr lang="en-US" sz="2400" dirty="0" smtClean="0"/>
              <a:t>A~A/B~B</a:t>
            </a:r>
            <a:r>
              <a:rPr lang="tr-TR" sz="2400" dirty="0" smtClean="0"/>
              <a:t> 	</a:t>
            </a:r>
            <a:r>
              <a:rPr lang="en-US" sz="2400" dirty="0" smtClean="0"/>
              <a:t>polymerizations</a:t>
            </a:r>
            <a:r>
              <a:rPr lang="en-US" sz="2400" dirty="0" smtClean="0"/>
              <a:t>)</a:t>
            </a:r>
            <a:endParaRPr lang="tr-TR" sz="2400" dirty="0" smtClean="0"/>
          </a:p>
          <a:p>
            <a:endParaRPr lang="tr-TR" sz="2400" dirty="0" smtClean="0"/>
          </a:p>
          <a:p>
            <a:r>
              <a:rPr lang="en-US" sz="2400" dirty="0" smtClean="0"/>
              <a:t>The </a:t>
            </a:r>
            <a:r>
              <a:rPr lang="tr-TR" sz="2400" dirty="0" err="1" smtClean="0"/>
              <a:t>reaction</a:t>
            </a:r>
            <a:r>
              <a:rPr lang="tr-TR" sz="2400" dirty="0" smtClean="0"/>
              <a:t> </a:t>
            </a:r>
            <a:r>
              <a:rPr lang="en-US" sz="2400" dirty="0" smtClean="0"/>
              <a:t>rate</a:t>
            </a:r>
            <a:r>
              <a:rPr lang="tr-TR" sz="2400" dirty="0" smtClean="0"/>
              <a:t> of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polymerization</a:t>
            </a:r>
            <a:r>
              <a:rPr lang="tr-TR" sz="2400" dirty="0" smtClean="0"/>
              <a:t> </a:t>
            </a:r>
            <a:r>
              <a:rPr lang="tr-TR" sz="2400" dirty="0" err="1" smtClean="0"/>
              <a:t>reaction</a:t>
            </a:r>
            <a:r>
              <a:rPr lang="tr-TR" sz="2400" dirty="0" smtClean="0"/>
              <a:t> can</a:t>
            </a:r>
            <a:r>
              <a:rPr lang="en-US" sz="2400" dirty="0" smtClean="0"/>
              <a:t> </a:t>
            </a:r>
            <a:r>
              <a:rPr lang="en-US" sz="2400" dirty="0"/>
              <a:t>be expressed as the time rate of change of monomer concentration. </a:t>
            </a:r>
          </a:p>
          <a:p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2961399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err="1"/>
              <a:t>Polymer</a:t>
            </a:r>
            <a:r>
              <a:rPr lang="tr-TR" dirty="0"/>
              <a:t> </a:t>
            </a:r>
            <a:r>
              <a:rPr lang="tr-TR" dirty="0" err="1" smtClean="0"/>
              <a:t>Synthesis</a:t>
            </a:r>
            <a:endParaRPr lang="tr-TR" sz="24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tr-TR" sz="2400" dirty="0" err="1" smtClean="0"/>
              <a:t>It</a:t>
            </a:r>
            <a:r>
              <a:rPr lang="tr-TR" sz="2400" dirty="0" smtClean="0"/>
              <a:t> </a:t>
            </a:r>
            <a:r>
              <a:rPr lang="tr-TR" sz="2400" dirty="0" err="1" smtClean="0"/>
              <a:t>there</a:t>
            </a:r>
            <a:r>
              <a:rPr lang="tr-TR" sz="2400" dirty="0" smtClean="0"/>
              <a:t> </a:t>
            </a:r>
            <a:r>
              <a:rPr lang="tr-TR" sz="2400" dirty="0" err="1" smtClean="0"/>
              <a:t>isno</a:t>
            </a:r>
            <a:r>
              <a:rPr lang="tr-TR" sz="2400" dirty="0" smtClean="0"/>
              <a:t> </a:t>
            </a:r>
            <a:r>
              <a:rPr lang="tr-TR" sz="2400" dirty="0" err="1" smtClean="0"/>
              <a:t>catalyst</a:t>
            </a:r>
            <a:r>
              <a:rPr lang="tr-TR" sz="2400" dirty="0" smtClean="0"/>
              <a:t> </a:t>
            </a:r>
            <a:r>
              <a:rPr lang="tr-TR" sz="2400" dirty="0" err="1" smtClean="0"/>
              <a:t>within</a:t>
            </a:r>
            <a:r>
              <a:rPr lang="tr-TR" sz="2400" dirty="0" smtClean="0"/>
              <a:t>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polymerization</a:t>
            </a:r>
            <a:r>
              <a:rPr lang="tr-TR" sz="2400" dirty="0" smtClean="0"/>
              <a:t> </a:t>
            </a:r>
            <a:r>
              <a:rPr lang="tr-TR" sz="2400" dirty="0" err="1" smtClean="0"/>
              <a:t>reaction</a:t>
            </a:r>
            <a:r>
              <a:rPr lang="tr-TR" sz="2400" dirty="0" smtClean="0"/>
              <a:t> of </a:t>
            </a:r>
            <a:r>
              <a:rPr lang="tr-TR" sz="2400" dirty="0" err="1" smtClean="0"/>
              <a:t>type</a:t>
            </a:r>
            <a:r>
              <a:rPr lang="en-US" sz="2400" dirty="0" smtClean="0"/>
              <a:t> </a:t>
            </a:r>
            <a:r>
              <a:rPr lang="en-US" sz="2400" dirty="0"/>
              <a:t>A~A/B~B polymerization, this polymerization rate, </a:t>
            </a:r>
            <a:r>
              <a:rPr lang="tr-TR" sz="2400" dirty="0" err="1" smtClean="0"/>
              <a:t>which</a:t>
            </a:r>
            <a:r>
              <a:rPr lang="tr-TR" sz="2400" dirty="0" smtClean="0"/>
              <a:t> is </a:t>
            </a:r>
            <a:r>
              <a:rPr lang="tr-TR" sz="2400" dirty="0" err="1" smtClean="0"/>
              <a:t>also</a:t>
            </a:r>
            <a:r>
              <a:rPr lang="tr-TR" sz="2400" dirty="0" smtClean="0"/>
              <a:t> </a:t>
            </a:r>
            <a:r>
              <a:rPr lang="tr-TR" sz="2400" dirty="0" err="1" smtClean="0"/>
              <a:t>defined</a:t>
            </a:r>
            <a:r>
              <a:rPr lang="en-US" sz="2400" dirty="0" smtClean="0"/>
              <a:t> </a:t>
            </a:r>
            <a:r>
              <a:rPr lang="tr-TR" sz="2400" dirty="0" err="1" smtClean="0"/>
              <a:t>with</a:t>
            </a:r>
            <a:r>
              <a:rPr lang="en-US" sz="2400" dirty="0" smtClean="0"/>
              <a:t> </a:t>
            </a:r>
            <a:r>
              <a:rPr lang="en-US" sz="2400" dirty="0"/>
              <a:t>the rate of disappearance of monomer, is second-order in monomer concentration, as given by the </a:t>
            </a:r>
            <a:r>
              <a:rPr lang="en-US" sz="2400" dirty="0" smtClean="0"/>
              <a:t>expression</a:t>
            </a:r>
            <a:r>
              <a:rPr lang="tr-TR" sz="2400" dirty="0" smtClean="0"/>
              <a:t>:</a:t>
            </a:r>
          </a:p>
          <a:p>
            <a:endParaRPr lang="tr-TR" sz="2400" dirty="0"/>
          </a:p>
          <a:p>
            <a:endParaRPr lang="tr-TR" sz="2400" dirty="0" smtClean="0"/>
          </a:p>
          <a:p>
            <a:r>
              <a:rPr lang="tr-TR" sz="2400" dirty="0" err="1"/>
              <a:t>I</a:t>
            </a:r>
            <a:r>
              <a:rPr lang="tr-TR" sz="2400" dirty="0" err="1" smtClean="0"/>
              <a:t>n</a:t>
            </a:r>
            <a:r>
              <a:rPr lang="tr-TR" sz="2400" dirty="0" smtClean="0"/>
              <a:t> </a:t>
            </a:r>
            <a:r>
              <a:rPr lang="tr-TR" sz="2400" dirty="0" err="1" smtClean="0"/>
              <a:t>which</a:t>
            </a:r>
            <a:r>
              <a:rPr lang="en-US" sz="2400" dirty="0" smtClean="0"/>
              <a:t> </a:t>
            </a:r>
            <a:r>
              <a:rPr lang="en-US" sz="2400" dirty="0"/>
              <a:t>k is the polymerization </a:t>
            </a:r>
            <a:r>
              <a:rPr lang="en-US" sz="2400" dirty="0" smtClean="0"/>
              <a:t>r</a:t>
            </a:r>
            <a:r>
              <a:rPr lang="tr-TR" sz="2400" dirty="0" err="1" smtClean="0"/>
              <a:t>eaction</a:t>
            </a:r>
            <a:r>
              <a:rPr lang="tr-TR" sz="2400" dirty="0" smtClean="0"/>
              <a:t> r</a:t>
            </a:r>
            <a:r>
              <a:rPr lang="en-US" sz="2400" dirty="0" smtClean="0"/>
              <a:t>ate </a:t>
            </a:r>
            <a:r>
              <a:rPr lang="en-US" sz="2400" dirty="0"/>
              <a:t>constant and the brackets </a:t>
            </a:r>
            <a:r>
              <a:rPr lang="en-US" sz="2400" dirty="0" smtClean="0"/>
              <a:t>i</a:t>
            </a:r>
            <a:r>
              <a:rPr lang="tr-TR" sz="2400" dirty="0" err="1" smtClean="0"/>
              <a:t>llustrates</a:t>
            </a:r>
            <a:r>
              <a:rPr lang="en-US" sz="2400" dirty="0" smtClean="0"/>
              <a:t> </a:t>
            </a:r>
            <a:r>
              <a:rPr lang="en-US" sz="2400" dirty="0"/>
              <a:t>monomer </a:t>
            </a:r>
            <a:r>
              <a:rPr lang="en-US" sz="2400" dirty="0" smtClean="0"/>
              <a:t>concentration</a:t>
            </a:r>
            <a:r>
              <a:rPr lang="tr-TR" sz="2400" dirty="0" smtClean="0"/>
              <a:t> of A-A </a:t>
            </a:r>
            <a:r>
              <a:rPr lang="tr-TR" sz="2400" dirty="0" err="1" smtClean="0"/>
              <a:t>and</a:t>
            </a:r>
            <a:r>
              <a:rPr lang="tr-TR" sz="2400" dirty="0" smtClean="0"/>
              <a:t> B-B </a:t>
            </a:r>
            <a:r>
              <a:rPr lang="tr-TR" sz="2400" dirty="0" err="1" smtClean="0"/>
              <a:t>types</a:t>
            </a:r>
            <a:r>
              <a:rPr lang="en-US" sz="2400" dirty="0" smtClean="0"/>
              <a:t>. </a:t>
            </a:r>
            <a:endParaRPr lang="tr-TR" sz="2400" dirty="0"/>
          </a:p>
          <a:p>
            <a:r>
              <a:rPr lang="tr-TR" sz="2400" dirty="0" smtClean="0"/>
              <a:t>T</a:t>
            </a:r>
            <a:r>
              <a:rPr lang="en-US" sz="2400" dirty="0" smtClean="0"/>
              <a:t>he </a:t>
            </a:r>
            <a:r>
              <a:rPr lang="en-US" sz="2400" dirty="0"/>
              <a:t>number-average degree of polymerization is a </a:t>
            </a:r>
            <a:r>
              <a:rPr lang="en-US" sz="2400" dirty="0" smtClean="0"/>
              <a:t>function </a:t>
            </a:r>
            <a:r>
              <a:rPr lang="en-US" sz="2400" dirty="0"/>
              <a:t>of </a:t>
            </a:r>
            <a:r>
              <a:rPr lang="en-US" sz="2400" dirty="0" smtClean="0"/>
              <a:t>time</a:t>
            </a:r>
            <a:r>
              <a:rPr lang="tr-TR" sz="2400" dirty="0" smtClean="0"/>
              <a:t>.</a:t>
            </a:r>
            <a:r>
              <a:rPr lang="en-US" sz="2400" dirty="0" smtClean="0"/>
              <a:t> </a:t>
            </a:r>
            <a:endParaRPr lang="tr-TR" sz="2400" dirty="0" smtClean="0"/>
          </a:p>
          <a:p>
            <a:r>
              <a:rPr lang="tr-TR" sz="2400" dirty="0" err="1" smtClean="0"/>
              <a:t>For</a:t>
            </a:r>
            <a:r>
              <a:rPr lang="tr-TR" sz="2400" dirty="0" smtClean="0"/>
              <a:t> a </a:t>
            </a:r>
            <a:r>
              <a:rPr lang="en-US" sz="2400" dirty="0" smtClean="0"/>
              <a:t>second-order </a:t>
            </a:r>
            <a:r>
              <a:rPr lang="en-US" sz="2400" dirty="0"/>
              <a:t>step-growth </a:t>
            </a:r>
            <a:r>
              <a:rPr lang="en-US" sz="2400" dirty="0" smtClean="0"/>
              <a:t>reaction</a:t>
            </a:r>
            <a:r>
              <a:rPr lang="tr-TR" sz="2400" dirty="0" smtClean="0"/>
              <a:t>, t</a:t>
            </a:r>
            <a:r>
              <a:rPr lang="en-US" sz="2400" dirty="0" smtClean="0"/>
              <a:t>he </a:t>
            </a:r>
            <a:r>
              <a:rPr lang="en-US" sz="2400" dirty="0"/>
              <a:t>number-average degree of polymerization </a:t>
            </a:r>
            <a:endParaRPr lang="tr-TR" sz="2400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49014" y="3268704"/>
            <a:ext cx="3412070" cy="705161"/>
          </a:xfrm>
          <a:prstGeom prst="rect">
            <a:avLst/>
          </a:prstGeom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25520" y="6008386"/>
            <a:ext cx="2646224" cy="5541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5409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err="1"/>
              <a:t>Polymer</a:t>
            </a:r>
            <a:r>
              <a:rPr lang="tr-TR" dirty="0"/>
              <a:t> </a:t>
            </a:r>
            <a:r>
              <a:rPr lang="tr-TR" dirty="0" err="1" smtClean="0"/>
              <a:t>Synthesis</a:t>
            </a:r>
            <a:endParaRPr lang="tr-TR" sz="24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761230"/>
            <a:ext cx="10515600" cy="4351338"/>
          </a:xfrm>
        </p:spPr>
        <p:txBody>
          <a:bodyPr>
            <a:noAutofit/>
          </a:bodyPr>
          <a:lstStyle/>
          <a:p>
            <a:r>
              <a:rPr lang="tr-TR" sz="2400" dirty="0" err="1" smtClean="0"/>
              <a:t>In</a:t>
            </a:r>
            <a:r>
              <a:rPr lang="tr-TR" sz="2400" dirty="0" smtClean="0"/>
              <a:t> </a:t>
            </a:r>
            <a:r>
              <a:rPr lang="tr-TR" sz="2400" dirty="0" err="1" smtClean="0"/>
              <a:t>contrast</a:t>
            </a:r>
            <a:r>
              <a:rPr lang="tr-TR" sz="2400" dirty="0" smtClean="0"/>
              <a:t> </a:t>
            </a:r>
            <a:r>
              <a:rPr lang="tr-TR" sz="2400" dirty="0" err="1" smtClean="0"/>
              <a:t>to</a:t>
            </a:r>
            <a:r>
              <a:rPr lang="tr-TR" sz="2400" dirty="0" smtClean="0"/>
              <a:t> </a:t>
            </a:r>
            <a:r>
              <a:rPr lang="tr-TR" sz="2400" dirty="0" err="1" smtClean="0"/>
              <a:t>the</a:t>
            </a:r>
            <a:r>
              <a:rPr lang="tr-TR" sz="2400" dirty="0" smtClean="0"/>
              <a:t> step-</a:t>
            </a:r>
            <a:r>
              <a:rPr lang="tr-TR" sz="2400" dirty="0" err="1" smtClean="0"/>
              <a:t>growth</a:t>
            </a:r>
            <a:r>
              <a:rPr lang="tr-TR" sz="2400" dirty="0" smtClean="0"/>
              <a:t> </a:t>
            </a:r>
            <a:r>
              <a:rPr lang="tr-TR" sz="2400" dirty="0" err="1" smtClean="0"/>
              <a:t>polymerization</a:t>
            </a:r>
            <a:r>
              <a:rPr lang="tr-TR" sz="2400" dirty="0" smtClean="0"/>
              <a:t> </a:t>
            </a:r>
            <a:r>
              <a:rPr lang="tr-TR" sz="2400" dirty="0" err="1" smtClean="0"/>
              <a:t>reactions</a:t>
            </a:r>
            <a:r>
              <a:rPr lang="tr-TR" sz="2400" dirty="0" smtClean="0"/>
              <a:t>,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/>
              <a:t>c</a:t>
            </a:r>
            <a:r>
              <a:rPr lang="en-US" sz="2400" dirty="0" err="1" smtClean="0"/>
              <a:t>hain</a:t>
            </a:r>
            <a:r>
              <a:rPr lang="en-US" sz="2400" dirty="0" smtClean="0"/>
              <a:t>-growth polymerization</a:t>
            </a:r>
            <a:r>
              <a:rPr lang="tr-TR" sz="2400" dirty="0" smtClean="0"/>
              <a:t> </a:t>
            </a:r>
            <a:r>
              <a:rPr lang="tr-TR" sz="2400" dirty="0" err="1" smtClean="0"/>
              <a:t>reactions</a:t>
            </a:r>
            <a:r>
              <a:rPr lang="tr-TR" sz="2400" dirty="0" smtClean="0"/>
              <a:t> </a:t>
            </a:r>
            <a:r>
              <a:rPr lang="en-US" sz="2400" dirty="0" smtClean="0"/>
              <a:t>require </a:t>
            </a:r>
            <a:r>
              <a:rPr lang="en-US" sz="2400" dirty="0"/>
              <a:t>the presence of an initiating </a:t>
            </a:r>
            <a:r>
              <a:rPr lang="tr-TR" sz="2400" dirty="0" err="1" smtClean="0"/>
              <a:t>or</a:t>
            </a:r>
            <a:r>
              <a:rPr lang="tr-TR" sz="2400" dirty="0" smtClean="0"/>
              <a:t> a </a:t>
            </a:r>
            <a:r>
              <a:rPr lang="tr-TR" sz="2400" dirty="0" err="1" smtClean="0"/>
              <a:t>starting</a:t>
            </a:r>
            <a:r>
              <a:rPr lang="tr-TR" sz="2400" dirty="0" smtClean="0"/>
              <a:t> </a:t>
            </a:r>
            <a:r>
              <a:rPr lang="en-US" sz="2400" dirty="0" smtClean="0"/>
              <a:t>molecule </a:t>
            </a:r>
            <a:r>
              <a:rPr lang="en-US" sz="2400" dirty="0"/>
              <a:t>that can react with a monomer molecule at the start of the </a:t>
            </a:r>
            <a:r>
              <a:rPr lang="en-US" sz="2400" dirty="0" smtClean="0"/>
              <a:t>polymerization</a:t>
            </a:r>
            <a:r>
              <a:rPr lang="tr-TR" sz="2400" dirty="0"/>
              <a:t> </a:t>
            </a:r>
            <a:r>
              <a:rPr lang="tr-TR" sz="2400" dirty="0" err="1" smtClean="0"/>
              <a:t>reaction</a:t>
            </a:r>
            <a:r>
              <a:rPr lang="tr-TR" sz="2400" dirty="0" smtClean="0"/>
              <a:t>.</a:t>
            </a:r>
            <a:endParaRPr lang="tr-TR" sz="2400" dirty="0" smtClean="0"/>
          </a:p>
          <a:p>
            <a:r>
              <a:rPr lang="en-US" sz="2400" dirty="0" smtClean="0"/>
              <a:t>The </a:t>
            </a:r>
            <a:r>
              <a:rPr lang="en-US" sz="2400" dirty="0"/>
              <a:t>initiating </a:t>
            </a:r>
            <a:r>
              <a:rPr lang="tr-TR" sz="2400" dirty="0" err="1" smtClean="0"/>
              <a:t>or</a:t>
            </a:r>
            <a:r>
              <a:rPr lang="tr-TR" sz="2400" dirty="0" smtClean="0"/>
              <a:t>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starting</a:t>
            </a:r>
            <a:r>
              <a:rPr lang="tr-TR" sz="2400" dirty="0" smtClean="0"/>
              <a:t> </a:t>
            </a:r>
            <a:r>
              <a:rPr lang="en-US" sz="2400" dirty="0" smtClean="0"/>
              <a:t>species </a:t>
            </a:r>
            <a:r>
              <a:rPr lang="tr-TR" sz="2400" dirty="0" smtClean="0"/>
              <a:t>can</a:t>
            </a:r>
            <a:r>
              <a:rPr lang="en-US" sz="2400" dirty="0" smtClean="0"/>
              <a:t> </a:t>
            </a:r>
            <a:r>
              <a:rPr lang="en-US" sz="2400" dirty="0"/>
              <a:t>be a </a:t>
            </a:r>
            <a:r>
              <a:rPr lang="en-US" sz="2400" dirty="0">
                <a:solidFill>
                  <a:srgbClr val="FF0000"/>
                </a:solidFill>
              </a:rPr>
              <a:t>radical</a:t>
            </a:r>
            <a:r>
              <a:rPr lang="en-US" sz="2400" dirty="0"/>
              <a:t>, </a:t>
            </a:r>
            <a:r>
              <a:rPr lang="en-US" sz="2400" dirty="0">
                <a:solidFill>
                  <a:srgbClr val="FF0000"/>
                </a:solidFill>
              </a:rPr>
              <a:t>anion</a:t>
            </a:r>
            <a:r>
              <a:rPr lang="en-US" sz="2400" dirty="0"/>
              <a:t>, or </a:t>
            </a:r>
            <a:r>
              <a:rPr lang="en-US" sz="2400" dirty="0" smtClean="0">
                <a:solidFill>
                  <a:srgbClr val="FF0000"/>
                </a:solidFill>
              </a:rPr>
              <a:t>cation</a:t>
            </a:r>
            <a:r>
              <a:rPr lang="en-US" sz="2400" dirty="0" smtClean="0"/>
              <a:t>. </a:t>
            </a:r>
            <a:endParaRPr lang="tr-TR" sz="2400" dirty="0" smtClean="0"/>
          </a:p>
          <a:p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polymerization</a:t>
            </a:r>
            <a:r>
              <a:rPr lang="tr-TR" sz="2400" dirty="0" smtClean="0"/>
              <a:t> </a:t>
            </a:r>
            <a:r>
              <a:rPr lang="tr-TR" sz="2400" dirty="0" err="1" smtClean="0"/>
              <a:t>reactions</a:t>
            </a:r>
            <a:r>
              <a:rPr lang="tr-TR" sz="2400" dirty="0" smtClean="0"/>
              <a:t> of </a:t>
            </a:r>
            <a:r>
              <a:rPr lang="tr-TR" sz="2400" dirty="0"/>
              <a:t>f</a:t>
            </a:r>
            <a:r>
              <a:rPr lang="en-US" sz="2400" dirty="0" err="1" smtClean="0"/>
              <a:t>ree</a:t>
            </a:r>
            <a:r>
              <a:rPr lang="en-US" sz="2400" dirty="0" smtClean="0"/>
              <a:t>-radical</a:t>
            </a:r>
            <a:r>
              <a:rPr lang="en-US" sz="2400" dirty="0"/>
              <a:t>, anionic, and cationic </a:t>
            </a:r>
            <a:r>
              <a:rPr lang="tr-TR" sz="2400" dirty="0" err="1" smtClean="0"/>
              <a:t>type</a:t>
            </a:r>
            <a:r>
              <a:rPr lang="en-US" sz="2400" dirty="0" smtClean="0"/>
              <a:t> </a:t>
            </a:r>
            <a:r>
              <a:rPr lang="en-US" sz="2400" dirty="0"/>
              <a:t>share three </a:t>
            </a:r>
            <a:r>
              <a:rPr lang="en-US" sz="2400" dirty="0" smtClean="0"/>
              <a:t>common steps</a:t>
            </a:r>
            <a:r>
              <a:rPr lang="tr-TR" sz="2400" dirty="0" smtClean="0"/>
              <a:t> : </a:t>
            </a:r>
            <a:endParaRPr lang="tr-TR" sz="2400" dirty="0" smtClean="0"/>
          </a:p>
          <a:p>
            <a:pPr marL="457200" indent="-457200">
              <a:buAutoNum type="alphaLcParenR"/>
            </a:pPr>
            <a:r>
              <a:rPr lang="en-US" sz="2400" i="1" dirty="0" smtClean="0">
                <a:solidFill>
                  <a:srgbClr val="FF0000"/>
                </a:solidFill>
              </a:rPr>
              <a:t>initiation</a:t>
            </a:r>
            <a:r>
              <a:rPr lang="en-US" sz="2400" i="1" dirty="0" smtClean="0">
                <a:solidFill>
                  <a:srgbClr val="FF0000"/>
                </a:solidFill>
              </a:rPr>
              <a:t>, </a:t>
            </a:r>
            <a:endParaRPr lang="tr-TR" sz="2400" i="1" dirty="0" smtClean="0">
              <a:solidFill>
                <a:srgbClr val="FF0000"/>
              </a:solidFill>
            </a:endParaRPr>
          </a:p>
          <a:p>
            <a:pPr marL="457200" indent="-457200">
              <a:buAutoNum type="alphaLcParenR"/>
            </a:pPr>
            <a:r>
              <a:rPr lang="en-US" sz="2400" i="1" dirty="0" smtClean="0">
                <a:solidFill>
                  <a:srgbClr val="FF0000"/>
                </a:solidFill>
              </a:rPr>
              <a:t>propagation,</a:t>
            </a:r>
            <a:endParaRPr lang="tr-TR" sz="2400" i="1" dirty="0" smtClean="0">
              <a:solidFill>
                <a:srgbClr val="FF0000"/>
              </a:solidFill>
            </a:endParaRPr>
          </a:p>
          <a:p>
            <a:pPr marL="457200" indent="-457200">
              <a:buAutoNum type="alphaLcParenR"/>
            </a:pPr>
            <a:r>
              <a:rPr lang="en-US" sz="2400" i="1" dirty="0" smtClean="0">
                <a:solidFill>
                  <a:srgbClr val="FF0000"/>
                </a:solidFill>
              </a:rPr>
              <a:t>termination</a:t>
            </a:r>
            <a:r>
              <a:rPr lang="en-US" sz="2400" dirty="0" smtClean="0"/>
              <a:t>. </a:t>
            </a:r>
            <a:endParaRPr lang="tr-TR" sz="2400" dirty="0" smtClean="0"/>
          </a:p>
          <a:p>
            <a:r>
              <a:rPr lang="tr-TR" sz="2400" dirty="0" err="1" smtClean="0"/>
              <a:t>With</a:t>
            </a:r>
            <a:r>
              <a:rPr lang="tr-TR" sz="2400" dirty="0" smtClean="0"/>
              <a:t>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en-US" sz="2400" dirty="0" smtClean="0"/>
              <a:t>chain-growth </a:t>
            </a:r>
            <a:r>
              <a:rPr lang="en-US" sz="2400" dirty="0"/>
              <a:t>polymerization </a:t>
            </a:r>
            <a:r>
              <a:rPr lang="tr-TR" sz="2400" dirty="0" smtClean="0"/>
              <a:t>o</a:t>
            </a:r>
            <a:r>
              <a:rPr lang="en-US" sz="2400" dirty="0" smtClean="0"/>
              <a:t>f </a:t>
            </a:r>
            <a:r>
              <a:rPr lang="en-US" sz="2400" dirty="0"/>
              <a:t>vinyl </a:t>
            </a:r>
            <a:r>
              <a:rPr lang="en-US" sz="2400" dirty="0" smtClean="0"/>
              <a:t>monomers, </a:t>
            </a:r>
            <a:r>
              <a:rPr lang="en-US" sz="2400" dirty="0"/>
              <a:t>the polymerization mechanism </a:t>
            </a:r>
            <a:r>
              <a:rPr lang="en-US" sz="2400" dirty="0" smtClean="0"/>
              <a:t>depends </a:t>
            </a:r>
            <a:r>
              <a:rPr lang="en-US" sz="2400" dirty="0"/>
              <a:t>on the chemical nature of the substituent </a:t>
            </a:r>
            <a:r>
              <a:rPr lang="en-US" sz="2400" dirty="0" smtClean="0"/>
              <a:t>group. </a:t>
            </a:r>
            <a:endParaRPr lang="tr-TR" sz="2400" dirty="0" smtClean="0"/>
          </a:p>
        </p:txBody>
      </p:sp>
    </p:spTree>
    <p:extLst>
      <p:ext uri="{BB962C8B-B14F-4D97-AF65-F5344CB8AC3E}">
        <p14:creationId xmlns:p14="http://schemas.microsoft.com/office/powerpoint/2010/main" val="81444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864</TotalTime>
  <Words>838</Words>
  <Application>Microsoft Office PowerPoint</Application>
  <PresentationFormat>Özel</PresentationFormat>
  <Paragraphs>77</Paragraphs>
  <Slides>12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3" baseType="lpstr">
      <vt:lpstr>Office Teması</vt:lpstr>
      <vt:lpstr>Polymer Technology</vt:lpstr>
      <vt:lpstr>Polymer Synthesis</vt:lpstr>
      <vt:lpstr>Polymer Synthesis</vt:lpstr>
      <vt:lpstr>Polymer Synthesis</vt:lpstr>
      <vt:lpstr>Polymer Synthesis</vt:lpstr>
      <vt:lpstr>Polymer Synthesis</vt:lpstr>
      <vt:lpstr>Polymer Synthesis</vt:lpstr>
      <vt:lpstr>Polymer Synthesis</vt:lpstr>
      <vt:lpstr>Polymer Synthesis</vt:lpstr>
      <vt:lpstr>Polymer Synthesis</vt:lpstr>
      <vt:lpstr>Polymer Synthesis</vt:lpstr>
      <vt:lpstr>References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Polymer Technology</dc:title>
  <dc:creator>pc205</dc:creator>
  <cp:lastModifiedBy>ew1</cp:lastModifiedBy>
  <cp:revision>210</cp:revision>
  <dcterms:created xsi:type="dcterms:W3CDTF">2018-09-03T08:05:30Z</dcterms:created>
  <dcterms:modified xsi:type="dcterms:W3CDTF">2019-04-25T08:11:59Z</dcterms:modified>
</cp:coreProperties>
</file>