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5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06ABA-27AB-4F62-96D5-59B6AF5227D3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A74F4-B42A-483C-B5CD-B81823462D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2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6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0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118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986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92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5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3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20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50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46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3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79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7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44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69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66912" y="2417099"/>
            <a:ext cx="8689976" cy="119287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895445" y="5188874"/>
            <a:ext cx="8689976" cy="1371599"/>
          </a:xfrm>
        </p:spPr>
        <p:txBody>
          <a:bodyPr>
            <a:normAutofit lnSpcReduction="10000"/>
          </a:bodyPr>
          <a:lstStyle/>
          <a:p>
            <a:r>
              <a:rPr lang="tr-TR" sz="3200" b="1" dirty="0">
                <a:solidFill>
                  <a:schemeClr val="tx1"/>
                </a:solidFill>
              </a:rPr>
              <a:t>Prof. Dr. Aytaç Akçay</a:t>
            </a:r>
          </a:p>
          <a:p>
            <a:r>
              <a:rPr lang="tr-TR" b="1" dirty="0"/>
              <a:t>ANKARA ÜNİVERİSTESİ VETERİNER FAKÜLTESİ</a:t>
            </a:r>
          </a:p>
          <a:p>
            <a:r>
              <a:rPr lang="tr-TR" b="1" dirty="0"/>
              <a:t> BİYOİSTATİSTİK ANABİLİM DALI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376" y="152400"/>
            <a:ext cx="2529032" cy="2529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297508"/>
            <a:ext cx="3876675" cy="2503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6008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>
            <a:extLst>
              <a:ext uri="{FF2B5EF4-FFF2-40B4-BE49-F238E27FC236}">
                <a16:creationId xmlns:a16="http://schemas.microsoft.com/office/drawing/2014/main" id="{7CB88E37-9998-49A7-A3D0-E55749552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867" y="1087439"/>
            <a:ext cx="1088813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r>
              <a:rPr lang="tr-TR" sz="2800" dirty="0">
                <a:cs typeface="Arial" charset="0"/>
              </a:rPr>
              <a:t>Anketin geri dönüş oranını etkileyen bir diğer faktör, anketin </a:t>
            </a:r>
            <a:r>
              <a:rPr lang="tr-TR" sz="2800" b="1" dirty="0">
                <a:cs typeface="Arial" charset="0"/>
              </a:rPr>
              <a:t>cevaplanma süresidir. </a:t>
            </a:r>
            <a:r>
              <a:rPr lang="tr-TR" sz="2800" dirty="0">
                <a:cs typeface="Arial" charset="0"/>
              </a:rPr>
              <a:t>Bir anketin ortalama cevaplanma süresi 30 dakikayı aşmamalıdır.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r>
              <a:rPr lang="tr-TR" sz="2800" dirty="0">
                <a:cs typeface="Arial" charset="0"/>
              </a:rPr>
              <a:t>Geri dönüş oranı; </a:t>
            </a:r>
          </a:p>
          <a:p>
            <a:pPr marL="457200" indent="-17463" algn="just"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cs typeface="Arial" charset="0"/>
              </a:rPr>
              <a:t>uygulama zamanının doğru seçilmesine</a:t>
            </a:r>
          </a:p>
          <a:p>
            <a:pPr marL="457200" indent="-17463" algn="just"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cs typeface="Arial" charset="0"/>
              </a:rPr>
              <a:t>bireysel uygulama için uygulayıcıların iyi yetiştirilmesine</a:t>
            </a:r>
          </a:p>
          <a:p>
            <a:pPr marL="457200" indent="-17463" algn="just"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cs typeface="Arial" charset="0"/>
              </a:rPr>
              <a:t> posta ile uygulamada pullu geri dönüş zarfının eklenmesine  izleme etkinliklerinin yapılmasına bağlı olarak da artırılabilir. </a:t>
            </a:r>
          </a:p>
          <a:p>
            <a:pPr marL="439737" algn="just">
              <a:defRPr/>
            </a:pPr>
            <a:r>
              <a:rPr lang="tr-TR" sz="2800" dirty="0">
                <a:cs typeface="Arial" charset="0"/>
              </a:rPr>
              <a:t>***Anketin gönderildikten sonra iki hafta ile bir ay içinde telefon veya mektupla yapılacak izleme çalışmasının anketin geri dönüş oranını ortalama %7 artırdığı belirlenmiştir.</a:t>
            </a:r>
          </a:p>
        </p:txBody>
      </p:sp>
      <p:sp>
        <p:nvSpPr>
          <p:cNvPr id="5" name="4 Slayt Numarası Yer Tutucusu">
            <a:extLst>
              <a:ext uri="{FF2B5EF4-FFF2-40B4-BE49-F238E27FC236}">
                <a16:creationId xmlns:a16="http://schemas.microsoft.com/office/drawing/2014/main" id="{B1E61F61-56AE-4DD7-A565-C22DAADBD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B80BB7C-CABD-427B-913D-921903764B2C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10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4">
            <a:extLst>
              <a:ext uri="{FF2B5EF4-FFF2-40B4-BE49-F238E27FC236}">
                <a16:creationId xmlns:a16="http://schemas.microsoft.com/office/drawing/2014/main" id="{05CDA3D9-40F8-4426-8EF5-97BF6AD77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1705" y="1704440"/>
            <a:ext cx="8229600" cy="3963512"/>
          </a:xfrm>
        </p:spPr>
        <p:txBody>
          <a:bodyPr>
            <a:normAutofit/>
          </a:bodyPr>
          <a:lstStyle/>
          <a:p>
            <a:pPr>
              <a:defRPr/>
            </a:pPr>
            <a:br>
              <a:rPr lang="tr-TR" dirty="0">
                <a:solidFill>
                  <a:schemeClr val="tx1"/>
                </a:solidFill>
                <a:latin typeface="+mn-lt"/>
              </a:rPr>
            </a:br>
            <a:r>
              <a:rPr lang="tr-TR" dirty="0">
                <a:solidFill>
                  <a:schemeClr val="tx1"/>
                </a:solidFill>
                <a:latin typeface="+mn-lt"/>
              </a:rPr>
              <a:t>1. Yüz yüze uygulama</a:t>
            </a:r>
            <a:br>
              <a:rPr lang="tr-TR" dirty="0">
                <a:solidFill>
                  <a:schemeClr val="tx1"/>
                </a:solidFill>
                <a:latin typeface="+mn-lt"/>
              </a:rPr>
            </a:br>
            <a:r>
              <a:rPr lang="tr-TR" dirty="0">
                <a:solidFill>
                  <a:schemeClr val="tx1"/>
                </a:solidFill>
                <a:latin typeface="+mn-lt"/>
              </a:rPr>
              <a:t>2. Posta/E-Posta ile uygulama</a:t>
            </a:r>
            <a:br>
              <a:rPr lang="tr-TR" dirty="0">
                <a:solidFill>
                  <a:schemeClr val="tx1"/>
                </a:solidFill>
                <a:latin typeface="+mn-lt"/>
              </a:rPr>
            </a:br>
            <a:r>
              <a:rPr lang="tr-TR" dirty="0">
                <a:solidFill>
                  <a:schemeClr val="tx1"/>
                </a:solidFill>
                <a:latin typeface="+mn-lt"/>
              </a:rPr>
              <a:t>3. Telefonla uygulama</a:t>
            </a:r>
            <a:br>
              <a:rPr lang="tr-TR" dirty="0">
                <a:solidFill>
                  <a:schemeClr val="tx1"/>
                </a:solidFill>
                <a:latin typeface="+mn-lt"/>
              </a:rPr>
            </a:br>
            <a:br>
              <a:rPr lang="tr-TR" dirty="0">
                <a:solidFill>
                  <a:schemeClr val="tx1"/>
                </a:solidFill>
                <a:latin typeface="+mn-lt"/>
              </a:rPr>
            </a:b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4 Slayt Numarası Yer Tutucusu">
            <a:extLst>
              <a:ext uri="{FF2B5EF4-FFF2-40B4-BE49-F238E27FC236}">
                <a16:creationId xmlns:a16="http://schemas.microsoft.com/office/drawing/2014/main" id="{8DB9CE58-3DB4-4FA5-B385-534167B0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3ECDFA4-4E60-4A6C-A21F-6D30B8073B5F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2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5 Dikdörtgen">
            <a:extLst>
              <a:ext uri="{FF2B5EF4-FFF2-40B4-BE49-F238E27FC236}">
                <a16:creationId xmlns:a16="http://schemas.microsoft.com/office/drawing/2014/main" id="{92BC2165-3742-4134-89A1-F7DA70E5AE76}"/>
              </a:ext>
            </a:extLst>
          </p:cNvPr>
          <p:cNvSpPr/>
          <p:nvPr/>
        </p:nvSpPr>
        <p:spPr>
          <a:xfrm>
            <a:off x="2057400" y="381001"/>
            <a:ext cx="916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4000" b="1" dirty="0">
                <a:solidFill>
                  <a:srgbClr val="FF0000"/>
                </a:solidFill>
                <a:cs typeface="Arial" charset="0"/>
              </a:rPr>
              <a:t>ANKETLERİN UYGULAMA BİÇİMİ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331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E46D1D07-6616-4E9B-86B9-B653CCF0A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chemeClr val="accent1"/>
                </a:solidFill>
              </a:rPr>
              <a:t>1) YÜZ YÜZE UYGULAMA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6FAC8A48-AA48-4BCA-972D-A80788447EF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311579" y="2133600"/>
            <a:ext cx="10474021" cy="377762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3200" dirty="0"/>
              <a:t>Anketlerin </a:t>
            </a:r>
            <a:r>
              <a:rPr lang="tr-TR" altLang="tr-TR" sz="3200" dirty="0" err="1"/>
              <a:t>cevaplayıcılarla</a:t>
            </a:r>
            <a:r>
              <a:rPr lang="tr-TR" altLang="tr-TR" sz="3200" dirty="0"/>
              <a:t> karşılıklı etkileşim içinde uygulanmasıdır.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200" dirty="0"/>
              <a:t>Yüz yüze görüşmede ,görüşmeyi yapan kişi kendini samimi bir biçimde dostça tanıtıp ,uygulamanın amacını açıklayarak görüşmesine baslar.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200" dirty="0"/>
              <a:t>Burada görüşülen kişi veya kişilerin neden ve nasıl </a:t>
            </a:r>
            <a:r>
              <a:rPr lang="tr-TR" altLang="tr-TR" sz="3200" dirty="0" err="1"/>
              <a:t>seçildiği,tahmini</a:t>
            </a:r>
            <a:r>
              <a:rPr lang="tr-TR" altLang="tr-TR" sz="3200" dirty="0"/>
              <a:t> uygulama süresi açıklanır ve katılımcıların görüşmeyi kabul etmesi beklenir.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3200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C1ED7738-E143-4E4F-9C5A-2EC0C8DEA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400E54-2591-4FFD-87D0-C09F3DEA1B48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3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61CA9BD1-AF05-458D-98E5-27F660743D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0267" y="512462"/>
            <a:ext cx="9973733" cy="128089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800" b="1" dirty="0">
                <a:solidFill>
                  <a:srgbClr val="FF0000"/>
                </a:solidFill>
              </a:rPr>
              <a:t>Görüşmelerde karsımızdaki bize anlayış göstermeyebilir de…</a:t>
            </a:r>
            <a:br>
              <a:rPr lang="tr-TR" sz="2800" dirty="0">
                <a:solidFill>
                  <a:srgbClr val="FF0000"/>
                </a:solidFill>
              </a:rPr>
            </a:b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67587" name="Picture 4">
            <a:extLst>
              <a:ext uri="{FF2B5EF4-FFF2-40B4-BE49-F238E27FC236}">
                <a16:creationId xmlns:a16="http://schemas.microsoft.com/office/drawing/2014/main" id="{FA82F936-AFD5-4658-816D-4041A34CBEC9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3352800" y="76200"/>
            <a:ext cx="5257800" cy="7696200"/>
          </a:xfrm>
          <a:noFill/>
        </p:spPr>
      </p:pic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212BBCDA-DDCF-48A6-9610-AE9856E4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1D2E7-8E4E-41B0-9DFC-4CF3A5E824F1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4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>
            <a:extLst>
              <a:ext uri="{FF2B5EF4-FFF2-40B4-BE49-F238E27FC236}">
                <a16:creationId xmlns:a16="http://schemas.microsoft.com/office/drawing/2014/main" id="{12CA929B-1AA1-4115-9C46-9606829F78B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083733" y="1405466"/>
            <a:ext cx="10989734" cy="450575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sz="3200" dirty="0"/>
              <a:t>Yüz yüze görüşme </a:t>
            </a:r>
            <a:r>
              <a:rPr lang="tr-TR" altLang="tr-TR" sz="3200" b="1" dirty="0"/>
              <a:t>bireysel veya grup </a:t>
            </a:r>
            <a:r>
              <a:rPr lang="tr-TR" altLang="tr-TR" sz="3200" dirty="0"/>
              <a:t>olarak gerçekleştirilebilir.</a:t>
            </a:r>
          </a:p>
          <a:p>
            <a:pPr eaLnBrk="1" hangingPunct="1"/>
            <a:r>
              <a:rPr lang="tr-TR" altLang="tr-TR" sz="3200" dirty="0"/>
              <a:t>Öğrencilere sınıfta anket uygulanması </a:t>
            </a:r>
            <a:r>
              <a:rPr lang="tr-TR" altLang="tr-TR" sz="3200" u="sng" dirty="0"/>
              <a:t>grup uygulamaya</a:t>
            </a:r>
            <a:r>
              <a:rPr lang="tr-TR" altLang="tr-TR" sz="3200" dirty="0"/>
              <a:t>,;</a:t>
            </a:r>
          </a:p>
          <a:p>
            <a:pPr eaLnBrk="1" hangingPunct="1"/>
            <a:r>
              <a:rPr lang="tr-TR" altLang="tr-TR" sz="3200" dirty="0"/>
              <a:t>Velilerle teke tek görüşme yaparak anket doldurtma ise </a:t>
            </a:r>
            <a:r>
              <a:rPr lang="tr-TR" altLang="tr-TR" sz="3200" u="sng" dirty="0"/>
              <a:t>bireysel uygulamaya</a:t>
            </a:r>
            <a:r>
              <a:rPr lang="tr-TR" altLang="tr-TR" sz="3200" dirty="0"/>
              <a:t> örnektir.</a:t>
            </a:r>
          </a:p>
          <a:p>
            <a:pPr eaLnBrk="1" hangingPunct="1"/>
            <a:endParaRPr lang="tr-TR" altLang="tr-TR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5BA782F2-D655-43BF-BD75-94708BC44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841E414-77C7-4EAD-8EED-87FCC28A73BF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5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47C10463-42A1-4E9B-AAE7-38B18720C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1725" y="329899"/>
            <a:ext cx="8911687" cy="12808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>
                <a:solidFill>
                  <a:schemeClr val="accent1"/>
                </a:solidFill>
              </a:rPr>
              <a:t>2) </a:t>
            </a:r>
            <a:r>
              <a:rPr lang="tr-TR" b="1" dirty="0">
                <a:solidFill>
                  <a:schemeClr val="accent1"/>
                </a:solidFill>
              </a:rPr>
              <a:t>POSTA /E-POSTA İLE UYGULAMA</a:t>
            </a:r>
            <a:br>
              <a:rPr lang="tr-TR" dirty="0"/>
            </a:br>
            <a:endParaRPr lang="tr-TR" dirty="0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8F85CAF4-9664-4DF1-AB19-6BC1F6E591C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812801" y="1152907"/>
            <a:ext cx="11379200" cy="4587493"/>
          </a:xfrm>
        </p:spPr>
        <p:txBody>
          <a:bodyPr>
            <a:noAutofit/>
          </a:bodyPr>
          <a:lstStyle/>
          <a:p>
            <a:pPr marL="274320" indent="-274320">
              <a:lnSpc>
                <a:spcPct val="80000"/>
              </a:lnSpc>
              <a:spcBef>
                <a:spcPts val="580"/>
              </a:spcBef>
              <a:buFont typeface="Wingdings 2"/>
              <a:buChar char=""/>
              <a:defRPr/>
            </a:pPr>
            <a:r>
              <a:rPr lang="tr-TR" sz="2800" dirty="0"/>
              <a:t>Posta ile anket uygulamada araştırmacının en büyük avantajı ,daha geniş alanlarda ve gruplarda uygulama olanağının bulunması ve böylece sonuçların </a:t>
            </a:r>
            <a:r>
              <a:rPr lang="tr-TR" sz="2800" dirty="0" err="1"/>
              <a:t>genellenebilirliğinin</a:t>
            </a:r>
            <a:r>
              <a:rPr lang="tr-TR" sz="2800" dirty="0"/>
              <a:t> artmasıdır.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Font typeface="Wingdings 2"/>
              <a:buChar char=""/>
              <a:defRPr/>
            </a:pPr>
            <a:r>
              <a:rPr lang="tr-TR" sz="2800" dirty="0"/>
              <a:t> Ancak bu tür uygulamada karşılaşılan  en önemli sorun, kontrol güçlüğüdür. 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Font typeface="Wingdings 2"/>
              <a:buChar char=""/>
              <a:defRPr/>
            </a:pPr>
            <a:r>
              <a:rPr lang="tr-TR" sz="2800" dirty="0" err="1"/>
              <a:t>Örneğin,anketin</a:t>
            </a:r>
            <a:r>
              <a:rPr lang="tr-TR" sz="2800" dirty="0"/>
              <a:t> bölümlere ayrılarak farklı zamanlarda doldurulması ,anketteki soru sıralamasına uymayarak kişisel arzuya göre rasgele cevaplamanın yapılması ve hatta anketin ilgili kişi tarafından doldurulmaması gibi durumlar söz konusu </a:t>
            </a:r>
            <a:r>
              <a:rPr lang="tr-TR" sz="2800" dirty="0" err="1"/>
              <a:t>olabilir.Bu</a:t>
            </a:r>
            <a:r>
              <a:rPr lang="tr-TR" sz="2800" dirty="0"/>
              <a:t> ise önemli bir güvenirlik sorunu yaratabilir.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Font typeface="Wingdings 2"/>
              <a:buChar char=""/>
              <a:defRPr/>
            </a:pPr>
            <a:endParaRPr lang="tr-TR" sz="2800" dirty="0"/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Font typeface="Wingdings 2"/>
              <a:buChar char=""/>
              <a:defRPr/>
            </a:pPr>
            <a:r>
              <a:rPr lang="tr-TR" sz="2800" dirty="0"/>
              <a:t> </a:t>
            </a:r>
            <a:r>
              <a:rPr lang="tr-TR" sz="2400" dirty="0"/>
              <a:t>Posta uygulaması için hazırlanan sunuş yazısında anketin istenilen adrese en son ulaştırılma tarihi not edilmeli ,kurum adına yapılıyorsa kurum yöneticisi tarafından imzalanmalı ve zarfa geri dönüş için </a:t>
            </a:r>
            <a:r>
              <a:rPr lang="tr-TR" sz="2400" dirty="0" err="1"/>
              <a:t>pullu,geri</a:t>
            </a:r>
            <a:r>
              <a:rPr lang="tr-TR" sz="2400" dirty="0"/>
              <a:t> dönüş adresi yazılı bos bir zarf konulmalıdır.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4131A646-0C6B-4928-AC4F-B9653617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4611FD7-1174-436A-864C-A9339686A3CD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6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40756944-25E1-4D3D-85DE-67DDAED25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chemeClr val="accent1"/>
                </a:solidFill>
              </a:rPr>
              <a:t>3) TELEFON İLE UYGULAMA</a:t>
            </a:r>
            <a:br>
              <a:rPr lang="tr-TR" dirty="0">
                <a:solidFill>
                  <a:schemeClr val="accent1"/>
                </a:solidFill>
              </a:rPr>
            </a:b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DAB2EB5-E2DC-4EF6-AA02-DDC40075D284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032933" y="1905000"/>
            <a:ext cx="10471679" cy="400622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400" dirty="0"/>
              <a:t>Bu yöntemde anket uygulayıcı, katılımcı ile telefon aracılığıyla birebir iletişime geçer.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dirty="0"/>
              <a:t>Uygulamada elde edilen cevaplar , katılımcının kaydedilip sonra deşifre edilebilir veya anında  anket formu üzerinde cevaplar not edilebilir.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dirty="0"/>
              <a:t>Burada açıklamaların ve soruların net bir şekilde ifade edilmesi ve sözcükler üzerindeki vurgular önem kazanır.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400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477F9DB5-CF7B-4B98-9133-30321B54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D41DB4-7A2F-480F-B563-59AEF3DA4B2F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7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4">
            <a:extLst>
              <a:ext uri="{FF2B5EF4-FFF2-40B4-BE49-F238E27FC236}">
                <a16:creationId xmlns:a16="http://schemas.microsoft.com/office/drawing/2014/main" id="{AF893DB2-E01E-4B44-A73C-2450D1BD8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07719" y="-2295936"/>
            <a:ext cx="2976563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2" name="Rectangle 6">
            <a:extLst>
              <a:ext uri="{FF2B5EF4-FFF2-40B4-BE49-F238E27FC236}">
                <a16:creationId xmlns:a16="http://schemas.microsoft.com/office/drawing/2014/main" id="{D9D2FC24-E368-453D-874B-D995943E1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267200"/>
            <a:ext cx="9144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tr-TR" sz="3600" dirty="0">
                <a:solidFill>
                  <a:srgbClr val="FF0000"/>
                </a:solidFill>
                <a:cs typeface="Arial" charset="0"/>
              </a:rPr>
              <a:t>***Açıklamalar ve sorular net bir şekilde ifade edilmeli ve sözcükler üzerindeki vurgular önemsenmeli.</a:t>
            </a: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DF96C793-B347-46DE-BD3E-6BCFA786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03C18C-6465-4A2B-B546-EB09D27D75C0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8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3B858E42-DE54-4A70-BF71-E440AD90A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8267" y="624110"/>
            <a:ext cx="9286345" cy="1280890"/>
          </a:xfrm>
        </p:spPr>
        <p:txBody>
          <a:bodyPr/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</a:rPr>
              <a:t>ANKETLERİN GERİ DÖNÜS ORANI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3C29F634-4397-4BF4-8CAD-A7E7B71B6FD8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311579" y="1905000"/>
            <a:ext cx="9828212" cy="377762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dirty="0"/>
              <a:t>Anketlerin geri dönüş oranı büyük ölçüde uygulama biçimine bağlıdır.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dirty="0"/>
              <a:t> Yüz yüze anket uygulamada geri dönüş oranının daha yüksek olacağı söylenebilir.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dirty="0"/>
              <a:t> Sağlıklı yorum yapabilmek için anket geri dönüş oranının %70-80 ‘in üzerinde olması beklenir.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dirty="0"/>
              <a:t> Posta ile yapılan uygulamalarda geri dönüş oranları çok daha düşebilir.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800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A77B7969-B487-4A47-8812-A7BDB743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D3D5E6B-B5D7-4D90-880F-1FCA8CBB9394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9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286</TotalTime>
  <Words>468</Words>
  <Application>Microsoft Macintosh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Wingdings 2</vt:lpstr>
      <vt:lpstr>Wingdings 3</vt:lpstr>
      <vt:lpstr>Duman</vt:lpstr>
      <vt:lpstr>Anket Hazırlama Teknikleri</vt:lpstr>
      <vt:lpstr> 1. Yüz yüze uygulama 2. Posta/E-Posta ile uygulama 3. Telefonla uygulama  </vt:lpstr>
      <vt:lpstr>1) YÜZ YÜZE UYGULAMA </vt:lpstr>
      <vt:lpstr>Görüşmelerde karsımızdaki bize anlayış göstermeyebilir de… </vt:lpstr>
      <vt:lpstr>PowerPoint Sunusu</vt:lpstr>
      <vt:lpstr>2) POSTA /E-POSTA İLE UYGULAMA </vt:lpstr>
      <vt:lpstr>3) TELEFON İLE UYGULAMA </vt:lpstr>
      <vt:lpstr>PowerPoint Sunusu</vt:lpstr>
      <vt:lpstr>ANKETLERİN GERİ DÖNÜS ORANI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BİYOİSTATİSTİK</dc:creator>
  <cp:lastModifiedBy>Ali Alparslan Sayım</cp:lastModifiedBy>
  <cp:revision>33</cp:revision>
  <dcterms:created xsi:type="dcterms:W3CDTF">2020-11-02T21:20:02Z</dcterms:created>
  <dcterms:modified xsi:type="dcterms:W3CDTF">2025-09-02T20:07:03Z</dcterms:modified>
</cp:coreProperties>
</file>