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7" r:id="rId3"/>
    <p:sldId id="278" r:id="rId4"/>
    <p:sldId id="279" r:id="rId5"/>
    <p:sldId id="280" r:id="rId6"/>
    <p:sldId id="281" r:id="rId7"/>
    <p:sldId id="282" r:id="rId8"/>
    <p:sldId id="283" r:id="rId9"/>
    <p:sldId id="28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4" d="100"/>
          <a:sy n="44" d="100"/>
        </p:scale>
        <p:origin x="66" y="7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7AAF7F3-E1E1-4AD7-B238-EE16EF374E48}"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ED34C0-CDFE-4985-8E18-895CD1E66C2C}" type="slidenum">
              <a:rPr lang="tr-TR" smtClean="0"/>
              <a:t>‹#›</a:t>
            </a:fld>
            <a:endParaRPr lang="tr-TR"/>
          </a:p>
        </p:txBody>
      </p:sp>
    </p:spTree>
    <p:extLst>
      <p:ext uri="{BB962C8B-B14F-4D97-AF65-F5344CB8AC3E}">
        <p14:creationId xmlns:p14="http://schemas.microsoft.com/office/powerpoint/2010/main" val="2636907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7AAF7F3-E1E1-4AD7-B238-EE16EF374E48}"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ED34C0-CDFE-4985-8E18-895CD1E66C2C}" type="slidenum">
              <a:rPr lang="tr-TR" smtClean="0"/>
              <a:t>‹#›</a:t>
            </a:fld>
            <a:endParaRPr lang="tr-TR"/>
          </a:p>
        </p:txBody>
      </p:sp>
    </p:spTree>
    <p:extLst>
      <p:ext uri="{BB962C8B-B14F-4D97-AF65-F5344CB8AC3E}">
        <p14:creationId xmlns:p14="http://schemas.microsoft.com/office/powerpoint/2010/main" val="4158044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7AAF7F3-E1E1-4AD7-B238-EE16EF374E48}"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ED34C0-CDFE-4985-8E18-895CD1E66C2C}" type="slidenum">
              <a:rPr lang="tr-TR" smtClean="0"/>
              <a:t>‹#›</a:t>
            </a:fld>
            <a:endParaRPr lang="tr-TR"/>
          </a:p>
        </p:txBody>
      </p:sp>
    </p:spTree>
    <p:extLst>
      <p:ext uri="{BB962C8B-B14F-4D97-AF65-F5344CB8AC3E}">
        <p14:creationId xmlns:p14="http://schemas.microsoft.com/office/powerpoint/2010/main" val="30749048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547913" y="1299507"/>
            <a:ext cx="105156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547913" y="370118"/>
            <a:ext cx="105156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41731313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83984690"/>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09" y="381000"/>
            <a:ext cx="9832360"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idx="1"/>
          </p:nvPr>
        </p:nvSpPr>
        <p:spPr>
          <a:xfrm>
            <a:off x="1522809" y="1981204"/>
            <a:ext cx="9832360" cy="4187825"/>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Veri Yer Tutucusu 3"/>
          <p:cNvSpPr>
            <a:spLocks noGrp="1"/>
          </p:cNvSpPr>
          <p:nvPr>
            <p:ph type="dt" sz="half" idx="10"/>
          </p:nvPr>
        </p:nvSpPr>
        <p:spPr>
          <a:xfrm>
            <a:off x="8230157" y="6400800"/>
            <a:ext cx="1549063" cy="276228"/>
          </a:xfrm>
          <a:prstGeom prst="rect">
            <a:avLst/>
          </a:prstGeom>
        </p:spPr>
        <p:txBody>
          <a:bodyPr/>
          <a:lstStyle/>
          <a:p>
            <a:fld id="{D7305B69-F4B6-46CD-AF62-FD4ECA08B47D}" type="datetime1">
              <a:rPr lang="tr-TR">
                <a:solidFill>
                  <a:prstClr val="black"/>
                </a:solidFill>
              </a:rPr>
              <a:pPr/>
              <a:t>29.02.2020</a:t>
            </a:fld>
            <a:endParaRPr lang="tr-TR" dirty="0">
              <a:solidFill>
                <a:prstClr val="black"/>
              </a:solidFill>
            </a:endParaRPr>
          </a:p>
        </p:txBody>
      </p:sp>
      <p:sp>
        <p:nvSpPr>
          <p:cNvPr id="5" name="Altbilgi Yer Tutucusu 4"/>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6" name="Slayt Numarası Yer Tutucusu 5"/>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7" name="Düz Bağlayıcı 6"/>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5558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8230157" y="6400800"/>
            <a:ext cx="1549063" cy="276228"/>
          </a:xfrm>
          <a:prstGeom prst="rect">
            <a:avLst/>
          </a:prstGeom>
        </p:spPr>
        <p:txBody>
          <a:bodyPr/>
          <a:lstStyle/>
          <a:p>
            <a:fld id="{7040B08B-C352-47BE-9B06-0A188FAADA31}" type="datetime1">
              <a:rPr lang="tr-TR">
                <a:solidFill>
                  <a:prstClr val="black"/>
                </a:solidFill>
              </a:rPr>
              <a:pPr/>
              <a:t>29.02.2020</a:t>
            </a:fld>
            <a:endParaRPr lang="tr-TR" dirty="0">
              <a:solidFill>
                <a:prstClr val="black"/>
              </a:solidFill>
            </a:endParaRPr>
          </a:p>
        </p:txBody>
      </p:sp>
      <p:sp>
        <p:nvSpPr>
          <p:cNvPr id="3" name="Altbilgi Yer Tutucusu 2"/>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4" name="Slayt Numarası Yer Tutucusu 3"/>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3458639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11" y="381000"/>
            <a:ext cx="9832359"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sz="half" idx="1"/>
          </p:nvPr>
        </p:nvSpPr>
        <p:spPr>
          <a:xfrm>
            <a:off x="1488556" y="1984248"/>
            <a:ext cx="4801851"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İçerik Yer Tutucusu 3"/>
          <p:cNvSpPr>
            <a:spLocks noGrp="1"/>
          </p:cNvSpPr>
          <p:nvPr>
            <p:ph sz="half" idx="2"/>
          </p:nvPr>
        </p:nvSpPr>
        <p:spPr>
          <a:xfrm>
            <a:off x="6553319" y="1984248"/>
            <a:ext cx="4801852"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5" name="Veri Yer Tutucusu 4"/>
          <p:cNvSpPr>
            <a:spLocks noGrp="1"/>
          </p:cNvSpPr>
          <p:nvPr>
            <p:ph type="dt" sz="half" idx="10"/>
          </p:nvPr>
        </p:nvSpPr>
        <p:spPr>
          <a:xfrm>
            <a:off x="8230157" y="6400800"/>
            <a:ext cx="1549063" cy="276228"/>
          </a:xfrm>
          <a:prstGeom prst="rect">
            <a:avLst/>
          </a:prstGeom>
        </p:spPr>
        <p:txBody>
          <a:bodyPr/>
          <a:lstStyle/>
          <a:p>
            <a:fld id="{20538472-C768-438E-A504-E09C6DD853BD}" type="datetime1">
              <a:rPr lang="tr-TR">
                <a:solidFill>
                  <a:prstClr val="black"/>
                </a:solidFill>
              </a:rPr>
              <a:pPr/>
              <a:t>29.02.2020</a:t>
            </a:fld>
            <a:endParaRPr lang="tr-TR" dirty="0">
              <a:solidFill>
                <a:prstClr val="black"/>
              </a:solidFill>
            </a:endParaRPr>
          </a:p>
        </p:txBody>
      </p:sp>
      <p:sp>
        <p:nvSpPr>
          <p:cNvPr id="6" name="Altbilgi Yer Tutucusu 5"/>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7" name="Slayt Numarası Yer Tutucusu 6"/>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8" name="Düz Bağlayıcı 7"/>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6386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7AAF7F3-E1E1-4AD7-B238-EE16EF374E48}"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ED34C0-CDFE-4985-8E18-895CD1E66C2C}" type="slidenum">
              <a:rPr lang="tr-TR" smtClean="0"/>
              <a:t>‹#›</a:t>
            </a:fld>
            <a:endParaRPr lang="tr-TR"/>
          </a:p>
        </p:txBody>
      </p:sp>
    </p:spTree>
    <p:extLst>
      <p:ext uri="{BB962C8B-B14F-4D97-AF65-F5344CB8AC3E}">
        <p14:creationId xmlns:p14="http://schemas.microsoft.com/office/powerpoint/2010/main" val="2443993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7AAF7F3-E1E1-4AD7-B238-EE16EF374E48}" type="datetimeFigureOut">
              <a:rPr lang="tr-TR" smtClean="0"/>
              <a:t>29.02.2020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ED34C0-CDFE-4985-8E18-895CD1E66C2C}" type="slidenum">
              <a:rPr lang="tr-TR" smtClean="0"/>
              <a:t>‹#›</a:t>
            </a:fld>
            <a:endParaRPr lang="tr-TR"/>
          </a:p>
        </p:txBody>
      </p:sp>
    </p:spTree>
    <p:extLst>
      <p:ext uri="{BB962C8B-B14F-4D97-AF65-F5344CB8AC3E}">
        <p14:creationId xmlns:p14="http://schemas.microsoft.com/office/powerpoint/2010/main" val="1409317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7AAF7F3-E1E1-4AD7-B238-EE16EF374E48}"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1ED34C0-CDFE-4985-8E18-895CD1E66C2C}" type="slidenum">
              <a:rPr lang="tr-TR" smtClean="0"/>
              <a:t>‹#›</a:t>
            </a:fld>
            <a:endParaRPr lang="tr-TR"/>
          </a:p>
        </p:txBody>
      </p:sp>
    </p:spTree>
    <p:extLst>
      <p:ext uri="{BB962C8B-B14F-4D97-AF65-F5344CB8AC3E}">
        <p14:creationId xmlns:p14="http://schemas.microsoft.com/office/powerpoint/2010/main" val="960295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7AAF7F3-E1E1-4AD7-B238-EE16EF374E48}" type="datetimeFigureOut">
              <a:rPr lang="tr-TR" smtClean="0"/>
              <a:t>29.02.2020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1ED34C0-CDFE-4985-8E18-895CD1E66C2C}" type="slidenum">
              <a:rPr lang="tr-TR" smtClean="0"/>
              <a:t>‹#›</a:t>
            </a:fld>
            <a:endParaRPr lang="tr-TR"/>
          </a:p>
        </p:txBody>
      </p:sp>
    </p:spTree>
    <p:extLst>
      <p:ext uri="{BB962C8B-B14F-4D97-AF65-F5344CB8AC3E}">
        <p14:creationId xmlns:p14="http://schemas.microsoft.com/office/powerpoint/2010/main" val="2750148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7AAF7F3-E1E1-4AD7-B238-EE16EF374E48}" type="datetimeFigureOut">
              <a:rPr lang="tr-TR" smtClean="0"/>
              <a:t>29.02.2020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1ED34C0-CDFE-4985-8E18-895CD1E66C2C}" type="slidenum">
              <a:rPr lang="tr-TR" smtClean="0"/>
              <a:t>‹#›</a:t>
            </a:fld>
            <a:endParaRPr lang="tr-TR"/>
          </a:p>
        </p:txBody>
      </p:sp>
    </p:spTree>
    <p:extLst>
      <p:ext uri="{BB962C8B-B14F-4D97-AF65-F5344CB8AC3E}">
        <p14:creationId xmlns:p14="http://schemas.microsoft.com/office/powerpoint/2010/main" val="362993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7AAF7F3-E1E1-4AD7-B238-EE16EF374E48}" type="datetimeFigureOut">
              <a:rPr lang="tr-TR" smtClean="0"/>
              <a:t>29.02.2020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1ED34C0-CDFE-4985-8E18-895CD1E66C2C}" type="slidenum">
              <a:rPr lang="tr-TR" smtClean="0"/>
              <a:t>‹#›</a:t>
            </a:fld>
            <a:endParaRPr lang="tr-TR"/>
          </a:p>
        </p:txBody>
      </p:sp>
    </p:spTree>
    <p:extLst>
      <p:ext uri="{BB962C8B-B14F-4D97-AF65-F5344CB8AC3E}">
        <p14:creationId xmlns:p14="http://schemas.microsoft.com/office/powerpoint/2010/main" val="2895184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7AAF7F3-E1E1-4AD7-B238-EE16EF374E48}"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1ED34C0-CDFE-4985-8E18-895CD1E66C2C}" type="slidenum">
              <a:rPr lang="tr-TR" smtClean="0"/>
              <a:t>‹#›</a:t>
            </a:fld>
            <a:endParaRPr lang="tr-TR"/>
          </a:p>
        </p:txBody>
      </p:sp>
    </p:spTree>
    <p:extLst>
      <p:ext uri="{BB962C8B-B14F-4D97-AF65-F5344CB8AC3E}">
        <p14:creationId xmlns:p14="http://schemas.microsoft.com/office/powerpoint/2010/main" val="3698468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7AAF7F3-E1E1-4AD7-B238-EE16EF374E48}" type="datetimeFigureOut">
              <a:rPr lang="tr-TR" smtClean="0"/>
              <a:t>29.02.2020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1ED34C0-CDFE-4985-8E18-895CD1E66C2C}" type="slidenum">
              <a:rPr lang="tr-TR" smtClean="0"/>
              <a:t>‹#›</a:t>
            </a:fld>
            <a:endParaRPr lang="tr-TR"/>
          </a:p>
        </p:txBody>
      </p:sp>
    </p:spTree>
    <p:extLst>
      <p:ext uri="{BB962C8B-B14F-4D97-AF65-F5344CB8AC3E}">
        <p14:creationId xmlns:p14="http://schemas.microsoft.com/office/powerpoint/2010/main" val="4233386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AAF7F3-E1E1-4AD7-B238-EE16EF374E48}" type="datetimeFigureOut">
              <a:rPr lang="tr-TR" smtClean="0"/>
              <a:t>29.02.2020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ED34C0-CDFE-4985-8E18-895CD1E66C2C}" type="slidenum">
              <a:rPr lang="tr-TR" smtClean="0"/>
              <a:t>‹#›</a:t>
            </a:fld>
            <a:endParaRPr lang="tr-TR"/>
          </a:p>
        </p:txBody>
      </p:sp>
    </p:spTree>
    <p:extLst>
      <p:ext uri="{BB962C8B-B14F-4D97-AF65-F5344CB8AC3E}">
        <p14:creationId xmlns:p14="http://schemas.microsoft.com/office/powerpoint/2010/main" val="41211507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3"/>
            <a:ext cx="12192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088405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536439" y="524219"/>
            <a:ext cx="7374270" cy="52772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b- Sevk İrsaliyesi (VUK 230/5)</a:t>
            </a:r>
          </a:p>
        </p:txBody>
      </p:sp>
      <p:sp>
        <p:nvSpPr>
          <p:cNvPr id="3" name="İçerik Yer Tutucusu 2"/>
          <p:cNvSpPr>
            <a:spLocks noGrp="1"/>
          </p:cNvSpPr>
          <p:nvPr>
            <p:ph idx="1"/>
          </p:nvPr>
        </p:nvSpPr>
        <p:spPr>
          <a:xfrm>
            <a:off x="1542361" y="1916833"/>
            <a:ext cx="9812810" cy="2908555"/>
          </a:xfrm>
        </p:spPr>
        <p:txBody>
          <a:bodyPr>
            <a:normAutofit/>
          </a:bodyPr>
          <a:lstStyle/>
          <a:p>
            <a:pPr marL="0" indent="0" algn="just">
              <a:lnSpc>
                <a:spcPct val="100000"/>
              </a:lnSpc>
              <a:spcBef>
                <a:spcPts val="0"/>
              </a:spcBef>
              <a:buNone/>
            </a:pPr>
            <a:r>
              <a:rPr lang="tr-TR" sz="1800" dirty="0">
                <a:latin typeface="Times New Roman" panose="02020603050405020304" pitchFamily="18" charset="0"/>
                <a:cs typeface="Times New Roman" panose="02020603050405020304" pitchFamily="18" charset="0"/>
              </a:rPr>
              <a:t>Satılmış ya da satılmak üzere olan bir malın, bir adresten diğerine naklinde ya da aynı işletmeye ait işyerleri arasında taşınmasında düzenlenen ve üzerinde gönderilen malın konusu, birimi ve malın kime ait olduğunun yazıldığı belgeye sevk irsaliyesi denir. Satılan mal satıcı tarafından taşınırsa, sevk irsaliyesi satıcı tarafından, alıcı tarafından taşınması halinde de alıcı tarafından düzenlenir.</a:t>
            </a:r>
          </a:p>
          <a:p>
            <a:pPr algn="just">
              <a:lnSpc>
                <a:spcPct val="100000"/>
              </a:lnSpc>
              <a:spcBef>
                <a:spcPts val="0"/>
              </a:spcBef>
              <a:buFont typeface="Wingdings" panose="05000000000000000000" pitchFamily="2" charset="2"/>
              <a:buChar char="ü"/>
            </a:pPr>
            <a:endParaRPr lang="tr-TR" sz="18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tr-TR" sz="1800" dirty="0">
                <a:latin typeface="Times New Roman" panose="02020603050405020304" pitchFamily="18" charset="0"/>
                <a:cs typeface="Times New Roman" panose="02020603050405020304" pitchFamily="18" charset="0"/>
              </a:rPr>
              <a:t>Sevk irsaliyesi en az üç nüsha olarak düzenlenir ve iki nüshası mutlaka emtiayı (malı) taşıyan taşıtta bulundurulur.</a:t>
            </a:r>
          </a:p>
          <a:p>
            <a:pPr algn="just">
              <a:lnSpc>
                <a:spcPct val="100000"/>
              </a:lnSpc>
              <a:spcBef>
                <a:spcPts val="0"/>
              </a:spcBef>
              <a:buFont typeface="Wingdings" panose="05000000000000000000" pitchFamily="2" charset="2"/>
              <a:buChar char="ü"/>
            </a:pPr>
            <a:endParaRPr lang="tr-TR" sz="18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tr-TR" sz="1800" dirty="0">
                <a:latin typeface="Times New Roman" panose="02020603050405020304" pitchFamily="18" charset="0"/>
                <a:cs typeface="Times New Roman" panose="02020603050405020304" pitchFamily="18" charset="0"/>
              </a:rPr>
              <a:t>Belgenin düzenlenme tarihi ile fiili sevk tarihi ayrı ayrı yer almalıdır. </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1</a:t>
            </a:fld>
            <a:endParaRPr lang="tr-TR" dirty="0">
              <a:solidFill>
                <a:prstClr val="black"/>
              </a:solidFill>
            </a:endParaRPr>
          </a:p>
        </p:txBody>
      </p:sp>
    </p:spTree>
    <p:extLst>
      <p:ext uri="{BB962C8B-B14F-4D97-AF65-F5344CB8AC3E}">
        <p14:creationId xmlns:p14="http://schemas.microsoft.com/office/powerpoint/2010/main" val="952122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114218" y="502185"/>
            <a:ext cx="7374270" cy="52772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c- Fatura Yerine Geçen Vesikalar</a:t>
            </a:r>
          </a:p>
        </p:txBody>
      </p:sp>
      <p:sp>
        <p:nvSpPr>
          <p:cNvPr id="3" name="İçerik Yer Tutucusu 2"/>
          <p:cNvSpPr>
            <a:spLocks noGrp="1"/>
          </p:cNvSpPr>
          <p:nvPr>
            <p:ph idx="1"/>
          </p:nvPr>
        </p:nvSpPr>
        <p:spPr>
          <a:xfrm>
            <a:off x="1674563" y="1916832"/>
            <a:ext cx="9680607" cy="4680520"/>
          </a:xfrm>
        </p:spPr>
        <p:txBody>
          <a:bodyPr>
            <a:noAutofit/>
          </a:bodyPr>
          <a:lstStyle/>
          <a:p>
            <a:pPr marL="0" indent="0">
              <a:lnSpc>
                <a:spcPct val="100000"/>
              </a:lnSpc>
              <a:spcBef>
                <a:spcPts val="0"/>
              </a:spcBef>
              <a:buNone/>
            </a:pPr>
            <a:r>
              <a:rPr lang="tr-TR" sz="1600" dirty="0">
                <a:latin typeface="Times New Roman" panose="02020603050405020304" pitchFamily="18" charset="0"/>
                <a:cs typeface="Times New Roman" panose="02020603050405020304" pitchFamily="18" charset="0"/>
              </a:rPr>
              <a:t>1- Perakende Satış Vesikaları</a:t>
            </a:r>
          </a:p>
          <a:p>
            <a:pPr marL="0" indent="0">
              <a:lnSpc>
                <a:spcPct val="100000"/>
              </a:lnSpc>
              <a:spcBef>
                <a:spcPts val="0"/>
              </a:spcBef>
              <a:buNone/>
            </a:pPr>
            <a:r>
              <a:rPr lang="tr-TR" sz="1600" dirty="0">
                <a:latin typeface="Times New Roman" panose="02020603050405020304" pitchFamily="18" charset="0"/>
                <a:cs typeface="Times New Roman" panose="02020603050405020304" pitchFamily="18" charset="0"/>
              </a:rPr>
              <a:t>2- Gider Pusulası</a:t>
            </a:r>
          </a:p>
          <a:p>
            <a:pPr marL="0" indent="0">
              <a:lnSpc>
                <a:spcPct val="100000"/>
              </a:lnSpc>
              <a:spcBef>
                <a:spcPts val="0"/>
              </a:spcBef>
              <a:buNone/>
            </a:pPr>
            <a:r>
              <a:rPr lang="tr-TR" sz="1600" dirty="0">
                <a:latin typeface="Times New Roman" panose="02020603050405020304" pitchFamily="18" charset="0"/>
                <a:cs typeface="Times New Roman" panose="02020603050405020304" pitchFamily="18" charset="0"/>
              </a:rPr>
              <a:t>3- Müstahsil Makbuzu</a:t>
            </a:r>
          </a:p>
          <a:p>
            <a:pPr marL="0" indent="0">
              <a:lnSpc>
                <a:spcPct val="100000"/>
              </a:lnSpc>
              <a:spcBef>
                <a:spcPts val="0"/>
              </a:spcBef>
              <a:buNone/>
            </a:pPr>
            <a:r>
              <a:rPr lang="tr-TR" sz="1600" dirty="0">
                <a:latin typeface="Times New Roman" panose="02020603050405020304" pitchFamily="18" charset="0"/>
                <a:cs typeface="Times New Roman" panose="02020603050405020304" pitchFamily="18" charset="0"/>
              </a:rPr>
              <a:t>4- Diğer Belgeler</a:t>
            </a:r>
          </a:p>
          <a:p>
            <a:pPr marL="0" indent="0">
              <a:lnSpc>
                <a:spcPct val="100000"/>
              </a:lnSpc>
              <a:spcBef>
                <a:spcPts val="0"/>
              </a:spcBef>
              <a:buNone/>
            </a:pPr>
            <a:r>
              <a:rPr lang="tr-TR" sz="1600" dirty="0">
                <a:latin typeface="Times New Roman" panose="02020603050405020304" pitchFamily="18" charset="0"/>
                <a:cs typeface="Times New Roman" panose="02020603050405020304" pitchFamily="18" charset="0"/>
              </a:rPr>
              <a:t>	4.1. Döviz Alım ve Döviz Satım Belgesi</a:t>
            </a:r>
          </a:p>
          <a:p>
            <a:pPr marL="0" indent="0">
              <a:lnSpc>
                <a:spcPct val="100000"/>
              </a:lnSpc>
              <a:spcBef>
                <a:spcPts val="0"/>
              </a:spcBef>
              <a:buNone/>
            </a:pPr>
            <a:r>
              <a:rPr lang="tr-TR" sz="1600" dirty="0">
                <a:latin typeface="Times New Roman" panose="02020603050405020304" pitchFamily="18" charset="0"/>
                <a:cs typeface="Times New Roman" panose="02020603050405020304" pitchFamily="18" charset="0"/>
              </a:rPr>
              <a:t>	4.2. Bankalar Tarafından Düzenlenecek Belgeler</a:t>
            </a:r>
          </a:p>
          <a:p>
            <a:pPr marL="0" indent="0">
              <a:lnSpc>
                <a:spcPct val="100000"/>
              </a:lnSpc>
              <a:spcBef>
                <a:spcPts val="0"/>
              </a:spcBef>
              <a:buNone/>
            </a:pPr>
            <a:r>
              <a:rPr lang="tr-TR" sz="1600" dirty="0">
                <a:latin typeface="Times New Roman" panose="02020603050405020304" pitchFamily="18" charset="0"/>
                <a:cs typeface="Times New Roman" panose="02020603050405020304" pitchFamily="18" charset="0"/>
              </a:rPr>
              <a:t>	4.3. Sigorta Şirketleri, Sigorta Acenteleri ve Tali Acenteler Tarafından</a:t>
            </a:r>
          </a:p>
          <a:p>
            <a:pPr marL="0" indent="0">
              <a:lnSpc>
                <a:spcPct val="100000"/>
              </a:lnSpc>
              <a:spcBef>
                <a:spcPts val="0"/>
              </a:spcBef>
              <a:buNone/>
            </a:pPr>
            <a:r>
              <a:rPr lang="tr-TR" sz="1600" dirty="0">
                <a:latin typeface="Times New Roman" panose="02020603050405020304" pitchFamily="18" charset="0"/>
                <a:cs typeface="Times New Roman" panose="02020603050405020304" pitchFamily="18" charset="0"/>
              </a:rPr>
              <a:t>	       Düzenlenecek Belgeler</a:t>
            </a:r>
          </a:p>
          <a:p>
            <a:pPr marL="0" indent="0">
              <a:lnSpc>
                <a:spcPct val="100000"/>
              </a:lnSpc>
              <a:spcBef>
                <a:spcPts val="0"/>
              </a:spcBef>
              <a:buNone/>
            </a:pPr>
            <a:r>
              <a:rPr lang="tr-TR" sz="1600" dirty="0">
                <a:latin typeface="Times New Roman" panose="02020603050405020304" pitchFamily="18" charset="0"/>
                <a:cs typeface="Times New Roman" panose="02020603050405020304" pitchFamily="18" charset="0"/>
              </a:rPr>
              <a:t>	4.4. Sermaye Piyasası Aracı Kuruluşları Tarafından Düzenlenecek Belgeler</a:t>
            </a:r>
          </a:p>
          <a:p>
            <a:pPr marL="0" indent="0">
              <a:lnSpc>
                <a:spcPct val="100000"/>
              </a:lnSpc>
              <a:spcBef>
                <a:spcPts val="0"/>
              </a:spcBef>
              <a:buNone/>
            </a:pPr>
            <a:r>
              <a:rPr lang="tr-TR" sz="1600" dirty="0">
                <a:latin typeface="Times New Roman" panose="02020603050405020304" pitchFamily="18" charset="0"/>
                <a:cs typeface="Times New Roman" panose="02020603050405020304" pitchFamily="18" charset="0"/>
              </a:rPr>
              <a:t>	4.5. Kıymetli Maden Alım ve Satım Belgesi</a:t>
            </a:r>
          </a:p>
          <a:p>
            <a:pPr marL="0" indent="0">
              <a:lnSpc>
                <a:spcPct val="100000"/>
              </a:lnSpc>
              <a:spcBef>
                <a:spcPts val="0"/>
              </a:spcBef>
              <a:buNone/>
            </a:pPr>
            <a:r>
              <a:rPr lang="tr-TR" sz="1600" dirty="0">
                <a:latin typeface="Times New Roman" panose="02020603050405020304" pitchFamily="18" charset="0"/>
                <a:cs typeface="Times New Roman" panose="02020603050405020304" pitchFamily="18" charset="0"/>
              </a:rPr>
              <a:t>	4.6. Milli Piyango İdaresince Oynatılan Şans Oyunlarında Belge Düzeni</a:t>
            </a:r>
          </a:p>
          <a:p>
            <a:pPr marL="0" indent="0">
              <a:lnSpc>
                <a:spcPct val="100000"/>
              </a:lnSpc>
              <a:spcBef>
                <a:spcPts val="0"/>
              </a:spcBef>
              <a:buNone/>
            </a:pPr>
            <a:r>
              <a:rPr lang="tr-TR" sz="1600" dirty="0">
                <a:latin typeface="Times New Roman" panose="02020603050405020304" pitchFamily="18" charset="0"/>
                <a:cs typeface="Times New Roman" panose="02020603050405020304" pitchFamily="18" charset="0"/>
              </a:rPr>
              <a:t>	4.7. Spor Toto Teşkilat Başkanlığınca Oynatılan Sabit İhtimalli ve Müşterek</a:t>
            </a:r>
          </a:p>
          <a:p>
            <a:pPr marL="0" indent="0">
              <a:lnSpc>
                <a:spcPct val="100000"/>
              </a:lnSpc>
              <a:spcBef>
                <a:spcPts val="0"/>
              </a:spcBef>
              <a:buNone/>
            </a:pPr>
            <a:r>
              <a:rPr lang="tr-TR" sz="1600" dirty="0">
                <a:latin typeface="Times New Roman" panose="02020603050405020304" pitchFamily="18" charset="0"/>
                <a:cs typeface="Times New Roman" panose="02020603050405020304" pitchFamily="18" charset="0"/>
              </a:rPr>
              <a:t>                   Bahis Oyunları</a:t>
            </a:r>
          </a:p>
          <a:p>
            <a:pPr marL="0" indent="0">
              <a:lnSpc>
                <a:spcPct val="100000"/>
              </a:lnSpc>
              <a:spcBef>
                <a:spcPts val="0"/>
              </a:spcBef>
              <a:buNone/>
            </a:pPr>
            <a:r>
              <a:rPr lang="tr-TR" sz="1600" dirty="0">
                <a:latin typeface="Times New Roman" panose="02020603050405020304" pitchFamily="18" charset="0"/>
                <a:cs typeface="Times New Roman" panose="02020603050405020304" pitchFamily="18" charset="0"/>
              </a:rPr>
              <a:t>	4.8. Türkiye Jokey Kulübü Tarafından Oynatılan Müşterek Bahis Oyunları</a:t>
            </a:r>
          </a:p>
          <a:p>
            <a:pPr marL="0" indent="0">
              <a:lnSpc>
                <a:spcPct val="100000"/>
              </a:lnSpc>
              <a:spcBef>
                <a:spcPts val="0"/>
              </a:spcBef>
              <a:buNone/>
            </a:pPr>
            <a:r>
              <a:rPr lang="tr-TR" sz="1600" dirty="0">
                <a:latin typeface="Times New Roman" panose="02020603050405020304" pitchFamily="18" charset="0"/>
                <a:cs typeface="Times New Roman" panose="02020603050405020304" pitchFamily="18" charset="0"/>
              </a:rPr>
              <a:t>	4.9. Ortak Hükümler</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2</a:t>
            </a:fld>
            <a:endParaRPr lang="tr-TR" dirty="0">
              <a:solidFill>
                <a:prstClr val="black"/>
              </a:solidFill>
            </a:endParaRPr>
          </a:p>
        </p:txBody>
      </p:sp>
    </p:spTree>
    <p:extLst>
      <p:ext uri="{BB962C8B-B14F-4D97-AF65-F5344CB8AC3E}">
        <p14:creationId xmlns:p14="http://schemas.microsoft.com/office/powerpoint/2010/main" val="1255504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66107" y="381000"/>
            <a:ext cx="7374270" cy="455712"/>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c.1- Perakende Satış Vesikaları (VUK Md.233)</a:t>
            </a:r>
          </a:p>
        </p:txBody>
      </p:sp>
      <p:sp>
        <p:nvSpPr>
          <p:cNvPr id="3" name="İçerik Yer Tutucusu 2"/>
          <p:cNvSpPr>
            <a:spLocks noGrp="1"/>
          </p:cNvSpPr>
          <p:nvPr>
            <p:ph idx="1"/>
          </p:nvPr>
        </p:nvSpPr>
        <p:spPr>
          <a:xfrm>
            <a:off x="1652529" y="1772816"/>
            <a:ext cx="9702641" cy="3977989"/>
          </a:xfrm>
        </p:spPr>
        <p:txBody>
          <a:bodyPr>
            <a:noAutofit/>
          </a:bodyPr>
          <a:lstStyle/>
          <a:p>
            <a:pPr marL="0" indent="0">
              <a:buNone/>
            </a:pPr>
            <a:endParaRPr lang="tr-TR" sz="800" dirty="0"/>
          </a:p>
          <a:p>
            <a:pPr algn="just">
              <a:lnSpc>
                <a:spcPct val="120000"/>
              </a:lnSpc>
              <a:spcBef>
                <a:spcPts val="0"/>
              </a:spcBef>
              <a:buFont typeface="Wingdings" panose="05000000000000000000" pitchFamily="2" charset="2"/>
              <a:buChar char="ü"/>
            </a:pPr>
            <a:r>
              <a:rPr lang="tr-TR" sz="1000" dirty="0">
                <a:latin typeface="Times New Roman" panose="02020603050405020304" pitchFamily="18" charset="0"/>
                <a:cs typeface="Times New Roman" panose="02020603050405020304" pitchFamily="18" charset="0"/>
              </a:rPr>
              <a:t>Birinci ve ikinci sınıf tüccarlar, </a:t>
            </a:r>
          </a:p>
          <a:p>
            <a:pPr algn="just">
              <a:lnSpc>
                <a:spcPct val="120000"/>
              </a:lnSpc>
              <a:spcBef>
                <a:spcPts val="0"/>
              </a:spcBef>
              <a:buFont typeface="Wingdings" panose="05000000000000000000" pitchFamily="2" charset="2"/>
              <a:buChar char="ü"/>
            </a:pPr>
            <a:r>
              <a:rPr lang="tr-TR" sz="1000" dirty="0">
                <a:latin typeface="Times New Roman" panose="02020603050405020304" pitchFamily="18" charset="0"/>
                <a:cs typeface="Times New Roman" panose="02020603050405020304" pitchFamily="18" charset="0"/>
              </a:rPr>
              <a:t>Kazancı basit usulde tespit edilenlerle </a:t>
            </a:r>
          </a:p>
          <a:p>
            <a:pPr algn="just">
              <a:lnSpc>
                <a:spcPct val="120000"/>
              </a:lnSpc>
              <a:spcBef>
                <a:spcPts val="0"/>
              </a:spcBef>
              <a:buFont typeface="Wingdings" panose="05000000000000000000" pitchFamily="2" charset="2"/>
              <a:buChar char="ü"/>
            </a:pPr>
            <a:r>
              <a:rPr lang="tr-TR" sz="1000" dirty="0">
                <a:latin typeface="Times New Roman" panose="02020603050405020304" pitchFamily="18" charset="0"/>
                <a:cs typeface="Times New Roman" panose="02020603050405020304" pitchFamily="18" charset="0"/>
              </a:rPr>
              <a:t>Defter tutmak mecburiyetinde olan çiftçilerin,</a:t>
            </a:r>
          </a:p>
          <a:p>
            <a:pPr marL="0" indent="0" algn="just">
              <a:lnSpc>
                <a:spcPct val="120000"/>
              </a:lnSpc>
              <a:spcBef>
                <a:spcPts val="0"/>
              </a:spcBef>
              <a:buNone/>
            </a:pPr>
            <a:endParaRPr lang="tr-TR" sz="10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tr-TR" sz="1000" dirty="0">
                <a:latin typeface="Times New Roman" panose="02020603050405020304" pitchFamily="18" charset="0"/>
                <a:cs typeface="Times New Roman" panose="02020603050405020304" pitchFamily="18" charset="0"/>
              </a:rPr>
              <a:t>fatura vermek mecburiyetinde olmadıkları satışları ve yaptıkları işlerin bedelleri aşağıdaki vesikalardan herhangi biri ile tevsik olunur. </a:t>
            </a:r>
          </a:p>
          <a:p>
            <a:pPr marL="0" indent="0" algn="just">
              <a:lnSpc>
                <a:spcPct val="120000"/>
              </a:lnSpc>
              <a:spcBef>
                <a:spcPts val="0"/>
              </a:spcBef>
              <a:buNone/>
            </a:pPr>
            <a:endParaRPr lang="tr-TR" sz="10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tr-TR" sz="1000" dirty="0">
                <a:latin typeface="Times New Roman" panose="02020603050405020304" pitchFamily="18" charset="0"/>
                <a:cs typeface="Times New Roman" panose="02020603050405020304" pitchFamily="18" charset="0"/>
              </a:rPr>
              <a:t>Perakende satış vesikaları;</a:t>
            </a:r>
          </a:p>
          <a:p>
            <a:pPr marL="0" indent="0" algn="just">
              <a:lnSpc>
                <a:spcPct val="120000"/>
              </a:lnSpc>
              <a:spcBef>
                <a:spcPts val="0"/>
              </a:spcBef>
              <a:buNone/>
            </a:pPr>
            <a:r>
              <a:rPr lang="tr-TR" sz="1000" dirty="0">
                <a:latin typeface="Times New Roman" panose="02020603050405020304" pitchFamily="18" charset="0"/>
                <a:cs typeface="Times New Roman" panose="02020603050405020304" pitchFamily="18" charset="0"/>
              </a:rPr>
              <a:t>1. Perakende satış fişleri,</a:t>
            </a:r>
          </a:p>
          <a:p>
            <a:pPr marL="0" indent="0" algn="just">
              <a:lnSpc>
                <a:spcPct val="120000"/>
              </a:lnSpc>
              <a:spcBef>
                <a:spcPts val="0"/>
              </a:spcBef>
              <a:buNone/>
            </a:pPr>
            <a:r>
              <a:rPr lang="tr-TR" sz="1000" dirty="0">
                <a:latin typeface="Times New Roman" panose="02020603050405020304" pitchFamily="18" charset="0"/>
                <a:cs typeface="Times New Roman" panose="02020603050405020304" pitchFamily="18" charset="0"/>
              </a:rPr>
              <a:t>2. Makineli kasaların kayıt ruloları,</a:t>
            </a:r>
          </a:p>
          <a:p>
            <a:pPr marL="0" indent="0" algn="just">
              <a:lnSpc>
                <a:spcPct val="120000"/>
              </a:lnSpc>
              <a:spcBef>
                <a:spcPts val="0"/>
              </a:spcBef>
              <a:buNone/>
            </a:pPr>
            <a:r>
              <a:rPr lang="tr-TR" sz="1000" dirty="0">
                <a:latin typeface="Times New Roman" panose="02020603050405020304" pitchFamily="18" charset="0"/>
                <a:cs typeface="Times New Roman" panose="02020603050405020304" pitchFamily="18" charset="0"/>
              </a:rPr>
              <a:t>3. Giriş ve yolcu taşıma biletleri,</a:t>
            </a:r>
          </a:p>
          <a:p>
            <a:pPr marL="0" indent="0" algn="just">
              <a:lnSpc>
                <a:spcPct val="120000"/>
              </a:lnSpc>
              <a:spcBef>
                <a:spcPts val="0"/>
              </a:spcBef>
              <a:buNone/>
            </a:pPr>
            <a:r>
              <a:rPr lang="tr-TR" sz="1000" dirty="0">
                <a:latin typeface="Times New Roman" panose="02020603050405020304" pitchFamily="18" charset="0"/>
                <a:cs typeface="Times New Roman" panose="02020603050405020304" pitchFamily="18" charset="0"/>
              </a:rPr>
              <a:t>4. 3100 sayılı Kanun uyarınca ödeme kaydedici cihazlar tarafından verilen satış fişlerinden,</a:t>
            </a:r>
          </a:p>
          <a:p>
            <a:pPr marL="0" indent="0" algn="just">
              <a:lnSpc>
                <a:spcPct val="120000"/>
              </a:lnSpc>
              <a:spcBef>
                <a:spcPts val="0"/>
              </a:spcBef>
              <a:buNone/>
            </a:pPr>
            <a:r>
              <a:rPr lang="tr-TR" sz="1000" dirty="0">
                <a:latin typeface="Times New Roman" panose="02020603050405020304" pitchFamily="18" charset="0"/>
                <a:cs typeface="Times New Roman" panose="02020603050405020304" pitchFamily="18" charset="0"/>
              </a:rPr>
              <a:t> oluşmaktadır.</a:t>
            </a:r>
          </a:p>
          <a:p>
            <a:pPr marL="0" indent="0" algn="just">
              <a:lnSpc>
                <a:spcPct val="120000"/>
              </a:lnSpc>
              <a:spcBef>
                <a:spcPts val="0"/>
              </a:spcBef>
              <a:buNone/>
            </a:pPr>
            <a:endParaRPr lang="tr-TR" sz="10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tr-TR" sz="1000" b="1" dirty="0">
                <a:latin typeface="Times New Roman" panose="02020603050405020304" pitchFamily="18" charset="0"/>
                <a:cs typeface="Times New Roman" panose="02020603050405020304" pitchFamily="18" charset="0"/>
              </a:rPr>
              <a:t>Perakende satış fişi;</a:t>
            </a:r>
            <a:r>
              <a:rPr lang="tr-TR" sz="1000" dirty="0">
                <a:latin typeface="Times New Roman" panose="02020603050405020304" pitchFamily="18" charset="0"/>
                <a:cs typeface="Times New Roman" panose="02020603050405020304" pitchFamily="18" charset="0"/>
              </a:rPr>
              <a:t> makineli kasaların kayıt ruloları ve biletlerde, işletme veya mükellefin adı, düzenlenme tarihi ve alınan paranın miktarı gösterilir.</a:t>
            </a:r>
          </a:p>
          <a:p>
            <a:pPr marL="0" indent="0" algn="just">
              <a:lnSpc>
                <a:spcPct val="120000"/>
              </a:lnSpc>
              <a:spcBef>
                <a:spcPts val="0"/>
              </a:spcBef>
              <a:buNone/>
            </a:pPr>
            <a:endParaRPr lang="tr-TR" sz="10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tr-TR" sz="1000" dirty="0">
                <a:latin typeface="Times New Roman" panose="02020603050405020304" pitchFamily="18" charset="0"/>
                <a:cs typeface="Times New Roman" panose="02020603050405020304" pitchFamily="18" charset="0"/>
              </a:rPr>
              <a:t>Perakende satış fişi ile giriş ve yolcu taşıma biletleri seri ve sıra numarası dahilinde teselsül ettirilir. Bu fiş ve biletler kopyalı iki nüsha olarak tanzim edilir ve bir nüshası müşteriye verilir. </a:t>
            </a:r>
          </a:p>
          <a:p>
            <a:pPr marL="0" indent="0" algn="just">
              <a:lnSpc>
                <a:spcPct val="120000"/>
              </a:lnSpc>
              <a:spcBef>
                <a:spcPts val="0"/>
              </a:spcBef>
              <a:buNone/>
            </a:pPr>
            <a:endParaRPr lang="tr-TR" sz="10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tr-TR" sz="1000" dirty="0">
                <a:latin typeface="Times New Roman" panose="02020603050405020304" pitchFamily="18" charset="0"/>
                <a:cs typeface="Times New Roman" panose="02020603050405020304" pitchFamily="18" charset="0"/>
              </a:rPr>
              <a:t>Makineli kasa kullanıp da müşteriye fiş (makineli kasanın önceki fıkrada belirtilen malumatı ihtiva eden fişi) verilmemesi halinde, perakende satış fişi tanzimi ve müşteriye verilmesi mecburidir.</a:t>
            </a: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3</a:t>
            </a:fld>
            <a:endParaRPr lang="tr-TR" dirty="0">
              <a:solidFill>
                <a:prstClr val="black"/>
              </a:solidFill>
            </a:endParaRPr>
          </a:p>
        </p:txBody>
      </p:sp>
    </p:spTree>
    <p:extLst>
      <p:ext uri="{BB962C8B-B14F-4D97-AF65-F5344CB8AC3E}">
        <p14:creationId xmlns:p14="http://schemas.microsoft.com/office/powerpoint/2010/main" val="1490470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274570" y="524220"/>
            <a:ext cx="7374270" cy="527720"/>
          </a:xfrm>
        </p:spPr>
        <p:txBody>
          <a:bodyPr/>
          <a:lstStyle/>
          <a:p>
            <a:r>
              <a:rPr lang="tr-TR" sz="2800" dirty="0">
                <a:solidFill>
                  <a:schemeClr val="tx1"/>
                </a:solidFill>
                <a:latin typeface="Times New Roman" panose="02020603050405020304" pitchFamily="18" charset="0"/>
                <a:cs typeface="Times New Roman" panose="02020603050405020304" pitchFamily="18" charset="0"/>
              </a:rPr>
              <a:t>1. Tespit  Etme</a:t>
            </a:r>
            <a:endParaRPr lang="tr-TR"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marL="0" indent="0" algn="ctr">
              <a:buNone/>
            </a:pPr>
            <a:endParaRPr lang="tr-TR" b="1" dirty="0">
              <a:latin typeface="Arial" panose="020B0604020202020204" pitchFamily="34" charset="0"/>
              <a:cs typeface="Arial" panose="020B0604020202020204" pitchFamily="34" charset="0"/>
            </a:endParaRPr>
          </a:p>
          <a:p>
            <a:pPr marL="0" indent="0" algn="ctr">
              <a:buNone/>
            </a:pPr>
            <a:endParaRPr lang="tr-TR" b="1" dirty="0">
              <a:latin typeface="Arial" panose="020B0604020202020204" pitchFamily="34" charset="0"/>
              <a:cs typeface="Arial" panose="020B0604020202020204" pitchFamily="34" charset="0"/>
            </a:endParaRPr>
          </a:p>
          <a:p>
            <a:pPr marL="0" indent="0" algn="ctr">
              <a:buNone/>
            </a:pPr>
            <a:endParaRPr lang="tr-TR" b="1" dirty="0">
              <a:latin typeface="Arial" panose="020B0604020202020204" pitchFamily="34" charset="0"/>
              <a:cs typeface="Arial" panose="020B0604020202020204" pitchFamily="34" charset="0"/>
            </a:endParaRPr>
          </a:p>
          <a:p>
            <a:pPr marL="0" indent="0" algn="ctr">
              <a:buNone/>
            </a:pPr>
            <a:r>
              <a:rPr lang="tr-TR" b="1" dirty="0">
                <a:latin typeface="Times New Roman" panose="02020603050405020304" pitchFamily="18" charset="0"/>
                <a:cs typeface="Times New Roman" panose="02020603050405020304" pitchFamily="18" charset="0"/>
              </a:rPr>
              <a:t>Ticari Belgeler ile Tespit Etme</a:t>
            </a:r>
          </a:p>
          <a:p>
            <a:pPr marL="0" indent="0">
              <a:buNone/>
            </a:pPr>
            <a:endParaRPr lang="tr-TR" b="1" dirty="0"/>
          </a:p>
          <a:p>
            <a:pPr marL="0" indent="0">
              <a:buNone/>
            </a:pPr>
            <a:endParaRPr lang="tr-TR" dirty="0"/>
          </a:p>
          <a:p>
            <a:endParaRPr lang="tr-TR" dirty="0"/>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4</a:t>
            </a:fld>
            <a:endParaRPr lang="tr-TR" dirty="0">
              <a:solidFill>
                <a:prstClr val="black"/>
              </a:solidFill>
            </a:endParaRPr>
          </a:p>
        </p:txBody>
      </p:sp>
    </p:spTree>
    <p:extLst>
      <p:ext uri="{BB962C8B-B14F-4D97-AF65-F5344CB8AC3E}">
        <p14:creationId xmlns:p14="http://schemas.microsoft.com/office/powerpoint/2010/main" val="1645317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001605" y="513202"/>
            <a:ext cx="9832360" cy="121920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Muhasebe Belgeleri</a:t>
            </a:r>
            <a:br>
              <a:rPr lang="tr-TR" sz="2800" dirty="0">
                <a:solidFill>
                  <a:schemeClr val="tx1"/>
                </a:solidFill>
                <a:latin typeface="Times New Roman" panose="02020603050405020304" pitchFamily="18" charset="0"/>
                <a:cs typeface="Times New Roman" panose="02020603050405020304" pitchFamily="18" charset="0"/>
              </a:rPr>
            </a:br>
            <a:endParaRPr lang="tr-TR" sz="2800"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641513" y="1839094"/>
            <a:ext cx="9628742" cy="3244084"/>
          </a:xfrm>
        </p:spPr>
        <p:txBody>
          <a:bodyPr>
            <a:normAutofit fontScale="92500" lnSpcReduction="10000"/>
          </a:bodyPr>
          <a:lstStyle/>
          <a:p>
            <a:pPr marL="0" indent="0">
              <a:buNone/>
            </a:pPr>
            <a:r>
              <a:rPr lang="tr-TR" b="1" dirty="0">
                <a:latin typeface="Times New Roman" panose="02020603050405020304" pitchFamily="18" charset="0"/>
                <a:cs typeface="Times New Roman" panose="02020603050405020304" pitchFamily="18" charset="0"/>
              </a:rPr>
              <a:t>1-</a:t>
            </a:r>
            <a:r>
              <a:rPr lang="tr-TR" dirty="0">
                <a:latin typeface="Times New Roman" panose="02020603050405020304" pitchFamily="18" charset="0"/>
                <a:cs typeface="Times New Roman" panose="02020603050405020304" pitchFamily="18" charset="0"/>
              </a:rPr>
              <a:t> Oluşumuna göre</a:t>
            </a:r>
          </a:p>
          <a:p>
            <a:pPr marL="0" indent="0">
              <a:buNone/>
            </a:pPr>
            <a:r>
              <a:rPr lang="tr-TR" dirty="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a) Doğal Belgeler</a:t>
            </a:r>
          </a:p>
          <a:p>
            <a:pPr marL="0" indent="0">
              <a:buNone/>
            </a:pPr>
            <a:r>
              <a:rPr lang="tr-TR" sz="2400" dirty="0">
                <a:latin typeface="Times New Roman" panose="02020603050405020304" pitchFamily="18" charset="0"/>
                <a:cs typeface="Times New Roman" panose="02020603050405020304" pitchFamily="18" charset="0"/>
              </a:rPr>
              <a:t>	b) Yapay Belgeler</a:t>
            </a:r>
          </a:p>
          <a:p>
            <a:pPr marL="0" indent="0">
              <a:buNone/>
            </a:pPr>
            <a:r>
              <a:rPr lang="tr-TR" b="1" dirty="0">
                <a:latin typeface="Times New Roman" panose="02020603050405020304" pitchFamily="18" charset="0"/>
                <a:cs typeface="Times New Roman" panose="02020603050405020304" pitchFamily="18" charset="0"/>
              </a:rPr>
              <a:t>2-</a:t>
            </a:r>
            <a:r>
              <a:rPr lang="tr-TR" dirty="0">
                <a:latin typeface="Times New Roman" panose="02020603050405020304" pitchFamily="18" charset="0"/>
                <a:cs typeface="Times New Roman" panose="02020603050405020304" pitchFamily="18" charset="0"/>
              </a:rPr>
              <a:t> Kanunlara göre</a:t>
            </a:r>
          </a:p>
          <a:p>
            <a:pPr marL="0" indent="0">
              <a:buNone/>
            </a:pPr>
            <a:r>
              <a:rPr lang="tr-TR" sz="2400" dirty="0">
                <a:latin typeface="Times New Roman" panose="02020603050405020304" pitchFamily="18" charset="0"/>
                <a:cs typeface="Times New Roman" panose="02020603050405020304" pitchFamily="18" charset="0"/>
              </a:rPr>
              <a:t>	a) Vergi Usul Kanunu’na göre</a:t>
            </a:r>
          </a:p>
          <a:p>
            <a:pPr marL="0" indent="0">
              <a:buNone/>
            </a:pPr>
            <a:r>
              <a:rPr lang="tr-TR" sz="2400" dirty="0">
                <a:latin typeface="Times New Roman" panose="02020603050405020304" pitchFamily="18" charset="0"/>
                <a:cs typeface="Times New Roman" panose="02020603050405020304" pitchFamily="18" charset="0"/>
              </a:rPr>
              <a:t>	b) Türk Ticaret Kanunu’na göre</a:t>
            </a:r>
          </a:p>
          <a:p>
            <a:pPr marL="0" indent="0">
              <a:buNone/>
            </a:pPr>
            <a:r>
              <a:rPr lang="tr-TR" sz="2400" dirty="0">
                <a:latin typeface="Times New Roman" panose="02020603050405020304" pitchFamily="18" charset="0"/>
                <a:cs typeface="Times New Roman" panose="02020603050405020304" pitchFamily="18" charset="0"/>
              </a:rPr>
              <a:t>	c) Türk Medeni Kanunu’na göre</a:t>
            </a:r>
          </a:p>
          <a:p>
            <a:pPr marL="0" indent="0">
              <a:buNone/>
            </a:pPr>
            <a:r>
              <a:rPr lang="tr-TR" sz="2000" dirty="0">
                <a:latin typeface="Times New Roman" panose="02020603050405020304" pitchFamily="18" charset="0"/>
                <a:cs typeface="Times New Roman" panose="02020603050405020304" pitchFamily="18" charset="0"/>
              </a:rPr>
              <a:t> </a:t>
            </a:r>
            <a:endParaRPr lang="tr-TR" dirty="0"/>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5</a:t>
            </a:fld>
            <a:endParaRPr lang="tr-TR" dirty="0">
              <a:solidFill>
                <a:prstClr val="black"/>
              </a:solidFill>
            </a:endParaRPr>
          </a:p>
        </p:txBody>
      </p:sp>
    </p:spTree>
    <p:extLst>
      <p:ext uri="{BB962C8B-B14F-4D97-AF65-F5344CB8AC3E}">
        <p14:creationId xmlns:p14="http://schemas.microsoft.com/office/powerpoint/2010/main" val="2755414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155840" y="493413"/>
            <a:ext cx="9832360" cy="1219200"/>
          </a:xfrm>
        </p:spPr>
        <p:txBody>
          <a:bodyPr/>
          <a:lstStyle/>
          <a:p>
            <a:r>
              <a:rPr lang="tr-TR" sz="2800" dirty="0">
                <a:solidFill>
                  <a:schemeClr val="tx1"/>
                </a:solidFill>
                <a:latin typeface="Times New Roman" panose="02020603050405020304" pitchFamily="18" charset="0"/>
                <a:cs typeface="Times New Roman" panose="02020603050405020304" pitchFamily="18" charset="0"/>
              </a:rPr>
              <a:t>1- Oluşumuna göre, </a:t>
            </a:r>
            <a:br>
              <a:rPr lang="tr-TR" sz="2800" dirty="0">
                <a:solidFill>
                  <a:schemeClr val="tx1"/>
                </a:solidFill>
                <a:latin typeface="Times New Roman" panose="02020603050405020304" pitchFamily="18" charset="0"/>
                <a:cs typeface="Times New Roman" panose="02020603050405020304" pitchFamily="18" charset="0"/>
              </a:rPr>
            </a:br>
            <a:endParaRPr lang="tr-TR" dirty="0">
              <a:solidFill>
                <a:schemeClr val="tx1"/>
              </a:solidFill>
            </a:endParaRPr>
          </a:p>
        </p:txBody>
      </p:sp>
      <p:sp>
        <p:nvSpPr>
          <p:cNvPr id="3" name="İçerik Yer Tutucusu 2"/>
          <p:cNvSpPr>
            <a:spLocks noGrp="1"/>
          </p:cNvSpPr>
          <p:nvPr>
            <p:ph idx="1"/>
          </p:nvPr>
        </p:nvSpPr>
        <p:spPr>
          <a:xfrm>
            <a:off x="1707613" y="1988840"/>
            <a:ext cx="9551625" cy="4411961"/>
          </a:xfrm>
        </p:spPr>
        <p:txBody>
          <a:bodyPr>
            <a:normAutofit/>
          </a:bodyPr>
          <a:lstStyle/>
          <a:p>
            <a:pPr marL="0" indent="0" algn="just">
              <a:lnSpc>
                <a:spcPct val="100000"/>
              </a:lnSpc>
              <a:spcBef>
                <a:spcPts val="0"/>
              </a:spcBef>
              <a:buNone/>
            </a:pPr>
            <a:r>
              <a:rPr lang="tr-TR" sz="1400" b="1" dirty="0">
                <a:latin typeface="Times New Roman" panose="02020603050405020304" pitchFamily="18" charset="0"/>
                <a:cs typeface="Times New Roman" panose="02020603050405020304" pitchFamily="18" charset="0"/>
              </a:rPr>
              <a:t>a) </a:t>
            </a:r>
            <a:r>
              <a:rPr lang="nb-NO" sz="1400" b="1" dirty="0">
                <a:latin typeface="Times New Roman" panose="02020603050405020304" pitchFamily="18" charset="0"/>
                <a:cs typeface="Times New Roman" panose="02020603050405020304" pitchFamily="18" charset="0"/>
              </a:rPr>
              <a:t>Doğal Belgeler</a:t>
            </a:r>
            <a:endParaRPr lang="tr-TR" sz="14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200" dirty="0">
                <a:latin typeface="Times New Roman" panose="02020603050405020304" pitchFamily="18" charset="0"/>
                <a:cs typeface="Times New Roman" panose="02020603050405020304" pitchFamily="18" charset="0"/>
              </a:rPr>
              <a:t>	</a:t>
            </a:r>
            <a:r>
              <a:rPr lang="tr-TR" sz="1200" b="1" dirty="0">
                <a:latin typeface="Times New Roman" panose="02020603050405020304" pitchFamily="18" charset="0"/>
                <a:cs typeface="Times New Roman" panose="02020603050405020304" pitchFamily="18" charset="0"/>
              </a:rPr>
              <a:t>a.1</a:t>
            </a:r>
            <a:r>
              <a:rPr lang="tr-TR" sz="1200" dirty="0">
                <a:latin typeface="Times New Roman" panose="02020603050405020304" pitchFamily="18" charset="0"/>
                <a:cs typeface="Times New Roman" panose="02020603050405020304" pitchFamily="18" charset="0"/>
              </a:rPr>
              <a:t> Alışlara ait belgeler; </a:t>
            </a:r>
            <a:r>
              <a:rPr lang="tr-TR" sz="1600" i="1" dirty="0" smtClean="0">
                <a:latin typeface="Times New Roman" panose="02020603050405020304" pitchFamily="18" charset="0"/>
                <a:cs typeface="Times New Roman" panose="02020603050405020304" pitchFamily="18" charset="0"/>
              </a:rPr>
              <a:t>Fatura, Müstahsil Makbuzu</a:t>
            </a:r>
          </a:p>
          <a:p>
            <a:pPr marL="0" indent="0" algn="just">
              <a:lnSpc>
                <a:spcPct val="100000"/>
              </a:lnSpc>
              <a:spcBef>
                <a:spcPts val="0"/>
              </a:spcBef>
              <a:buNone/>
            </a:pPr>
            <a:r>
              <a:rPr lang="tr-TR" sz="1200" dirty="0">
                <a:latin typeface="Times New Roman" panose="02020603050405020304" pitchFamily="18" charset="0"/>
                <a:cs typeface="Times New Roman" panose="02020603050405020304" pitchFamily="18" charset="0"/>
              </a:rPr>
              <a:t>	</a:t>
            </a:r>
            <a:r>
              <a:rPr lang="tr-TR" sz="1200" b="1" dirty="0">
                <a:latin typeface="Times New Roman" panose="02020603050405020304" pitchFamily="18" charset="0"/>
                <a:cs typeface="Times New Roman" panose="02020603050405020304" pitchFamily="18" charset="0"/>
              </a:rPr>
              <a:t>a.2</a:t>
            </a:r>
            <a:r>
              <a:rPr lang="tr-TR" sz="1200" dirty="0">
                <a:latin typeface="Times New Roman" panose="02020603050405020304" pitchFamily="18" charset="0"/>
                <a:cs typeface="Times New Roman" panose="02020603050405020304" pitchFamily="18" charset="0"/>
              </a:rPr>
              <a:t> Satışlara ait belgeler; </a:t>
            </a:r>
            <a:r>
              <a:rPr lang="tr-TR" sz="1600" i="1" dirty="0" smtClean="0">
                <a:latin typeface="Times New Roman" panose="02020603050405020304" pitchFamily="18" charset="0"/>
                <a:cs typeface="Times New Roman" panose="02020603050405020304" pitchFamily="18" charset="0"/>
              </a:rPr>
              <a:t>Fatura, Perakende Satış Fişi / Yazar Kasa Fişi</a:t>
            </a:r>
          </a:p>
          <a:p>
            <a:pPr marL="0" indent="0" algn="just">
              <a:lnSpc>
                <a:spcPct val="100000"/>
              </a:lnSpc>
              <a:spcBef>
                <a:spcPts val="0"/>
              </a:spcBef>
              <a:buNone/>
            </a:pPr>
            <a:r>
              <a:rPr lang="tr-TR" sz="1200" dirty="0">
                <a:latin typeface="Times New Roman" panose="02020603050405020304" pitchFamily="18" charset="0"/>
                <a:cs typeface="Times New Roman" panose="02020603050405020304" pitchFamily="18" charset="0"/>
              </a:rPr>
              <a:t>	</a:t>
            </a:r>
            <a:r>
              <a:rPr lang="tr-TR" sz="1200" b="1" dirty="0">
                <a:latin typeface="Times New Roman" panose="02020603050405020304" pitchFamily="18" charset="0"/>
                <a:cs typeface="Times New Roman" panose="02020603050405020304" pitchFamily="18" charset="0"/>
              </a:rPr>
              <a:t>a.3 </a:t>
            </a:r>
            <a:r>
              <a:rPr lang="tr-TR" sz="1200" dirty="0">
                <a:latin typeface="Times New Roman" panose="02020603050405020304" pitchFamily="18" charset="0"/>
                <a:cs typeface="Times New Roman" panose="02020603050405020304" pitchFamily="18" charset="0"/>
              </a:rPr>
              <a:t>Giderlere ait belgeler; </a:t>
            </a:r>
            <a:r>
              <a:rPr lang="tr-TR" sz="1600" i="1" dirty="0" smtClean="0">
                <a:latin typeface="Times New Roman" panose="02020603050405020304" pitchFamily="18" charset="0"/>
                <a:cs typeface="Times New Roman" panose="02020603050405020304" pitchFamily="18" charset="0"/>
              </a:rPr>
              <a:t>Fatura, Serbest Meslek Makbuzu, Gider Pusulası,</a:t>
            </a:r>
          </a:p>
          <a:p>
            <a:pPr marL="0" indent="0" algn="just">
              <a:lnSpc>
                <a:spcPct val="100000"/>
              </a:lnSpc>
              <a:spcBef>
                <a:spcPts val="0"/>
              </a:spcBef>
              <a:buNone/>
            </a:pPr>
            <a:r>
              <a:rPr lang="tr-TR" sz="1600" i="1" dirty="0">
                <a:latin typeface="Times New Roman" panose="02020603050405020304" pitchFamily="18" charset="0"/>
                <a:cs typeface="Times New Roman" panose="02020603050405020304" pitchFamily="18" charset="0"/>
              </a:rPr>
              <a:t> </a:t>
            </a:r>
            <a:r>
              <a:rPr lang="tr-TR" sz="1600" i="1" dirty="0" smtClean="0">
                <a:latin typeface="Times New Roman" panose="02020603050405020304" pitchFamily="18" charset="0"/>
                <a:cs typeface="Times New Roman" panose="02020603050405020304" pitchFamily="18" charset="0"/>
              </a:rPr>
              <a:t>                                                         Perakende Satış Fişi / Yazar Kasa Fişi </a:t>
            </a:r>
          </a:p>
          <a:p>
            <a:pPr marL="0" indent="0" algn="just">
              <a:lnSpc>
                <a:spcPct val="100000"/>
              </a:lnSpc>
              <a:spcBef>
                <a:spcPts val="0"/>
              </a:spcBef>
              <a:buNone/>
            </a:pPr>
            <a:r>
              <a:rPr lang="tr-TR" sz="1600" i="1" dirty="0">
                <a:latin typeface="Times New Roman" panose="02020603050405020304" pitchFamily="18" charset="0"/>
                <a:cs typeface="Times New Roman" panose="02020603050405020304" pitchFamily="18" charset="0"/>
              </a:rPr>
              <a:t>	</a:t>
            </a:r>
            <a:r>
              <a:rPr lang="tr-TR" sz="1600" b="1" dirty="0" smtClean="0">
                <a:latin typeface="Times New Roman" panose="02020603050405020304" pitchFamily="18" charset="0"/>
                <a:cs typeface="Times New Roman" panose="02020603050405020304" pitchFamily="18" charset="0"/>
              </a:rPr>
              <a:t>a.4 </a:t>
            </a:r>
            <a:r>
              <a:rPr lang="tr-TR" sz="1200" dirty="0">
                <a:latin typeface="Times New Roman" panose="02020603050405020304" pitchFamily="18" charset="0"/>
                <a:cs typeface="Times New Roman" panose="02020603050405020304" pitchFamily="18" charset="0"/>
              </a:rPr>
              <a:t>Genel nitelikli belgeler</a:t>
            </a:r>
            <a:r>
              <a:rPr lang="tr-TR" sz="1600" dirty="0" smtClean="0"/>
              <a:t>; </a:t>
            </a:r>
            <a:r>
              <a:rPr lang="tr-TR" sz="1600" i="1" dirty="0">
                <a:latin typeface="Times New Roman" panose="02020603050405020304" pitchFamily="18" charset="0"/>
                <a:cs typeface="Times New Roman" panose="02020603050405020304" pitchFamily="18" charset="0"/>
              </a:rPr>
              <a:t>Hesap ekstreleri, </a:t>
            </a:r>
            <a:r>
              <a:rPr lang="tr-TR" sz="1600" i="1" dirty="0" smtClean="0">
                <a:latin typeface="Times New Roman" panose="02020603050405020304" pitchFamily="18" charset="0"/>
                <a:cs typeface="Times New Roman" panose="02020603050405020304" pitchFamily="18" charset="0"/>
              </a:rPr>
              <a:t>Banka </a:t>
            </a:r>
            <a:r>
              <a:rPr lang="tr-TR" sz="1600" i="1" dirty="0">
                <a:latin typeface="Times New Roman" panose="02020603050405020304" pitchFamily="18" charset="0"/>
                <a:cs typeface="Times New Roman" panose="02020603050405020304" pitchFamily="18" charset="0"/>
              </a:rPr>
              <a:t>mektupları, </a:t>
            </a:r>
            <a:r>
              <a:rPr lang="tr-TR" sz="1600" i="1" dirty="0" smtClean="0">
                <a:latin typeface="Times New Roman" panose="02020603050405020304" pitchFamily="18" charset="0"/>
                <a:cs typeface="Times New Roman" panose="02020603050405020304" pitchFamily="18" charset="0"/>
              </a:rPr>
              <a:t>Kira</a:t>
            </a:r>
          </a:p>
          <a:p>
            <a:pPr marL="0" indent="0" algn="just">
              <a:lnSpc>
                <a:spcPct val="100000"/>
              </a:lnSpc>
              <a:spcBef>
                <a:spcPts val="0"/>
              </a:spcBef>
              <a:buNone/>
            </a:pPr>
            <a:r>
              <a:rPr lang="tr-TR" sz="1600" i="1" dirty="0">
                <a:latin typeface="Times New Roman" panose="02020603050405020304" pitchFamily="18" charset="0"/>
                <a:cs typeface="Times New Roman" panose="02020603050405020304" pitchFamily="18" charset="0"/>
              </a:rPr>
              <a:t> </a:t>
            </a:r>
            <a:r>
              <a:rPr lang="tr-TR" sz="1600" i="1" dirty="0" smtClean="0">
                <a:latin typeface="Times New Roman" panose="02020603050405020304" pitchFamily="18" charset="0"/>
                <a:cs typeface="Times New Roman" panose="02020603050405020304" pitchFamily="18" charset="0"/>
              </a:rPr>
              <a:t>                                                            kontratları </a:t>
            </a:r>
            <a:endParaRPr lang="tr-TR" sz="1600" i="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600" dirty="0" smtClean="0"/>
              <a:t>	</a:t>
            </a:r>
            <a:r>
              <a:rPr lang="tr-TR" sz="1200" b="1" dirty="0">
                <a:latin typeface="Times New Roman" panose="02020603050405020304" pitchFamily="18" charset="0"/>
                <a:cs typeface="Times New Roman" panose="02020603050405020304" pitchFamily="18" charset="0"/>
              </a:rPr>
              <a:t>a.5</a:t>
            </a:r>
            <a:r>
              <a:rPr lang="tr-TR" sz="1200" dirty="0">
                <a:latin typeface="Times New Roman" panose="02020603050405020304" pitchFamily="18" charset="0"/>
                <a:cs typeface="Times New Roman" panose="02020603050405020304" pitchFamily="18" charset="0"/>
              </a:rPr>
              <a:t> Tahsil ve Tediye belgeleri</a:t>
            </a:r>
          </a:p>
          <a:p>
            <a:pPr marL="0" indent="0" algn="just">
              <a:lnSpc>
                <a:spcPct val="100000"/>
              </a:lnSpc>
              <a:spcBef>
                <a:spcPts val="0"/>
              </a:spcBef>
              <a:buNone/>
            </a:pPr>
            <a:r>
              <a:rPr lang="tr-TR" sz="1200" dirty="0">
                <a:latin typeface="Times New Roman" panose="02020603050405020304" pitchFamily="18" charset="0"/>
                <a:cs typeface="Times New Roman" panose="02020603050405020304" pitchFamily="18" charset="0"/>
              </a:rPr>
              <a:t>	</a:t>
            </a:r>
            <a:r>
              <a:rPr lang="tr-TR" sz="1200" b="1" dirty="0">
                <a:latin typeface="Times New Roman" panose="02020603050405020304" pitchFamily="18" charset="0"/>
                <a:cs typeface="Times New Roman" panose="02020603050405020304" pitchFamily="18" charset="0"/>
              </a:rPr>
              <a:t>a.6 </a:t>
            </a:r>
            <a:r>
              <a:rPr lang="tr-TR" sz="1200" dirty="0">
                <a:latin typeface="Times New Roman" panose="02020603050405020304" pitchFamily="18" charset="0"/>
                <a:cs typeface="Times New Roman" panose="02020603050405020304" pitchFamily="18" charset="0"/>
              </a:rPr>
              <a:t>Mahsup belgeleri</a:t>
            </a:r>
          </a:p>
          <a:p>
            <a:pPr marL="0" indent="0" algn="just">
              <a:lnSpc>
                <a:spcPct val="100000"/>
              </a:lnSpc>
              <a:spcBef>
                <a:spcPts val="0"/>
              </a:spcBef>
              <a:buNone/>
            </a:pPr>
            <a:r>
              <a:rPr lang="tr-TR" sz="1200" dirty="0">
                <a:latin typeface="Times New Roman" panose="02020603050405020304" pitchFamily="18" charset="0"/>
                <a:cs typeface="Times New Roman" panose="02020603050405020304" pitchFamily="18" charset="0"/>
              </a:rPr>
              <a:t>	</a:t>
            </a:r>
            <a:r>
              <a:rPr lang="tr-TR" sz="1200" b="1" dirty="0">
                <a:latin typeface="Times New Roman" panose="02020603050405020304" pitchFamily="18" charset="0"/>
                <a:cs typeface="Times New Roman" panose="02020603050405020304" pitchFamily="18" charset="0"/>
              </a:rPr>
              <a:t>a.7 </a:t>
            </a:r>
            <a:r>
              <a:rPr lang="tr-TR" sz="1200" dirty="0">
                <a:latin typeface="Times New Roman" panose="02020603050405020304" pitchFamily="18" charset="0"/>
                <a:cs typeface="Times New Roman" panose="02020603050405020304" pitchFamily="18" charset="0"/>
              </a:rPr>
              <a:t>Diğer belgeler; </a:t>
            </a:r>
            <a:r>
              <a:rPr lang="tr-TR" sz="1200" i="1" dirty="0">
                <a:latin typeface="Times New Roman" panose="02020603050405020304" pitchFamily="18" charset="0"/>
                <a:cs typeface="Times New Roman" panose="02020603050405020304" pitchFamily="18" charset="0"/>
              </a:rPr>
              <a:t>V</a:t>
            </a:r>
            <a:r>
              <a:rPr lang="tr-TR" sz="1600" i="1" dirty="0" smtClean="0">
                <a:latin typeface="Times New Roman" panose="02020603050405020304" pitchFamily="18" charset="0"/>
                <a:cs typeface="Times New Roman" panose="02020603050405020304" pitchFamily="18" charset="0"/>
              </a:rPr>
              <a:t>ergi Dairesi, SGK, PTT </a:t>
            </a:r>
            <a:r>
              <a:rPr lang="tr-TR" sz="1600" i="1" dirty="0">
                <a:latin typeface="Times New Roman" panose="02020603050405020304" pitchFamily="18" charset="0"/>
                <a:cs typeface="Times New Roman" panose="02020603050405020304" pitchFamily="18" charset="0"/>
              </a:rPr>
              <a:t>ve diğer resmi </a:t>
            </a:r>
            <a:r>
              <a:rPr lang="tr-TR" sz="1600" i="1" dirty="0" smtClean="0">
                <a:latin typeface="Times New Roman" panose="02020603050405020304" pitchFamily="18" charset="0"/>
                <a:cs typeface="Times New Roman" panose="02020603050405020304" pitchFamily="18" charset="0"/>
              </a:rPr>
              <a:t>kurum ve kuruluşlara yapılan </a:t>
            </a:r>
            <a:r>
              <a:rPr lang="tr-TR" sz="1600" i="1" dirty="0">
                <a:latin typeface="Times New Roman" panose="02020603050405020304" pitchFamily="18" charset="0"/>
                <a:cs typeface="Times New Roman" panose="02020603050405020304" pitchFamily="18" charset="0"/>
              </a:rPr>
              <a:t>ödemeler sonucu alınan makbuz ve belgeler, takdir komisyonu kararları, mahkeme kararları, muhabere evrakı, sözleşmeler, taahhüt ve kefalet </a:t>
            </a:r>
            <a:r>
              <a:rPr lang="tr-TR" sz="1600" i="1" dirty="0" smtClean="0">
                <a:latin typeface="Times New Roman" panose="02020603050405020304" pitchFamily="18" charset="0"/>
                <a:cs typeface="Times New Roman" panose="02020603050405020304" pitchFamily="18" charset="0"/>
              </a:rPr>
              <a:t>yazıları vb.</a:t>
            </a:r>
            <a:endParaRPr lang="tr-TR" sz="1600" i="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tr-TR" sz="12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6</a:t>
            </a:fld>
            <a:endParaRPr lang="tr-TR" dirty="0">
              <a:solidFill>
                <a:prstClr val="black"/>
              </a:solidFill>
            </a:endParaRPr>
          </a:p>
        </p:txBody>
      </p:sp>
    </p:spTree>
    <p:extLst>
      <p:ext uri="{BB962C8B-B14F-4D97-AF65-F5344CB8AC3E}">
        <p14:creationId xmlns:p14="http://schemas.microsoft.com/office/powerpoint/2010/main" val="625483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023638" y="579304"/>
            <a:ext cx="9832360" cy="1219200"/>
          </a:xfrm>
        </p:spPr>
        <p:txBody>
          <a:bodyPr>
            <a:normAutofit/>
          </a:bodyPr>
          <a:lstStyle/>
          <a:p>
            <a:r>
              <a:rPr lang="tr-TR" sz="2800" dirty="0">
                <a:solidFill>
                  <a:schemeClr val="tx1"/>
                </a:solidFill>
                <a:latin typeface="Times New Roman" panose="02020603050405020304" pitchFamily="18" charset="0"/>
                <a:cs typeface="Times New Roman" panose="02020603050405020304" pitchFamily="18" charset="0"/>
              </a:rPr>
              <a:t>1- Oluşumuna göre, </a:t>
            </a:r>
            <a:br>
              <a:rPr lang="tr-TR" sz="2800" dirty="0">
                <a:solidFill>
                  <a:schemeClr val="tx1"/>
                </a:solidFill>
                <a:latin typeface="Times New Roman" panose="02020603050405020304" pitchFamily="18" charset="0"/>
                <a:cs typeface="Times New Roman" panose="02020603050405020304" pitchFamily="18" charset="0"/>
              </a:rPr>
            </a:br>
            <a:endParaRPr lang="tr-TR" sz="2800" dirty="0">
              <a:solidFill>
                <a:schemeClr val="tx1"/>
              </a:solidFill>
            </a:endParaRPr>
          </a:p>
        </p:txBody>
      </p:sp>
      <p:sp>
        <p:nvSpPr>
          <p:cNvPr id="3" name="İçerik Yer Tutucusu 2"/>
          <p:cNvSpPr>
            <a:spLocks noGrp="1"/>
          </p:cNvSpPr>
          <p:nvPr>
            <p:ph idx="1"/>
          </p:nvPr>
        </p:nvSpPr>
        <p:spPr>
          <a:xfrm>
            <a:off x="1674565" y="2171700"/>
            <a:ext cx="9680606" cy="3413852"/>
          </a:xfrm>
        </p:spPr>
        <p:txBody>
          <a:bodyPr/>
          <a:lstStyle/>
          <a:p>
            <a:pPr marL="0" indent="0" algn="just">
              <a:lnSpc>
                <a:spcPct val="150000"/>
              </a:lnSpc>
              <a:spcBef>
                <a:spcPts val="0"/>
              </a:spcBef>
              <a:buNone/>
            </a:pPr>
            <a:r>
              <a:rPr lang="tr-TR" sz="1400" b="1" dirty="0">
                <a:latin typeface="Times New Roman" panose="02020603050405020304" pitchFamily="18" charset="0"/>
                <a:cs typeface="Times New Roman" panose="02020603050405020304" pitchFamily="18" charset="0"/>
              </a:rPr>
              <a:t>b) </a:t>
            </a:r>
            <a:r>
              <a:rPr lang="nb-NO" sz="1400" b="1" dirty="0">
                <a:latin typeface="Times New Roman" panose="02020603050405020304" pitchFamily="18" charset="0"/>
                <a:cs typeface="Times New Roman" panose="02020603050405020304" pitchFamily="18" charset="0"/>
              </a:rPr>
              <a:t>Yapay Belgeler</a:t>
            </a:r>
            <a:r>
              <a:rPr lang="tr-TR" sz="1400" b="1" dirty="0">
                <a:latin typeface="Times New Roman" panose="02020603050405020304" pitchFamily="18" charset="0"/>
                <a:cs typeface="Times New Roman" panose="02020603050405020304" pitchFamily="18" charset="0"/>
              </a:rPr>
              <a:t> </a:t>
            </a:r>
            <a:r>
              <a:rPr lang="tr-TR" sz="1600" dirty="0">
                <a:latin typeface="Times New Roman" panose="02020603050405020304" pitchFamily="18" charset="0"/>
                <a:cs typeface="Times New Roman" panose="02020603050405020304" pitchFamily="18" charset="0"/>
              </a:rPr>
              <a:t>(Muhasebe kayıtlarına esas olmak üzere işletme içinde</a:t>
            </a:r>
          </a:p>
          <a:p>
            <a:pPr marL="0" indent="0" algn="just">
              <a:lnSpc>
                <a:spcPct val="150000"/>
              </a:lnSpc>
              <a:spcBef>
                <a:spcPts val="0"/>
              </a:spcBef>
              <a:buNone/>
            </a:pPr>
            <a:r>
              <a:rPr lang="tr-TR" sz="1600" dirty="0">
                <a:latin typeface="Times New Roman" panose="02020603050405020304" pitchFamily="18" charset="0"/>
                <a:cs typeface="Times New Roman" panose="02020603050405020304" pitchFamily="18" charset="0"/>
              </a:rPr>
              <a:t>                                           düzenlenen belgeler)</a:t>
            </a:r>
          </a:p>
          <a:p>
            <a:pPr marL="0" indent="0" algn="just">
              <a:lnSpc>
                <a:spcPct val="150000"/>
              </a:lnSpc>
              <a:spcBef>
                <a:spcPts val="0"/>
              </a:spcBef>
              <a:buClr>
                <a:srgbClr val="303030">
                  <a:lumMod val="50000"/>
                  <a:lumOff val="50000"/>
                </a:srgbClr>
              </a:buClr>
              <a:buNone/>
            </a:pPr>
            <a:r>
              <a:rPr lang="tr-TR" sz="1200" b="1" dirty="0">
                <a:latin typeface="Times New Roman" panose="02020603050405020304" pitchFamily="18" charset="0"/>
                <a:cs typeface="Times New Roman" panose="02020603050405020304" pitchFamily="18" charset="0"/>
              </a:rPr>
              <a:t>	b.1</a:t>
            </a:r>
            <a:r>
              <a:rPr lang="tr-TR" sz="1200" dirty="0">
                <a:latin typeface="Times New Roman" panose="02020603050405020304" pitchFamily="18" charset="0"/>
                <a:cs typeface="Times New Roman" panose="02020603050405020304" pitchFamily="18" charset="0"/>
              </a:rPr>
              <a:t> Giderlere ait belgeler; </a:t>
            </a:r>
            <a:r>
              <a:rPr lang="tr-TR" sz="1600" i="1" dirty="0">
                <a:latin typeface="Times New Roman" panose="02020603050405020304" pitchFamily="18" charset="0"/>
                <a:cs typeface="Times New Roman" panose="02020603050405020304" pitchFamily="18" charset="0"/>
              </a:rPr>
              <a:t>Gider listesi, Harcırah beyannamesi</a:t>
            </a:r>
          </a:p>
          <a:p>
            <a:pPr marL="0" indent="0" algn="just">
              <a:lnSpc>
                <a:spcPct val="150000"/>
              </a:lnSpc>
              <a:spcBef>
                <a:spcPts val="0"/>
              </a:spcBef>
              <a:buClr>
                <a:srgbClr val="303030">
                  <a:lumMod val="50000"/>
                  <a:lumOff val="50000"/>
                </a:srgbClr>
              </a:buClr>
              <a:buNone/>
            </a:pPr>
            <a:r>
              <a:rPr lang="tr-TR" sz="1400" b="1" dirty="0">
                <a:latin typeface="Times New Roman" panose="02020603050405020304" pitchFamily="18" charset="0"/>
                <a:cs typeface="Times New Roman" panose="02020603050405020304" pitchFamily="18" charset="0"/>
              </a:rPr>
              <a:t>	</a:t>
            </a:r>
            <a:r>
              <a:rPr lang="tr-TR" sz="1200" b="1" dirty="0">
                <a:latin typeface="Times New Roman" panose="02020603050405020304" pitchFamily="18" charset="0"/>
                <a:cs typeface="Times New Roman" panose="02020603050405020304" pitchFamily="18" charset="0"/>
              </a:rPr>
              <a:t>b.2 </a:t>
            </a:r>
            <a:r>
              <a:rPr lang="tr-TR" sz="1200" dirty="0">
                <a:latin typeface="Times New Roman" panose="02020603050405020304" pitchFamily="18" charset="0"/>
                <a:cs typeface="Times New Roman" panose="02020603050405020304" pitchFamily="18" charset="0"/>
              </a:rPr>
              <a:t>Envantere ait belgeler;</a:t>
            </a:r>
            <a:r>
              <a:rPr lang="tr-TR" sz="1200" i="1" dirty="0">
                <a:latin typeface="Times New Roman" panose="02020603050405020304" pitchFamily="18" charset="0"/>
                <a:cs typeface="Times New Roman" panose="02020603050405020304" pitchFamily="18" charset="0"/>
              </a:rPr>
              <a:t> </a:t>
            </a:r>
            <a:r>
              <a:rPr lang="tr-TR" sz="1600" i="1" dirty="0">
                <a:latin typeface="Times New Roman" panose="02020603050405020304" pitchFamily="18" charset="0"/>
                <a:cs typeface="Times New Roman" panose="02020603050405020304" pitchFamily="18" charset="0"/>
              </a:rPr>
              <a:t>Mal sayım cetvelleri, Amortisman cetvelleri </a:t>
            </a:r>
          </a:p>
          <a:p>
            <a:pPr marL="0" indent="0" algn="just">
              <a:lnSpc>
                <a:spcPct val="150000"/>
              </a:lnSpc>
              <a:spcBef>
                <a:spcPts val="0"/>
              </a:spcBef>
              <a:buClr>
                <a:srgbClr val="303030">
                  <a:lumMod val="50000"/>
                  <a:lumOff val="50000"/>
                </a:srgbClr>
              </a:buClr>
              <a:buNone/>
            </a:pPr>
            <a:r>
              <a:rPr lang="tr-TR" sz="1200" dirty="0">
                <a:latin typeface="Times New Roman" panose="02020603050405020304" pitchFamily="18" charset="0"/>
                <a:cs typeface="Times New Roman" panose="02020603050405020304" pitchFamily="18" charset="0"/>
              </a:rPr>
              <a:t>	</a:t>
            </a:r>
            <a:r>
              <a:rPr lang="tr-TR" sz="1200" b="1" dirty="0">
                <a:latin typeface="Times New Roman" panose="02020603050405020304" pitchFamily="18" charset="0"/>
                <a:cs typeface="Times New Roman" panose="02020603050405020304" pitchFamily="18" charset="0"/>
              </a:rPr>
              <a:t>b.3</a:t>
            </a:r>
            <a:r>
              <a:rPr lang="tr-TR" sz="1200" dirty="0">
                <a:latin typeface="Times New Roman" panose="02020603050405020304" pitchFamily="18" charset="0"/>
                <a:cs typeface="Times New Roman" panose="02020603050405020304" pitchFamily="18" charset="0"/>
              </a:rPr>
              <a:t> Maliyet Muhasebesi ile ilgili belgeler; </a:t>
            </a:r>
            <a:r>
              <a:rPr lang="tr-TR" sz="1600" i="1" dirty="0">
                <a:latin typeface="Times New Roman" panose="02020603050405020304" pitchFamily="18" charset="0"/>
                <a:cs typeface="Times New Roman" panose="02020603050405020304" pitchFamily="18" charset="0"/>
              </a:rPr>
              <a:t>Hammadde ve malzeme</a:t>
            </a:r>
          </a:p>
          <a:p>
            <a:pPr marL="0" indent="0" algn="just">
              <a:lnSpc>
                <a:spcPct val="150000"/>
              </a:lnSpc>
              <a:spcBef>
                <a:spcPts val="0"/>
              </a:spcBef>
              <a:buClr>
                <a:srgbClr val="303030">
                  <a:lumMod val="50000"/>
                  <a:lumOff val="50000"/>
                </a:srgbClr>
              </a:buClr>
              <a:buNone/>
            </a:pPr>
            <a:r>
              <a:rPr lang="tr-TR" sz="1600" i="1" dirty="0">
                <a:latin typeface="Times New Roman" panose="02020603050405020304" pitchFamily="18" charset="0"/>
                <a:cs typeface="Times New Roman" panose="02020603050405020304" pitchFamily="18" charset="0"/>
              </a:rPr>
              <a:t>            fişi, Ambar fişi, Hammadde malzeme talep / teslim fişi, Depodan üretime</a:t>
            </a:r>
          </a:p>
          <a:p>
            <a:pPr marL="0" indent="0" algn="just">
              <a:lnSpc>
                <a:spcPct val="150000"/>
              </a:lnSpc>
              <a:spcBef>
                <a:spcPts val="0"/>
              </a:spcBef>
              <a:buClr>
                <a:srgbClr val="303030">
                  <a:lumMod val="50000"/>
                  <a:lumOff val="50000"/>
                </a:srgbClr>
              </a:buClr>
              <a:buNone/>
            </a:pPr>
            <a:r>
              <a:rPr lang="tr-TR" sz="1600" i="1" dirty="0">
                <a:latin typeface="Times New Roman" panose="02020603050405020304" pitchFamily="18" charset="0"/>
                <a:cs typeface="Times New Roman" panose="02020603050405020304" pitchFamily="18" charset="0"/>
              </a:rPr>
              <a:t>            sevk edilen hammadde ve malzeme çıkış fişi, Üretim raporları, vb.</a:t>
            </a: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7</a:t>
            </a:fld>
            <a:endParaRPr lang="tr-TR" dirty="0">
              <a:solidFill>
                <a:prstClr val="black"/>
              </a:solidFill>
            </a:endParaRPr>
          </a:p>
        </p:txBody>
      </p:sp>
    </p:spTree>
    <p:extLst>
      <p:ext uri="{BB962C8B-B14F-4D97-AF65-F5344CB8AC3E}">
        <p14:creationId xmlns:p14="http://schemas.microsoft.com/office/powerpoint/2010/main" val="3741639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22878" y="588434"/>
            <a:ext cx="7678365" cy="504056"/>
          </a:xfrm>
        </p:spPr>
        <p:txBody>
          <a:bodyPr>
            <a:noAutofit/>
          </a:bodyPr>
          <a:lstStyle/>
          <a:p>
            <a:r>
              <a:rPr lang="tr-TR" sz="2800" dirty="0">
                <a:solidFill>
                  <a:schemeClr val="tx1"/>
                </a:solidFill>
                <a:latin typeface="Times New Roman" panose="02020603050405020304" pitchFamily="18" charset="0"/>
                <a:cs typeface="Times New Roman" panose="02020603050405020304" pitchFamily="18" charset="0"/>
              </a:rPr>
              <a:t>2- Kanunlara göre</a:t>
            </a:r>
          </a:p>
        </p:txBody>
      </p:sp>
      <p:sp>
        <p:nvSpPr>
          <p:cNvPr id="3" name="İçerik Yer Tutucusu 2"/>
          <p:cNvSpPr>
            <a:spLocks noGrp="1"/>
          </p:cNvSpPr>
          <p:nvPr>
            <p:ph idx="1"/>
          </p:nvPr>
        </p:nvSpPr>
        <p:spPr>
          <a:xfrm>
            <a:off x="1630495" y="1311008"/>
            <a:ext cx="9724675" cy="3811836"/>
          </a:xfrm>
        </p:spPr>
        <p:txBody>
          <a:bodyPr>
            <a:noAutofit/>
          </a:bodyPr>
          <a:lstStyle/>
          <a:p>
            <a:pPr marL="0" indent="0" algn="ctr">
              <a:lnSpc>
                <a:spcPct val="100000"/>
              </a:lnSpc>
              <a:spcBef>
                <a:spcPts val="0"/>
              </a:spcBef>
              <a:buNone/>
            </a:pPr>
            <a:r>
              <a:rPr lang="tr-TR" sz="1400" b="1" dirty="0">
                <a:latin typeface="Times New Roman" panose="02020603050405020304" pitchFamily="18" charset="0"/>
                <a:cs typeface="Times New Roman" panose="02020603050405020304" pitchFamily="18" charset="0"/>
              </a:rPr>
              <a:t>Vergi Usul Kanunu’nda (VUK) Yer Alan Belgeler</a:t>
            </a:r>
          </a:p>
          <a:p>
            <a:pPr marL="0" indent="0" algn="ctr">
              <a:lnSpc>
                <a:spcPct val="100000"/>
              </a:lnSpc>
              <a:spcBef>
                <a:spcPts val="0"/>
              </a:spcBef>
              <a:buNone/>
            </a:pPr>
            <a:endParaRPr lang="tr-TR" sz="14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tr-TR" sz="1400" dirty="0">
                <a:latin typeface="Times New Roman" panose="02020603050405020304" pitchFamily="18" charset="0"/>
                <a:cs typeface="Times New Roman" panose="02020603050405020304" pitchFamily="18" charset="0"/>
              </a:rPr>
              <a:t>a- Fatura</a:t>
            </a:r>
            <a:br>
              <a:rPr lang="tr-TR" sz="1400" dirty="0">
                <a:latin typeface="Times New Roman" panose="02020603050405020304" pitchFamily="18" charset="0"/>
                <a:cs typeface="Times New Roman" panose="02020603050405020304" pitchFamily="18" charset="0"/>
              </a:rPr>
            </a:br>
            <a:r>
              <a:rPr lang="tr-TR" sz="1400" dirty="0">
                <a:latin typeface="Times New Roman" panose="02020603050405020304" pitchFamily="18" charset="0"/>
                <a:cs typeface="Times New Roman" panose="02020603050405020304" pitchFamily="18" charset="0"/>
              </a:rPr>
              <a:t>b- Sevk irsaliyesi</a:t>
            </a:r>
          </a:p>
          <a:p>
            <a:pPr marL="0" indent="0">
              <a:lnSpc>
                <a:spcPct val="100000"/>
              </a:lnSpc>
              <a:spcBef>
                <a:spcPts val="0"/>
              </a:spcBef>
              <a:buNone/>
            </a:pPr>
            <a:r>
              <a:rPr lang="tr-TR" sz="1400" dirty="0">
                <a:latin typeface="Times New Roman" panose="02020603050405020304" pitchFamily="18" charset="0"/>
                <a:cs typeface="Times New Roman" panose="02020603050405020304" pitchFamily="18" charset="0"/>
              </a:rPr>
              <a:t>c- Fatura yerine geçen vesikalar</a:t>
            </a:r>
          </a:p>
          <a:p>
            <a:pPr marL="0" indent="0">
              <a:lnSpc>
                <a:spcPct val="100000"/>
              </a:lnSpc>
              <a:spcBef>
                <a:spcPts val="0"/>
              </a:spcBef>
              <a:buNone/>
            </a:pPr>
            <a:r>
              <a:rPr lang="tr-TR" sz="1400" dirty="0">
                <a:latin typeface="Times New Roman" panose="02020603050405020304" pitchFamily="18" charset="0"/>
                <a:cs typeface="Times New Roman" panose="02020603050405020304" pitchFamily="18" charset="0"/>
              </a:rPr>
              <a:t>    	c.1- Perakende Satış Vesikaları</a:t>
            </a:r>
          </a:p>
          <a:p>
            <a:pPr marL="0" indent="0">
              <a:lnSpc>
                <a:spcPct val="100000"/>
              </a:lnSpc>
              <a:spcBef>
                <a:spcPts val="0"/>
              </a:spcBef>
              <a:buNone/>
            </a:pPr>
            <a:r>
              <a:rPr lang="tr-TR" sz="1400" dirty="0">
                <a:latin typeface="Times New Roman" panose="02020603050405020304" pitchFamily="18" charset="0"/>
                <a:cs typeface="Times New Roman" panose="02020603050405020304" pitchFamily="18" charset="0"/>
              </a:rPr>
              <a:t>	c.2- Gider Pusulası</a:t>
            </a:r>
          </a:p>
          <a:p>
            <a:pPr marL="0" indent="0">
              <a:lnSpc>
                <a:spcPct val="100000"/>
              </a:lnSpc>
              <a:spcBef>
                <a:spcPts val="0"/>
              </a:spcBef>
              <a:buNone/>
            </a:pPr>
            <a:r>
              <a:rPr lang="tr-TR" sz="1400" dirty="0">
                <a:latin typeface="Times New Roman" panose="02020603050405020304" pitchFamily="18" charset="0"/>
                <a:cs typeface="Times New Roman" panose="02020603050405020304" pitchFamily="18" charset="0"/>
              </a:rPr>
              <a:t>	c.3- Müstahsil Makbuzu</a:t>
            </a:r>
          </a:p>
          <a:p>
            <a:pPr marL="0" indent="0">
              <a:lnSpc>
                <a:spcPct val="100000"/>
              </a:lnSpc>
              <a:spcBef>
                <a:spcPts val="0"/>
              </a:spcBef>
              <a:buNone/>
            </a:pPr>
            <a:r>
              <a:rPr lang="tr-TR" sz="1400" dirty="0">
                <a:latin typeface="Times New Roman" panose="02020603050405020304" pitchFamily="18" charset="0"/>
                <a:cs typeface="Times New Roman" panose="02020603050405020304" pitchFamily="18" charset="0"/>
              </a:rPr>
              <a:t>	c.4- Diğer Belgeler</a:t>
            </a:r>
          </a:p>
          <a:p>
            <a:pPr marL="0" indent="0">
              <a:lnSpc>
                <a:spcPct val="100000"/>
              </a:lnSpc>
              <a:spcBef>
                <a:spcPts val="0"/>
              </a:spcBef>
              <a:buNone/>
            </a:pPr>
            <a:r>
              <a:rPr lang="tr-TR" sz="1400" dirty="0">
                <a:latin typeface="Times New Roman" panose="02020603050405020304" pitchFamily="18" charset="0"/>
                <a:cs typeface="Times New Roman" panose="02020603050405020304" pitchFamily="18" charset="0"/>
              </a:rPr>
              <a:t>d- Serbest meslek makbuzları</a:t>
            </a:r>
          </a:p>
          <a:p>
            <a:pPr marL="0" indent="0">
              <a:lnSpc>
                <a:spcPct val="100000"/>
              </a:lnSpc>
              <a:spcBef>
                <a:spcPts val="0"/>
              </a:spcBef>
              <a:buNone/>
            </a:pPr>
            <a:r>
              <a:rPr lang="tr-TR" sz="1400" dirty="0">
                <a:latin typeface="Times New Roman" panose="02020603050405020304" pitchFamily="18" charset="0"/>
                <a:cs typeface="Times New Roman" panose="02020603050405020304" pitchFamily="18" charset="0"/>
              </a:rPr>
              <a:t>e- Ücret Bordroları ve bordro yerine geçen vesikalar</a:t>
            </a:r>
          </a:p>
          <a:p>
            <a:pPr marL="0" indent="0">
              <a:lnSpc>
                <a:spcPct val="100000"/>
              </a:lnSpc>
              <a:spcBef>
                <a:spcPts val="0"/>
              </a:spcBef>
              <a:buNone/>
            </a:pPr>
            <a:r>
              <a:rPr lang="tr-TR" sz="1400" dirty="0">
                <a:latin typeface="Times New Roman" panose="02020603050405020304" pitchFamily="18" charset="0"/>
                <a:cs typeface="Times New Roman" panose="02020603050405020304" pitchFamily="18" charset="0"/>
              </a:rPr>
              <a:t>f- Diğer evrak ve vesikalar </a:t>
            </a:r>
          </a:p>
          <a:p>
            <a:pPr marL="0" indent="0">
              <a:lnSpc>
                <a:spcPct val="100000"/>
              </a:lnSpc>
              <a:spcBef>
                <a:spcPts val="0"/>
              </a:spcBef>
              <a:buNone/>
            </a:pPr>
            <a:r>
              <a:rPr lang="tr-TR" sz="1400" dirty="0">
                <a:latin typeface="Times New Roman" panose="02020603050405020304" pitchFamily="18" charset="0"/>
                <a:cs typeface="Times New Roman" panose="02020603050405020304" pitchFamily="18" charset="0"/>
              </a:rPr>
              <a:t>	f.1 Taşıma İrsaliyesi</a:t>
            </a:r>
          </a:p>
          <a:p>
            <a:pPr marL="0" indent="0">
              <a:lnSpc>
                <a:spcPct val="100000"/>
              </a:lnSpc>
              <a:spcBef>
                <a:spcPts val="0"/>
              </a:spcBef>
              <a:buNone/>
            </a:pPr>
            <a:r>
              <a:rPr lang="tr-TR" sz="1400" dirty="0">
                <a:latin typeface="Times New Roman" panose="02020603050405020304" pitchFamily="18" charset="0"/>
                <a:cs typeface="Times New Roman" panose="02020603050405020304" pitchFamily="18" charset="0"/>
              </a:rPr>
              <a:t>	f.2 Yolcu listeleri</a:t>
            </a:r>
          </a:p>
          <a:p>
            <a:pPr marL="0" indent="0">
              <a:lnSpc>
                <a:spcPct val="100000"/>
              </a:lnSpc>
              <a:spcBef>
                <a:spcPts val="0"/>
              </a:spcBef>
              <a:buNone/>
            </a:pPr>
            <a:r>
              <a:rPr lang="tr-TR" sz="1400" dirty="0">
                <a:latin typeface="Times New Roman" panose="02020603050405020304" pitchFamily="18" charset="0"/>
                <a:cs typeface="Times New Roman" panose="02020603050405020304" pitchFamily="18" charset="0"/>
              </a:rPr>
              <a:t>	f.3 Günlük Müşteri Listesi </a:t>
            </a:r>
          </a:p>
          <a:p>
            <a:pPr marL="0" indent="0">
              <a:lnSpc>
                <a:spcPct val="100000"/>
              </a:lnSpc>
              <a:spcBef>
                <a:spcPts val="0"/>
              </a:spcBef>
              <a:buNone/>
            </a:pPr>
            <a:r>
              <a:rPr lang="tr-TR" sz="1400" dirty="0">
                <a:latin typeface="Times New Roman" panose="02020603050405020304" pitchFamily="18" charset="0"/>
                <a:cs typeface="Times New Roman" panose="02020603050405020304" pitchFamily="18" charset="0"/>
              </a:rPr>
              <a:t/>
            </a:r>
            <a:br>
              <a:rPr lang="tr-TR" sz="1400" dirty="0">
                <a:latin typeface="Times New Roman" panose="02020603050405020304" pitchFamily="18" charset="0"/>
                <a:cs typeface="Times New Roman" panose="02020603050405020304" pitchFamily="18" charset="0"/>
              </a:rPr>
            </a:br>
            <a:endParaRPr lang="tr-TR" sz="1400" dirty="0">
              <a:latin typeface="Times New Roman" panose="02020603050405020304" pitchFamily="18" charset="0"/>
              <a:cs typeface="Times New Roman" panose="02020603050405020304" pitchFamily="18" charset="0"/>
            </a:endParaRPr>
          </a:p>
        </p:txBody>
      </p:sp>
      <p:sp>
        <p:nvSpPr>
          <p:cNvPr id="5" name="Slayt Numarası Yer Tutucusu 4"/>
          <p:cNvSpPr>
            <a:spLocks noGrp="1"/>
          </p:cNvSpPr>
          <p:nvPr>
            <p:ph type="sldNum" sz="quarter" idx="12"/>
          </p:nvPr>
        </p:nvSpPr>
        <p:spPr/>
        <p:txBody>
          <a:bodyPr/>
          <a:lstStyle/>
          <a:p>
            <a:fld id="{2A013F82-EE5E-44EE-A61D-E31C6657F26F}" type="slidenum">
              <a:rPr lang="tr-TR" smtClean="0">
                <a:solidFill>
                  <a:prstClr val="black"/>
                </a:solidFill>
              </a:rPr>
              <a:pPr/>
              <a:t>8</a:t>
            </a:fld>
            <a:endParaRPr lang="tr-TR" dirty="0">
              <a:solidFill>
                <a:prstClr val="black"/>
              </a:solidFill>
            </a:endParaRPr>
          </a:p>
        </p:txBody>
      </p:sp>
    </p:spTree>
    <p:extLst>
      <p:ext uri="{BB962C8B-B14F-4D97-AF65-F5344CB8AC3E}">
        <p14:creationId xmlns:p14="http://schemas.microsoft.com/office/powerpoint/2010/main" val="2305694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docProps/app.xml><?xml version="1.0" encoding="utf-8"?>
<Properties xmlns="http://schemas.openxmlformats.org/officeDocument/2006/extended-properties" xmlns:vt="http://schemas.openxmlformats.org/officeDocument/2006/docPropsVTypes">
  <TotalTime>4</TotalTime>
  <Words>719</Words>
  <Application>Microsoft Office PowerPoint</Application>
  <PresentationFormat>Geniş ekran</PresentationFormat>
  <Paragraphs>100</Paragraphs>
  <Slides>8</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8</vt:i4>
      </vt:variant>
    </vt:vector>
  </HeadingPairs>
  <TitlesOfParts>
    <vt:vector size="16" baseType="lpstr">
      <vt:lpstr>ＭＳ Ｐゴシック</vt:lpstr>
      <vt:lpstr>Arial</vt:lpstr>
      <vt:lpstr>Calibri</vt:lpstr>
      <vt:lpstr>Calibri Light</vt:lpstr>
      <vt:lpstr>Times New Roman</vt:lpstr>
      <vt:lpstr>Wingdings</vt:lpstr>
      <vt:lpstr>Office Teması</vt:lpstr>
      <vt:lpstr>h.t.</vt:lpstr>
      <vt:lpstr>b- Sevk İrsaliyesi (VUK 230/5)</vt:lpstr>
      <vt:lpstr>c- Fatura Yerine Geçen Vesikalar</vt:lpstr>
      <vt:lpstr>c.1- Perakende Satış Vesikaları (VUK Md.233)</vt:lpstr>
      <vt:lpstr>1. Tespit  Etme</vt:lpstr>
      <vt:lpstr>Muhasebe Belgeleri </vt:lpstr>
      <vt:lpstr>1- Oluşumuna göre,  </vt:lpstr>
      <vt:lpstr>1- Oluşumuna göre,  </vt:lpstr>
      <vt:lpstr>2- Kanunlara göre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Tacirin Sorumlulukları</dc:title>
  <dc:creator>Taşınmaz</dc:creator>
  <cp:lastModifiedBy>Windows Kullanıcısı</cp:lastModifiedBy>
  <cp:revision>4</cp:revision>
  <dcterms:created xsi:type="dcterms:W3CDTF">2020-02-26T08:50:21Z</dcterms:created>
  <dcterms:modified xsi:type="dcterms:W3CDTF">2020-02-29T13:20:03Z</dcterms:modified>
</cp:coreProperties>
</file>