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7" r:id="rId3"/>
    <p:sldId id="278" r:id="rId4"/>
    <p:sldId id="279" r:id="rId5"/>
    <p:sldId id="280" r:id="rId6"/>
    <p:sldId id="281" r:id="rId7"/>
    <p:sldId id="282" r:id="rId8"/>
    <p:sldId id="283" r:id="rId9"/>
    <p:sldId id="28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7AAF7F3-E1E1-4AD7-B238-EE16EF374E4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2636907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7AAF7F3-E1E1-4AD7-B238-EE16EF374E4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4158044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7AAF7F3-E1E1-4AD7-B238-EE16EF374E4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3074904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4173131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83984690"/>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555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345863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386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7AAF7F3-E1E1-4AD7-B238-EE16EF374E4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2443993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7AAF7F3-E1E1-4AD7-B238-EE16EF374E4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140931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7AAF7F3-E1E1-4AD7-B238-EE16EF374E48}"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960295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7AAF7F3-E1E1-4AD7-B238-EE16EF374E48}"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2750148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7AAF7F3-E1E1-4AD7-B238-EE16EF374E48}"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362993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7AAF7F3-E1E1-4AD7-B238-EE16EF374E48}"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2895184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7AAF7F3-E1E1-4AD7-B238-EE16EF374E48}"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369846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7AAF7F3-E1E1-4AD7-B238-EE16EF374E48}"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ED34C0-CDFE-4985-8E18-895CD1E66C2C}" type="slidenum">
              <a:rPr lang="tr-TR" smtClean="0"/>
              <a:t>‹#›</a:t>
            </a:fld>
            <a:endParaRPr lang="tr-TR"/>
          </a:p>
        </p:txBody>
      </p:sp>
    </p:spTree>
    <p:extLst>
      <p:ext uri="{BB962C8B-B14F-4D97-AF65-F5344CB8AC3E}">
        <p14:creationId xmlns:p14="http://schemas.microsoft.com/office/powerpoint/2010/main" val="4233386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AF7F3-E1E1-4AD7-B238-EE16EF374E48}"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ED34C0-CDFE-4985-8E18-895CD1E66C2C}" type="slidenum">
              <a:rPr lang="tr-TR" smtClean="0"/>
              <a:t>‹#›</a:t>
            </a:fld>
            <a:endParaRPr lang="tr-TR"/>
          </a:p>
        </p:txBody>
      </p:sp>
    </p:spTree>
    <p:extLst>
      <p:ext uri="{BB962C8B-B14F-4D97-AF65-F5344CB8AC3E}">
        <p14:creationId xmlns:p14="http://schemas.microsoft.com/office/powerpoint/2010/main" val="4121150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8840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36439" y="524219"/>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b- Sevk İrsaliyesi (VUK 230/5)</a:t>
            </a:r>
          </a:p>
        </p:txBody>
      </p:sp>
      <p:sp>
        <p:nvSpPr>
          <p:cNvPr id="3" name="İçerik Yer Tutucusu 2"/>
          <p:cNvSpPr>
            <a:spLocks noGrp="1"/>
          </p:cNvSpPr>
          <p:nvPr>
            <p:ph idx="1"/>
          </p:nvPr>
        </p:nvSpPr>
        <p:spPr>
          <a:xfrm>
            <a:off x="1542361" y="1916833"/>
            <a:ext cx="9812810" cy="2908555"/>
          </a:xfrm>
        </p:spPr>
        <p:txBody>
          <a:bodyPr>
            <a:normAutofit/>
          </a:bodyPr>
          <a:lstStyle/>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Satılmış ya da satılmak üzere olan bir malın, bir adresten diğerine naklinde ya da aynı işletmeye ait işyerleri arasında taşınmasında düzenlenen ve üzerinde gönderilen malın konusu, birimi ve malın kime ait olduğunun yazıldığı belgeye sevk irsaliyesi denir. Satılan mal satıcı tarafından taşınırsa, sevk irsaliyesi satıcı tarafından, alıcı tarafından taşınması halinde de alıcı tarafından düzenlenir.</a:t>
            </a:r>
          </a:p>
          <a:p>
            <a:pPr algn="just">
              <a:lnSpc>
                <a:spcPct val="100000"/>
              </a:lnSpc>
              <a:spcBef>
                <a:spcPts val="0"/>
              </a:spcBef>
              <a:buFont typeface="Wingdings" panose="05000000000000000000" pitchFamily="2" charset="2"/>
              <a:buChar char="ü"/>
            </a:pP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Sevk irsaliyesi en az üç nüsha olarak düzenlenir ve iki nüshası mutlaka emtiayı (malı) taşıyan taşıtta bulundurulur.</a:t>
            </a:r>
          </a:p>
          <a:p>
            <a:pPr algn="just">
              <a:lnSpc>
                <a:spcPct val="100000"/>
              </a:lnSpc>
              <a:spcBef>
                <a:spcPts val="0"/>
              </a:spcBef>
              <a:buFont typeface="Wingdings" panose="05000000000000000000" pitchFamily="2" charset="2"/>
              <a:buChar char="ü"/>
            </a:pP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Belgenin düzenlenme tarihi ile fiili sevk tarihi ayrı ayrı yer almalıdır.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952122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14218" y="502185"/>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 Fatura Yerine Geçen Vesikalar</a:t>
            </a:r>
          </a:p>
        </p:txBody>
      </p:sp>
      <p:sp>
        <p:nvSpPr>
          <p:cNvPr id="3" name="İçerik Yer Tutucusu 2"/>
          <p:cNvSpPr>
            <a:spLocks noGrp="1"/>
          </p:cNvSpPr>
          <p:nvPr>
            <p:ph idx="1"/>
          </p:nvPr>
        </p:nvSpPr>
        <p:spPr>
          <a:xfrm>
            <a:off x="1674563" y="1916832"/>
            <a:ext cx="9680607" cy="4680520"/>
          </a:xfrm>
        </p:spPr>
        <p:txBody>
          <a:bodyPr>
            <a:noAutofit/>
          </a:bodyPr>
          <a:lstStyle/>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1- Perakende Satış Vesikaları</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2- Gider Pusulası</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3- Müstahsil Makbuzu</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4- Diğer Belgeler</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4.1. Döviz Alım ve Döviz Satım Belgesi</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4.2. Bankalar Tarafından Düzenlenecek Belgeler</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4.3. Sigorta Şirketleri, Sigorta Acenteleri ve Tali Acenteler Tarafından</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Düzenlenecek Belgeler</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4.4. Sermaye Piyasası Aracı Kuruluşları Tarafından Düzenlenecek Belgeler</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4.5. Kıymetli Maden Alım ve Satım Belgesi</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4.6. Milli Piyango İdaresince Oynatılan Şans Oyunlarında Belge Düzeni</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4.7. Spor Toto Teşkilat Başkanlığınca Oynatılan Sabit İhtimalli ve Müşterek</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Bahis Oyunları</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4.8. Türkiye Jokey Kulübü Tarafından Oynatılan Müşterek Bahis Oyunları</a:t>
            </a:r>
          </a:p>
          <a:p>
            <a:pPr marL="0" indent="0">
              <a:lnSpc>
                <a:spcPct val="100000"/>
              </a:lnSpc>
              <a:spcBef>
                <a:spcPts val="0"/>
              </a:spcBef>
              <a:buNone/>
            </a:pPr>
            <a:r>
              <a:rPr lang="tr-TR" sz="1600" dirty="0">
                <a:latin typeface="Times New Roman" panose="02020603050405020304" pitchFamily="18" charset="0"/>
                <a:cs typeface="Times New Roman" panose="02020603050405020304" pitchFamily="18" charset="0"/>
              </a:rPr>
              <a:t>	4.9. Ortak Hükümler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1255504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c.1- Perakende Satış Vesikaları (VUK Md.233)</a:t>
            </a:r>
          </a:p>
        </p:txBody>
      </p:sp>
      <p:sp>
        <p:nvSpPr>
          <p:cNvPr id="3" name="İçerik Yer Tutucusu 2"/>
          <p:cNvSpPr>
            <a:spLocks noGrp="1"/>
          </p:cNvSpPr>
          <p:nvPr>
            <p:ph idx="1"/>
          </p:nvPr>
        </p:nvSpPr>
        <p:spPr>
          <a:xfrm>
            <a:off x="1652529" y="1772816"/>
            <a:ext cx="9702641" cy="3977989"/>
          </a:xfrm>
        </p:spPr>
        <p:txBody>
          <a:bodyPr>
            <a:noAutofit/>
          </a:bodyPr>
          <a:lstStyle/>
          <a:p>
            <a:pPr marL="0" indent="0">
              <a:buNone/>
            </a:pPr>
            <a:endParaRPr lang="tr-TR" sz="800" dirty="0"/>
          </a:p>
          <a:p>
            <a:pPr algn="just">
              <a:lnSpc>
                <a:spcPct val="120000"/>
              </a:lnSpc>
              <a:spcBef>
                <a:spcPts val="0"/>
              </a:spcBef>
              <a:buFont typeface="Wingdings" panose="05000000000000000000" pitchFamily="2" charset="2"/>
              <a:buChar char="ü"/>
            </a:pPr>
            <a:r>
              <a:rPr lang="tr-TR" sz="1000" dirty="0">
                <a:latin typeface="Times New Roman" panose="02020603050405020304" pitchFamily="18" charset="0"/>
                <a:cs typeface="Times New Roman" panose="02020603050405020304" pitchFamily="18" charset="0"/>
              </a:rPr>
              <a:t>Birinci ve ikinci sınıf tüccarlar, </a:t>
            </a:r>
          </a:p>
          <a:p>
            <a:pPr algn="just">
              <a:lnSpc>
                <a:spcPct val="120000"/>
              </a:lnSpc>
              <a:spcBef>
                <a:spcPts val="0"/>
              </a:spcBef>
              <a:buFont typeface="Wingdings" panose="05000000000000000000" pitchFamily="2" charset="2"/>
              <a:buChar char="ü"/>
            </a:pPr>
            <a:r>
              <a:rPr lang="tr-TR" sz="1000" dirty="0">
                <a:latin typeface="Times New Roman" panose="02020603050405020304" pitchFamily="18" charset="0"/>
                <a:cs typeface="Times New Roman" panose="02020603050405020304" pitchFamily="18" charset="0"/>
              </a:rPr>
              <a:t>Kazancı basit usulde tespit edilenlerle </a:t>
            </a:r>
          </a:p>
          <a:p>
            <a:pPr algn="just">
              <a:lnSpc>
                <a:spcPct val="120000"/>
              </a:lnSpc>
              <a:spcBef>
                <a:spcPts val="0"/>
              </a:spcBef>
              <a:buFont typeface="Wingdings" panose="05000000000000000000" pitchFamily="2" charset="2"/>
              <a:buChar char="ü"/>
            </a:pPr>
            <a:r>
              <a:rPr lang="tr-TR" sz="1000" dirty="0">
                <a:latin typeface="Times New Roman" panose="02020603050405020304" pitchFamily="18" charset="0"/>
                <a:cs typeface="Times New Roman" panose="02020603050405020304" pitchFamily="18" charset="0"/>
              </a:rPr>
              <a:t>Defter tutmak mecburiyetinde olan çiftçilerin,</a:t>
            </a:r>
          </a:p>
          <a:p>
            <a:pPr marL="0" indent="0" algn="just">
              <a:lnSpc>
                <a:spcPct val="12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fatura vermek mecburiyetinde olmadıkları satışları ve yaptıkları işlerin bedelleri aşağıdaki vesikalardan herhangi biri ile tevsik olunur. </a:t>
            </a:r>
          </a:p>
          <a:p>
            <a:pPr marL="0" indent="0" algn="just">
              <a:lnSpc>
                <a:spcPct val="12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Perakende satış vesikaları;</a:t>
            </a: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1. Perakende satış fişleri,</a:t>
            </a: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2. Makineli kasaların kayıt ruloları,</a:t>
            </a: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3. Giriş ve yolcu taşıma biletleri,</a:t>
            </a: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4. 3100 sayılı Kanun uyarınca ödeme kaydedici cihazlar tarafından verilen satış fişlerinden,</a:t>
            </a: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 oluşmaktadır.</a:t>
            </a:r>
          </a:p>
          <a:p>
            <a:pPr marL="0" indent="0" algn="just">
              <a:lnSpc>
                <a:spcPct val="12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00" b="1" dirty="0">
                <a:latin typeface="Times New Roman" panose="02020603050405020304" pitchFamily="18" charset="0"/>
                <a:cs typeface="Times New Roman" panose="02020603050405020304" pitchFamily="18" charset="0"/>
              </a:rPr>
              <a:t>Perakende satış fişi;</a:t>
            </a:r>
            <a:r>
              <a:rPr lang="tr-TR" sz="1000" dirty="0">
                <a:latin typeface="Times New Roman" panose="02020603050405020304" pitchFamily="18" charset="0"/>
                <a:cs typeface="Times New Roman" panose="02020603050405020304" pitchFamily="18" charset="0"/>
              </a:rPr>
              <a:t> makineli kasaların kayıt ruloları ve biletlerde, işletme veya mükellefin adı, düzenlenme tarihi ve alınan paranın miktarı gösterilir.</a:t>
            </a:r>
          </a:p>
          <a:p>
            <a:pPr marL="0" indent="0" algn="just">
              <a:lnSpc>
                <a:spcPct val="12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Perakende satış fişi ile giriş ve yolcu taşıma biletleri seri ve sıra numarası dahilinde teselsül ettirilir. Bu fiş ve biletler kopyalı iki nüsha olarak tanzim edilir ve bir nüshası müşteriye verilir. </a:t>
            </a:r>
          </a:p>
          <a:p>
            <a:pPr marL="0" indent="0" algn="just">
              <a:lnSpc>
                <a:spcPct val="12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00" dirty="0">
                <a:latin typeface="Times New Roman" panose="02020603050405020304" pitchFamily="18" charset="0"/>
                <a:cs typeface="Times New Roman" panose="02020603050405020304" pitchFamily="18" charset="0"/>
              </a:rPr>
              <a:t>Makineli kasa kullanıp da müşteriye fiş (makineli kasanın önceki fıkrada belirtilen malumatı ihtiva eden fişi) verilmemesi halinde, perakende satış fişi tanzimi ve müşteriye verilmesi mecburidir.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149047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74570" y="524220"/>
            <a:ext cx="7374270" cy="527720"/>
          </a:xfrm>
        </p:spPr>
        <p:txBody>
          <a:bodyPr/>
          <a:lstStyle/>
          <a:p>
            <a:r>
              <a:rPr lang="tr-TR" sz="2800" dirty="0">
                <a:solidFill>
                  <a:schemeClr val="tx1"/>
                </a:solidFill>
                <a:latin typeface="Times New Roman" panose="02020603050405020304" pitchFamily="18" charset="0"/>
                <a:cs typeface="Times New Roman" panose="02020603050405020304" pitchFamily="18" charset="0"/>
              </a:rPr>
              <a:t>1. Tespit  Etme</a:t>
            </a:r>
            <a:endParaRPr lang="tr-TR"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marL="0" indent="0" algn="ctr">
              <a:buNone/>
            </a:pPr>
            <a:endParaRPr lang="tr-TR" b="1" dirty="0">
              <a:latin typeface="Arial" panose="020B0604020202020204" pitchFamily="34" charset="0"/>
              <a:cs typeface="Arial" panose="020B0604020202020204" pitchFamily="34" charset="0"/>
            </a:endParaRPr>
          </a:p>
          <a:p>
            <a:pPr marL="0" indent="0" algn="ctr">
              <a:buNone/>
            </a:pPr>
            <a:endParaRPr lang="tr-TR" b="1" dirty="0">
              <a:latin typeface="Arial" panose="020B0604020202020204" pitchFamily="34" charset="0"/>
              <a:cs typeface="Arial" panose="020B0604020202020204" pitchFamily="34" charset="0"/>
            </a:endParaRPr>
          </a:p>
          <a:p>
            <a:pPr marL="0" indent="0" algn="ctr">
              <a:buNone/>
            </a:pPr>
            <a:endParaRPr lang="tr-TR" b="1" dirty="0">
              <a:latin typeface="Arial" panose="020B0604020202020204" pitchFamily="34" charset="0"/>
              <a:cs typeface="Arial" panose="020B0604020202020204" pitchFamily="34" charset="0"/>
            </a:endParaRPr>
          </a:p>
          <a:p>
            <a:pPr marL="0" indent="0" algn="ctr">
              <a:buNone/>
            </a:pPr>
            <a:r>
              <a:rPr lang="tr-TR" b="1" dirty="0">
                <a:latin typeface="Times New Roman" panose="02020603050405020304" pitchFamily="18" charset="0"/>
                <a:cs typeface="Times New Roman" panose="02020603050405020304" pitchFamily="18" charset="0"/>
              </a:rPr>
              <a:t>Ticari Belgeler ile Tespit Etme</a:t>
            </a:r>
          </a:p>
          <a:p>
            <a:pPr marL="0" indent="0">
              <a:buNone/>
            </a:pPr>
            <a:endParaRPr lang="tr-TR" b="1" dirty="0"/>
          </a:p>
          <a:p>
            <a:pPr marL="0" indent="0">
              <a:buNone/>
            </a:pPr>
            <a:endParaRPr lang="tr-TR" dirty="0"/>
          </a:p>
          <a:p>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1645317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01605" y="513202"/>
            <a:ext cx="9832360" cy="121920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Muhasebe Belgeleri</a:t>
            </a:r>
            <a:br>
              <a:rPr lang="tr-TR" sz="2800" dirty="0">
                <a:solidFill>
                  <a:schemeClr val="tx1"/>
                </a:solidFill>
                <a:latin typeface="Times New Roman" panose="02020603050405020304" pitchFamily="18" charset="0"/>
                <a:cs typeface="Times New Roman" panose="02020603050405020304" pitchFamily="18" charset="0"/>
              </a:rPr>
            </a:br>
            <a:endParaRPr lang="tr-TR" sz="2800"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641513" y="1839094"/>
            <a:ext cx="9628742" cy="3244084"/>
          </a:xfrm>
        </p:spPr>
        <p:txBody>
          <a:bodyPr>
            <a:normAutofit fontScale="92500" lnSpcReduction="10000"/>
          </a:bodyPr>
          <a:lstStyle/>
          <a:p>
            <a:pPr marL="0" indent="0">
              <a:buNone/>
            </a:pPr>
            <a:r>
              <a:rPr lang="tr-TR" b="1" dirty="0">
                <a:latin typeface="Times New Roman" panose="02020603050405020304" pitchFamily="18" charset="0"/>
                <a:cs typeface="Times New Roman" panose="02020603050405020304" pitchFamily="18" charset="0"/>
              </a:rPr>
              <a:t>1-</a:t>
            </a:r>
            <a:r>
              <a:rPr lang="tr-TR" dirty="0">
                <a:latin typeface="Times New Roman" panose="02020603050405020304" pitchFamily="18" charset="0"/>
                <a:cs typeface="Times New Roman" panose="02020603050405020304" pitchFamily="18" charset="0"/>
              </a:rPr>
              <a:t> Oluşumuna göre</a:t>
            </a:r>
          </a:p>
          <a:p>
            <a:pPr marL="0" indent="0">
              <a:buNone/>
            </a:pPr>
            <a:r>
              <a:rPr lang="tr-TR"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a) Doğal Belgeler</a:t>
            </a:r>
          </a:p>
          <a:p>
            <a:pPr marL="0" indent="0">
              <a:buNone/>
            </a:pPr>
            <a:r>
              <a:rPr lang="tr-TR" sz="2400" dirty="0">
                <a:latin typeface="Times New Roman" panose="02020603050405020304" pitchFamily="18" charset="0"/>
                <a:cs typeface="Times New Roman" panose="02020603050405020304" pitchFamily="18" charset="0"/>
              </a:rPr>
              <a:t>	b) Yapay Belgeler</a:t>
            </a:r>
          </a:p>
          <a:p>
            <a:pPr marL="0" indent="0">
              <a:buNone/>
            </a:pPr>
            <a:r>
              <a:rPr lang="tr-TR" b="1" dirty="0">
                <a:latin typeface="Times New Roman" panose="02020603050405020304" pitchFamily="18" charset="0"/>
                <a:cs typeface="Times New Roman" panose="02020603050405020304" pitchFamily="18" charset="0"/>
              </a:rPr>
              <a:t>2-</a:t>
            </a:r>
            <a:r>
              <a:rPr lang="tr-TR" dirty="0">
                <a:latin typeface="Times New Roman" panose="02020603050405020304" pitchFamily="18" charset="0"/>
                <a:cs typeface="Times New Roman" panose="02020603050405020304" pitchFamily="18" charset="0"/>
              </a:rPr>
              <a:t> Kanunlara göre</a:t>
            </a:r>
          </a:p>
          <a:p>
            <a:pPr marL="0" indent="0">
              <a:buNone/>
            </a:pPr>
            <a:r>
              <a:rPr lang="tr-TR" sz="2400" dirty="0">
                <a:latin typeface="Times New Roman" panose="02020603050405020304" pitchFamily="18" charset="0"/>
                <a:cs typeface="Times New Roman" panose="02020603050405020304" pitchFamily="18" charset="0"/>
              </a:rPr>
              <a:t>	a) Vergi Usul Kanunu’na göre</a:t>
            </a:r>
          </a:p>
          <a:p>
            <a:pPr marL="0" indent="0">
              <a:buNone/>
            </a:pPr>
            <a:r>
              <a:rPr lang="tr-TR" sz="2400" dirty="0">
                <a:latin typeface="Times New Roman" panose="02020603050405020304" pitchFamily="18" charset="0"/>
                <a:cs typeface="Times New Roman" panose="02020603050405020304" pitchFamily="18" charset="0"/>
              </a:rPr>
              <a:t>	b) Türk Ticaret Kanunu’na göre</a:t>
            </a:r>
          </a:p>
          <a:p>
            <a:pPr marL="0" indent="0">
              <a:buNone/>
            </a:pPr>
            <a:r>
              <a:rPr lang="tr-TR" sz="2400" dirty="0">
                <a:latin typeface="Times New Roman" panose="02020603050405020304" pitchFamily="18" charset="0"/>
                <a:cs typeface="Times New Roman" panose="02020603050405020304" pitchFamily="18" charset="0"/>
              </a:rPr>
              <a:t>	c) Türk Medeni Kanunu’na göre</a:t>
            </a:r>
          </a:p>
          <a:p>
            <a:pPr marL="0" indent="0">
              <a:buNone/>
            </a:pPr>
            <a:r>
              <a:rPr lang="tr-TR" sz="2000" dirty="0">
                <a:latin typeface="Times New Roman" panose="02020603050405020304" pitchFamily="18" charset="0"/>
                <a:cs typeface="Times New Roman" panose="02020603050405020304" pitchFamily="18" charset="0"/>
              </a:rPr>
              <a:t> </a:t>
            </a:r>
            <a:endParaRPr lang="tr-TR" dirty="0"/>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275541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55840" y="493413"/>
            <a:ext cx="9832360" cy="1219200"/>
          </a:xfrm>
        </p:spPr>
        <p:txBody>
          <a:bodyPr/>
          <a:lstStyle/>
          <a:p>
            <a:r>
              <a:rPr lang="tr-TR" sz="2800" dirty="0">
                <a:solidFill>
                  <a:schemeClr val="tx1"/>
                </a:solidFill>
                <a:latin typeface="Times New Roman" panose="02020603050405020304" pitchFamily="18" charset="0"/>
                <a:cs typeface="Times New Roman" panose="02020603050405020304" pitchFamily="18" charset="0"/>
              </a:rPr>
              <a:t>1- Oluşumuna göre, </a:t>
            </a:r>
            <a:br>
              <a:rPr lang="tr-TR" sz="2800" dirty="0">
                <a:solidFill>
                  <a:schemeClr val="tx1"/>
                </a:solidFill>
                <a:latin typeface="Times New Roman" panose="02020603050405020304" pitchFamily="18" charset="0"/>
                <a:cs typeface="Times New Roman" panose="02020603050405020304" pitchFamily="18" charset="0"/>
              </a:rPr>
            </a:br>
            <a:endParaRPr lang="tr-TR" dirty="0">
              <a:solidFill>
                <a:schemeClr val="tx1"/>
              </a:solidFill>
            </a:endParaRPr>
          </a:p>
        </p:txBody>
      </p:sp>
      <p:sp>
        <p:nvSpPr>
          <p:cNvPr id="3" name="İçerik Yer Tutucusu 2"/>
          <p:cNvSpPr>
            <a:spLocks noGrp="1"/>
          </p:cNvSpPr>
          <p:nvPr>
            <p:ph idx="1"/>
          </p:nvPr>
        </p:nvSpPr>
        <p:spPr>
          <a:xfrm>
            <a:off x="1707613" y="1988840"/>
            <a:ext cx="9551625" cy="4411961"/>
          </a:xfrm>
        </p:spPr>
        <p:txBody>
          <a:bodyPr>
            <a:normAutofit/>
          </a:bodyPr>
          <a:lstStyle/>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a) </a:t>
            </a:r>
            <a:r>
              <a:rPr lang="nb-NO" sz="1400" b="1" dirty="0">
                <a:latin typeface="Times New Roman" panose="02020603050405020304" pitchFamily="18" charset="0"/>
                <a:cs typeface="Times New Roman" panose="02020603050405020304" pitchFamily="18" charset="0"/>
              </a:rPr>
              <a:t>Doğal Belgeler</a:t>
            </a:r>
            <a:endParaRPr lang="tr-TR" sz="14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	</a:t>
            </a:r>
            <a:r>
              <a:rPr lang="tr-TR" sz="1200" b="1" dirty="0">
                <a:latin typeface="Times New Roman" panose="02020603050405020304" pitchFamily="18" charset="0"/>
                <a:cs typeface="Times New Roman" panose="02020603050405020304" pitchFamily="18" charset="0"/>
              </a:rPr>
              <a:t>a.1</a:t>
            </a:r>
            <a:r>
              <a:rPr lang="tr-TR" sz="1200" dirty="0">
                <a:latin typeface="Times New Roman" panose="02020603050405020304" pitchFamily="18" charset="0"/>
                <a:cs typeface="Times New Roman" panose="02020603050405020304" pitchFamily="18" charset="0"/>
              </a:rPr>
              <a:t> Alışlara ait belgeler; </a:t>
            </a:r>
            <a:r>
              <a:rPr lang="tr-TR" sz="1600" i="1" dirty="0" smtClean="0">
                <a:latin typeface="Times New Roman" panose="02020603050405020304" pitchFamily="18" charset="0"/>
                <a:cs typeface="Times New Roman" panose="02020603050405020304" pitchFamily="18" charset="0"/>
              </a:rPr>
              <a:t>Fatura, Müstahsil Makbuzu</a:t>
            </a: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	</a:t>
            </a:r>
            <a:r>
              <a:rPr lang="tr-TR" sz="1200" b="1" dirty="0">
                <a:latin typeface="Times New Roman" panose="02020603050405020304" pitchFamily="18" charset="0"/>
                <a:cs typeface="Times New Roman" panose="02020603050405020304" pitchFamily="18" charset="0"/>
              </a:rPr>
              <a:t>a.2</a:t>
            </a:r>
            <a:r>
              <a:rPr lang="tr-TR" sz="1200" dirty="0">
                <a:latin typeface="Times New Roman" panose="02020603050405020304" pitchFamily="18" charset="0"/>
                <a:cs typeface="Times New Roman" panose="02020603050405020304" pitchFamily="18" charset="0"/>
              </a:rPr>
              <a:t> Satışlara ait belgeler; </a:t>
            </a:r>
            <a:r>
              <a:rPr lang="tr-TR" sz="1600" i="1" dirty="0" smtClean="0">
                <a:latin typeface="Times New Roman" panose="02020603050405020304" pitchFamily="18" charset="0"/>
                <a:cs typeface="Times New Roman" panose="02020603050405020304" pitchFamily="18" charset="0"/>
              </a:rPr>
              <a:t>Fatura, Perakende Satış Fişi / Yazar Kasa Fişi</a:t>
            </a: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	</a:t>
            </a:r>
            <a:r>
              <a:rPr lang="tr-TR" sz="1200" b="1" dirty="0">
                <a:latin typeface="Times New Roman" panose="02020603050405020304" pitchFamily="18" charset="0"/>
                <a:cs typeface="Times New Roman" panose="02020603050405020304" pitchFamily="18" charset="0"/>
              </a:rPr>
              <a:t>a.3 </a:t>
            </a:r>
            <a:r>
              <a:rPr lang="tr-TR" sz="1200" dirty="0">
                <a:latin typeface="Times New Roman" panose="02020603050405020304" pitchFamily="18" charset="0"/>
                <a:cs typeface="Times New Roman" panose="02020603050405020304" pitchFamily="18" charset="0"/>
              </a:rPr>
              <a:t>Giderlere ait belgeler; </a:t>
            </a:r>
            <a:r>
              <a:rPr lang="tr-TR" sz="1600" i="1" dirty="0" smtClean="0">
                <a:latin typeface="Times New Roman" panose="02020603050405020304" pitchFamily="18" charset="0"/>
                <a:cs typeface="Times New Roman" panose="02020603050405020304" pitchFamily="18" charset="0"/>
              </a:rPr>
              <a:t>Fatura, Serbest Meslek Makbuzu, Gider Pusulası,</a:t>
            </a:r>
          </a:p>
          <a:p>
            <a:pPr marL="0" indent="0" algn="just">
              <a:lnSpc>
                <a:spcPct val="100000"/>
              </a:lnSpc>
              <a:spcBef>
                <a:spcPts val="0"/>
              </a:spcBef>
              <a:buNone/>
            </a:pPr>
            <a:r>
              <a:rPr lang="tr-TR" sz="1600" i="1" dirty="0">
                <a:latin typeface="Times New Roman" panose="02020603050405020304" pitchFamily="18" charset="0"/>
                <a:cs typeface="Times New Roman" panose="02020603050405020304" pitchFamily="18" charset="0"/>
              </a:rPr>
              <a:t> </a:t>
            </a:r>
            <a:r>
              <a:rPr lang="tr-TR" sz="1600" i="1" dirty="0" smtClean="0">
                <a:latin typeface="Times New Roman" panose="02020603050405020304" pitchFamily="18" charset="0"/>
                <a:cs typeface="Times New Roman" panose="02020603050405020304" pitchFamily="18" charset="0"/>
              </a:rPr>
              <a:t>                                                         Perakende Satış Fişi / Yazar Kasa Fişi </a:t>
            </a:r>
          </a:p>
          <a:p>
            <a:pPr marL="0" indent="0" algn="just">
              <a:lnSpc>
                <a:spcPct val="100000"/>
              </a:lnSpc>
              <a:spcBef>
                <a:spcPts val="0"/>
              </a:spcBef>
              <a:buNone/>
            </a:pPr>
            <a:r>
              <a:rPr lang="tr-TR" sz="1600" i="1" dirty="0">
                <a:latin typeface="Times New Roman" panose="02020603050405020304" pitchFamily="18" charset="0"/>
                <a:cs typeface="Times New Roman" panose="02020603050405020304" pitchFamily="18" charset="0"/>
              </a:rPr>
              <a:t>	</a:t>
            </a:r>
            <a:r>
              <a:rPr lang="tr-TR" sz="1600" b="1" dirty="0" smtClean="0">
                <a:latin typeface="Times New Roman" panose="02020603050405020304" pitchFamily="18" charset="0"/>
                <a:cs typeface="Times New Roman" panose="02020603050405020304" pitchFamily="18" charset="0"/>
              </a:rPr>
              <a:t>a.4 </a:t>
            </a:r>
            <a:r>
              <a:rPr lang="tr-TR" sz="1200" dirty="0">
                <a:latin typeface="Times New Roman" panose="02020603050405020304" pitchFamily="18" charset="0"/>
                <a:cs typeface="Times New Roman" panose="02020603050405020304" pitchFamily="18" charset="0"/>
              </a:rPr>
              <a:t>Genel nitelikli belgeler</a:t>
            </a:r>
            <a:r>
              <a:rPr lang="tr-TR" sz="1600" dirty="0" smtClean="0"/>
              <a:t>; </a:t>
            </a:r>
            <a:r>
              <a:rPr lang="tr-TR" sz="1600" i="1" dirty="0">
                <a:latin typeface="Times New Roman" panose="02020603050405020304" pitchFamily="18" charset="0"/>
                <a:cs typeface="Times New Roman" panose="02020603050405020304" pitchFamily="18" charset="0"/>
              </a:rPr>
              <a:t>Hesap ekstreleri, </a:t>
            </a:r>
            <a:r>
              <a:rPr lang="tr-TR" sz="1600" i="1" dirty="0" smtClean="0">
                <a:latin typeface="Times New Roman" panose="02020603050405020304" pitchFamily="18" charset="0"/>
                <a:cs typeface="Times New Roman" panose="02020603050405020304" pitchFamily="18" charset="0"/>
              </a:rPr>
              <a:t>Banka </a:t>
            </a:r>
            <a:r>
              <a:rPr lang="tr-TR" sz="1600" i="1" dirty="0">
                <a:latin typeface="Times New Roman" panose="02020603050405020304" pitchFamily="18" charset="0"/>
                <a:cs typeface="Times New Roman" panose="02020603050405020304" pitchFamily="18" charset="0"/>
              </a:rPr>
              <a:t>mektupları, </a:t>
            </a:r>
            <a:r>
              <a:rPr lang="tr-TR" sz="1600" i="1" dirty="0" smtClean="0">
                <a:latin typeface="Times New Roman" panose="02020603050405020304" pitchFamily="18" charset="0"/>
                <a:cs typeface="Times New Roman" panose="02020603050405020304" pitchFamily="18" charset="0"/>
              </a:rPr>
              <a:t>Kira</a:t>
            </a:r>
          </a:p>
          <a:p>
            <a:pPr marL="0" indent="0" algn="just">
              <a:lnSpc>
                <a:spcPct val="100000"/>
              </a:lnSpc>
              <a:spcBef>
                <a:spcPts val="0"/>
              </a:spcBef>
              <a:buNone/>
            </a:pPr>
            <a:r>
              <a:rPr lang="tr-TR" sz="1600" i="1" dirty="0">
                <a:latin typeface="Times New Roman" panose="02020603050405020304" pitchFamily="18" charset="0"/>
                <a:cs typeface="Times New Roman" panose="02020603050405020304" pitchFamily="18" charset="0"/>
              </a:rPr>
              <a:t> </a:t>
            </a:r>
            <a:r>
              <a:rPr lang="tr-TR" sz="1600" i="1" dirty="0" smtClean="0">
                <a:latin typeface="Times New Roman" panose="02020603050405020304" pitchFamily="18" charset="0"/>
                <a:cs typeface="Times New Roman" panose="02020603050405020304" pitchFamily="18" charset="0"/>
              </a:rPr>
              <a:t>                                                            kontratları </a:t>
            </a:r>
            <a:endParaRPr lang="tr-TR" sz="1600"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smtClean="0"/>
              <a:t>	</a:t>
            </a:r>
            <a:r>
              <a:rPr lang="tr-TR" sz="1200" b="1" dirty="0">
                <a:latin typeface="Times New Roman" panose="02020603050405020304" pitchFamily="18" charset="0"/>
                <a:cs typeface="Times New Roman" panose="02020603050405020304" pitchFamily="18" charset="0"/>
              </a:rPr>
              <a:t>a.5</a:t>
            </a:r>
            <a:r>
              <a:rPr lang="tr-TR" sz="1200" dirty="0">
                <a:latin typeface="Times New Roman" panose="02020603050405020304" pitchFamily="18" charset="0"/>
                <a:cs typeface="Times New Roman" panose="02020603050405020304" pitchFamily="18" charset="0"/>
              </a:rPr>
              <a:t> Tahsil ve Tediye belgeleri</a:t>
            </a: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	</a:t>
            </a:r>
            <a:r>
              <a:rPr lang="tr-TR" sz="1200" b="1" dirty="0">
                <a:latin typeface="Times New Roman" panose="02020603050405020304" pitchFamily="18" charset="0"/>
                <a:cs typeface="Times New Roman" panose="02020603050405020304" pitchFamily="18" charset="0"/>
              </a:rPr>
              <a:t>a.6 </a:t>
            </a:r>
            <a:r>
              <a:rPr lang="tr-TR" sz="1200" dirty="0">
                <a:latin typeface="Times New Roman" panose="02020603050405020304" pitchFamily="18" charset="0"/>
                <a:cs typeface="Times New Roman" panose="02020603050405020304" pitchFamily="18" charset="0"/>
              </a:rPr>
              <a:t>Mahsup belgeleri</a:t>
            </a: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	</a:t>
            </a:r>
            <a:r>
              <a:rPr lang="tr-TR" sz="1200" b="1" dirty="0">
                <a:latin typeface="Times New Roman" panose="02020603050405020304" pitchFamily="18" charset="0"/>
                <a:cs typeface="Times New Roman" panose="02020603050405020304" pitchFamily="18" charset="0"/>
              </a:rPr>
              <a:t>a.7 </a:t>
            </a:r>
            <a:r>
              <a:rPr lang="tr-TR" sz="1200" dirty="0">
                <a:latin typeface="Times New Roman" panose="02020603050405020304" pitchFamily="18" charset="0"/>
                <a:cs typeface="Times New Roman" panose="02020603050405020304" pitchFamily="18" charset="0"/>
              </a:rPr>
              <a:t>Diğer belgeler; </a:t>
            </a:r>
            <a:r>
              <a:rPr lang="tr-TR" sz="1200" i="1" dirty="0">
                <a:latin typeface="Times New Roman" panose="02020603050405020304" pitchFamily="18" charset="0"/>
                <a:cs typeface="Times New Roman" panose="02020603050405020304" pitchFamily="18" charset="0"/>
              </a:rPr>
              <a:t>V</a:t>
            </a:r>
            <a:r>
              <a:rPr lang="tr-TR" sz="1600" i="1" dirty="0" smtClean="0">
                <a:latin typeface="Times New Roman" panose="02020603050405020304" pitchFamily="18" charset="0"/>
                <a:cs typeface="Times New Roman" panose="02020603050405020304" pitchFamily="18" charset="0"/>
              </a:rPr>
              <a:t>ergi Dairesi, SGK, PTT </a:t>
            </a:r>
            <a:r>
              <a:rPr lang="tr-TR" sz="1600" i="1" dirty="0">
                <a:latin typeface="Times New Roman" panose="02020603050405020304" pitchFamily="18" charset="0"/>
                <a:cs typeface="Times New Roman" panose="02020603050405020304" pitchFamily="18" charset="0"/>
              </a:rPr>
              <a:t>ve diğer resmi </a:t>
            </a:r>
            <a:r>
              <a:rPr lang="tr-TR" sz="1600" i="1" dirty="0" smtClean="0">
                <a:latin typeface="Times New Roman" panose="02020603050405020304" pitchFamily="18" charset="0"/>
                <a:cs typeface="Times New Roman" panose="02020603050405020304" pitchFamily="18" charset="0"/>
              </a:rPr>
              <a:t>kurum ve kuruluşlara yapılan </a:t>
            </a:r>
            <a:r>
              <a:rPr lang="tr-TR" sz="1600" i="1" dirty="0">
                <a:latin typeface="Times New Roman" panose="02020603050405020304" pitchFamily="18" charset="0"/>
                <a:cs typeface="Times New Roman" panose="02020603050405020304" pitchFamily="18" charset="0"/>
              </a:rPr>
              <a:t>ödemeler sonucu alınan makbuz ve belgeler, takdir komisyonu kararları, mahkeme kararları, muhabere evrakı, sözleşmeler, taahhüt ve kefalet </a:t>
            </a:r>
            <a:r>
              <a:rPr lang="tr-TR" sz="1600" i="1" dirty="0" smtClean="0">
                <a:latin typeface="Times New Roman" panose="02020603050405020304" pitchFamily="18" charset="0"/>
                <a:cs typeface="Times New Roman" panose="02020603050405020304" pitchFamily="18" charset="0"/>
              </a:rPr>
              <a:t>yazıları vb.</a:t>
            </a:r>
            <a:endParaRPr lang="tr-TR" sz="1600"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12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62548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23638" y="579304"/>
            <a:ext cx="9832360" cy="121920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1- Oluşumuna göre, </a:t>
            </a:r>
            <a:br>
              <a:rPr lang="tr-TR" sz="2800" dirty="0">
                <a:solidFill>
                  <a:schemeClr val="tx1"/>
                </a:solidFill>
                <a:latin typeface="Times New Roman" panose="02020603050405020304" pitchFamily="18" charset="0"/>
                <a:cs typeface="Times New Roman" panose="02020603050405020304" pitchFamily="18" charset="0"/>
              </a:rPr>
            </a:br>
            <a:endParaRPr lang="tr-TR" sz="2800" dirty="0">
              <a:solidFill>
                <a:schemeClr val="tx1"/>
              </a:solidFill>
            </a:endParaRPr>
          </a:p>
        </p:txBody>
      </p:sp>
      <p:sp>
        <p:nvSpPr>
          <p:cNvPr id="3" name="İçerik Yer Tutucusu 2"/>
          <p:cNvSpPr>
            <a:spLocks noGrp="1"/>
          </p:cNvSpPr>
          <p:nvPr>
            <p:ph idx="1"/>
          </p:nvPr>
        </p:nvSpPr>
        <p:spPr>
          <a:xfrm>
            <a:off x="1674565" y="2171700"/>
            <a:ext cx="9680606" cy="3413852"/>
          </a:xfrm>
        </p:spPr>
        <p:txBody>
          <a:bodyPr/>
          <a:lstStyle/>
          <a:p>
            <a:pPr marL="0" indent="0" algn="just">
              <a:lnSpc>
                <a:spcPct val="150000"/>
              </a:lnSpc>
              <a:spcBef>
                <a:spcPts val="0"/>
              </a:spcBef>
              <a:buNone/>
            </a:pPr>
            <a:r>
              <a:rPr lang="tr-TR" sz="1400" b="1" dirty="0">
                <a:latin typeface="Times New Roman" panose="02020603050405020304" pitchFamily="18" charset="0"/>
                <a:cs typeface="Times New Roman" panose="02020603050405020304" pitchFamily="18" charset="0"/>
              </a:rPr>
              <a:t>b) </a:t>
            </a:r>
            <a:r>
              <a:rPr lang="nb-NO" sz="1400" b="1" dirty="0">
                <a:latin typeface="Times New Roman" panose="02020603050405020304" pitchFamily="18" charset="0"/>
                <a:cs typeface="Times New Roman" panose="02020603050405020304" pitchFamily="18" charset="0"/>
              </a:rPr>
              <a:t>Yapay Belgeler</a:t>
            </a:r>
            <a:r>
              <a:rPr lang="tr-TR" sz="1400" b="1"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(Muhasebe kayıtlarına esas olmak üzere işletme içinde</a:t>
            </a:r>
          </a:p>
          <a:p>
            <a:pPr marL="0" indent="0" algn="just">
              <a:lnSpc>
                <a:spcPct val="150000"/>
              </a:lnSpc>
              <a:spcBef>
                <a:spcPts val="0"/>
              </a:spcBef>
              <a:buNone/>
            </a:pPr>
            <a:r>
              <a:rPr lang="tr-TR" sz="1600" dirty="0">
                <a:latin typeface="Times New Roman" panose="02020603050405020304" pitchFamily="18" charset="0"/>
                <a:cs typeface="Times New Roman" panose="02020603050405020304" pitchFamily="18" charset="0"/>
              </a:rPr>
              <a:t>                                           düzenlenen belgeler)</a:t>
            </a:r>
          </a:p>
          <a:p>
            <a:pPr marL="0" indent="0" algn="just">
              <a:lnSpc>
                <a:spcPct val="150000"/>
              </a:lnSpc>
              <a:spcBef>
                <a:spcPts val="0"/>
              </a:spcBef>
              <a:buClr>
                <a:srgbClr val="303030">
                  <a:lumMod val="50000"/>
                  <a:lumOff val="50000"/>
                </a:srgbClr>
              </a:buClr>
              <a:buNone/>
            </a:pPr>
            <a:r>
              <a:rPr lang="tr-TR" sz="1200" b="1" dirty="0">
                <a:latin typeface="Times New Roman" panose="02020603050405020304" pitchFamily="18" charset="0"/>
                <a:cs typeface="Times New Roman" panose="02020603050405020304" pitchFamily="18" charset="0"/>
              </a:rPr>
              <a:t>	b.1</a:t>
            </a:r>
            <a:r>
              <a:rPr lang="tr-TR" sz="1200" dirty="0">
                <a:latin typeface="Times New Roman" panose="02020603050405020304" pitchFamily="18" charset="0"/>
                <a:cs typeface="Times New Roman" panose="02020603050405020304" pitchFamily="18" charset="0"/>
              </a:rPr>
              <a:t> Giderlere ait belgeler; </a:t>
            </a:r>
            <a:r>
              <a:rPr lang="tr-TR" sz="1600" i="1" dirty="0">
                <a:latin typeface="Times New Roman" panose="02020603050405020304" pitchFamily="18" charset="0"/>
                <a:cs typeface="Times New Roman" panose="02020603050405020304" pitchFamily="18" charset="0"/>
              </a:rPr>
              <a:t>Gider listesi, Harcırah beyannamesi</a:t>
            </a:r>
          </a:p>
          <a:p>
            <a:pPr marL="0" indent="0" algn="just">
              <a:lnSpc>
                <a:spcPct val="150000"/>
              </a:lnSpc>
              <a:spcBef>
                <a:spcPts val="0"/>
              </a:spcBef>
              <a:buClr>
                <a:srgbClr val="303030">
                  <a:lumMod val="50000"/>
                  <a:lumOff val="50000"/>
                </a:srgbClr>
              </a:buClr>
              <a:buNone/>
            </a:pPr>
            <a:r>
              <a:rPr lang="tr-TR" sz="1400" b="1" dirty="0">
                <a:latin typeface="Times New Roman" panose="02020603050405020304" pitchFamily="18" charset="0"/>
                <a:cs typeface="Times New Roman" panose="02020603050405020304" pitchFamily="18" charset="0"/>
              </a:rPr>
              <a:t>	</a:t>
            </a:r>
            <a:r>
              <a:rPr lang="tr-TR" sz="1200" b="1" dirty="0">
                <a:latin typeface="Times New Roman" panose="02020603050405020304" pitchFamily="18" charset="0"/>
                <a:cs typeface="Times New Roman" panose="02020603050405020304" pitchFamily="18" charset="0"/>
              </a:rPr>
              <a:t>b.2 </a:t>
            </a:r>
            <a:r>
              <a:rPr lang="tr-TR" sz="1200" dirty="0">
                <a:latin typeface="Times New Roman" panose="02020603050405020304" pitchFamily="18" charset="0"/>
                <a:cs typeface="Times New Roman" panose="02020603050405020304" pitchFamily="18" charset="0"/>
              </a:rPr>
              <a:t>Envantere ait belgeler;</a:t>
            </a:r>
            <a:r>
              <a:rPr lang="tr-TR" sz="1200" i="1" dirty="0">
                <a:latin typeface="Times New Roman" panose="02020603050405020304" pitchFamily="18" charset="0"/>
                <a:cs typeface="Times New Roman" panose="02020603050405020304" pitchFamily="18" charset="0"/>
              </a:rPr>
              <a:t> </a:t>
            </a:r>
            <a:r>
              <a:rPr lang="tr-TR" sz="1600" i="1" dirty="0">
                <a:latin typeface="Times New Roman" panose="02020603050405020304" pitchFamily="18" charset="0"/>
                <a:cs typeface="Times New Roman" panose="02020603050405020304" pitchFamily="18" charset="0"/>
              </a:rPr>
              <a:t>Mal sayım cetvelleri, Amortisman cetvelleri </a:t>
            </a:r>
          </a:p>
          <a:p>
            <a:pPr marL="0" indent="0" algn="just">
              <a:lnSpc>
                <a:spcPct val="150000"/>
              </a:lnSpc>
              <a:spcBef>
                <a:spcPts val="0"/>
              </a:spcBef>
              <a:buClr>
                <a:srgbClr val="303030">
                  <a:lumMod val="50000"/>
                  <a:lumOff val="50000"/>
                </a:srgbClr>
              </a:buClr>
              <a:buNone/>
            </a:pPr>
            <a:r>
              <a:rPr lang="tr-TR" sz="1200" dirty="0">
                <a:latin typeface="Times New Roman" panose="02020603050405020304" pitchFamily="18" charset="0"/>
                <a:cs typeface="Times New Roman" panose="02020603050405020304" pitchFamily="18" charset="0"/>
              </a:rPr>
              <a:t>	</a:t>
            </a:r>
            <a:r>
              <a:rPr lang="tr-TR" sz="1200" b="1" dirty="0">
                <a:latin typeface="Times New Roman" panose="02020603050405020304" pitchFamily="18" charset="0"/>
                <a:cs typeface="Times New Roman" panose="02020603050405020304" pitchFamily="18" charset="0"/>
              </a:rPr>
              <a:t>b.3</a:t>
            </a:r>
            <a:r>
              <a:rPr lang="tr-TR" sz="1200" dirty="0">
                <a:latin typeface="Times New Roman" panose="02020603050405020304" pitchFamily="18" charset="0"/>
                <a:cs typeface="Times New Roman" panose="02020603050405020304" pitchFamily="18" charset="0"/>
              </a:rPr>
              <a:t> Maliyet Muhasebesi ile ilgili belgeler; </a:t>
            </a:r>
            <a:r>
              <a:rPr lang="tr-TR" sz="1600" i="1" dirty="0">
                <a:latin typeface="Times New Roman" panose="02020603050405020304" pitchFamily="18" charset="0"/>
                <a:cs typeface="Times New Roman" panose="02020603050405020304" pitchFamily="18" charset="0"/>
              </a:rPr>
              <a:t>Hammadde ve malzeme</a:t>
            </a:r>
          </a:p>
          <a:p>
            <a:pPr marL="0" indent="0" algn="just">
              <a:lnSpc>
                <a:spcPct val="150000"/>
              </a:lnSpc>
              <a:spcBef>
                <a:spcPts val="0"/>
              </a:spcBef>
              <a:buClr>
                <a:srgbClr val="303030">
                  <a:lumMod val="50000"/>
                  <a:lumOff val="50000"/>
                </a:srgbClr>
              </a:buClr>
              <a:buNone/>
            </a:pPr>
            <a:r>
              <a:rPr lang="tr-TR" sz="1600" i="1" dirty="0">
                <a:latin typeface="Times New Roman" panose="02020603050405020304" pitchFamily="18" charset="0"/>
                <a:cs typeface="Times New Roman" panose="02020603050405020304" pitchFamily="18" charset="0"/>
              </a:rPr>
              <a:t>            fişi, Ambar fişi, Hammadde malzeme talep / teslim fişi, Depodan üretime</a:t>
            </a:r>
          </a:p>
          <a:p>
            <a:pPr marL="0" indent="0" algn="just">
              <a:lnSpc>
                <a:spcPct val="150000"/>
              </a:lnSpc>
              <a:spcBef>
                <a:spcPts val="0"/>
              </a:spcBef>
              <a:buClr>
                <a:srgbClr val="303030">
                  <a:lumMod val="50000"/>
                  <a:lumOff val="50000"/>
                </a:srgbClr>
              </a:buClr>
              <a:buNone/>
            </a:pPr>
            <a:r>
              <a:rPr lang="tr-TR" sz="1600" i="1" dirty="0">
                <a:latin typeface="Times New Roman" panose="02020603050405020304" pitchFamily="18" charset="0"/>
                <a:cs typeface="Times New Roman" panose="02020603050405020304" pitchFamily="18" charset="0"/>
              </a:rPr>
              <a:t>            sevk edilen hammadde ve malzeme çıkış fişi, Üretim raporları, vb.</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374163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22878" y="588434"/>
            <a:ext cx="7678365" cy="504056"/>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2- Kanunlara göre</a:t>
            </a:r>
          </a:p>
        </p:txBody>
      </p:sp>
      <p:sp>
        <p:nvSpPr>
          <p:cNvPr id="3" name="İçerik Yer Tutucusu 2"/>
          <p:cNvSpPr>
            <a:spLocks noGrp="1"/>
          </p:cNvSpPr>
          <p:nvPr>
            <p:ph idx="1"/>
          </p:nvPr>
        </p:nvSpPr>
        <p:spPr>
          <a:xfrm>
            <a:off x="1630495" y="1311008"/>
            <a:ext cx="9724675" cy="3811836"/>
          </a:xfrm>
        </p:spPr>
        <p:txBody>
          <a:bodyPr>
            <a:noAutofit/>
          </a:bodyPr>
          <a:lstStyle/>
          <a:p>
            <a:pPr marL="0" indent="0" algn="ctr">
              <a:lnSpc>
                <a:spcPct val="100000"/>
              </a:lnSpc>
              <a:spcBef>
                <a:spcPts val="0"/>
              </a:spcBef>
              <a:buNone/>
            </a:pPr>
            <a:r>
              <a:rPr lang="tr-TR" sz="1400" b="1" dirty="0">
                <a:latin typeface="Times New Roman" panose="02020603050405020304" pitchFamily="18" charset="0"/>
                <a:cs typeface="Times New Roman" panose="02020603050405020304" pitchFamily="18" charset="0"/>
              </a:rPr>
              <a:t>Vergi Usul Kanunu’nda (VUK) Yer Alan Belgeler</a:t>
            </a:r>
          </a:p>
          <a:p>
            <a:pPr marL="0" indent="0" algn="ctr">
              <a:lnSpc>
                <a:spcPct val="100000"/>
              </a:lnSpc>
              <a:spcBef>
                <a:spcPts val="0"/>
              </a:spcBef>
              <a:buNone/>
            </a:pPr>
            <a:endParaRPr lang="tr-TR" sz="1400" b="1"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a- Fatura</a:t>
            </a:r>
            <a:br>
              <a:rPr lang="tr-TR" sz="1400" dirty="0">
                <a:latin typeface="Times New Roman" panose="02020603050405020304" pitchFamily="18" charset="0"/>
                <a:cs typeface="Times New Roman" panose="02020603050405020304" pitchFamily="18" charset="0"/>
              </a:rPr>
            </a:br>
            <a:r>
              <a:rPr lang="tr-TR" sz="1400" dirty="0">
                <a:latin typeface="Times New Roman" panose="02020603050405020304" pitchFamily="18" charset="0"/>
                <a:cs typeface="Times New Roman" panose="02020603050405020304" pitchFamily="18" charset="0"/>
              </a:rPr>
              <a:t>b- Sevk irsaliyesi</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c- Fatura yerine geçen vesikalar</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c.1- Perakende Satış Vesikaları</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c.2- Gider Pusulası</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c.3- Müstahsil Makbuzu</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c.4- Diğer Belgeler</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d- Serbest meslek makbuzları</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e- Ücret Bordroları ve bordro yerine geçen vesikalar</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f- Diğer evrak ve vesikalar </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f.1 Taşıma İrsaliyesi</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f.2 Yolcu listeleri</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f.3 Günlük Müşteri Listesi </a:t>
            </a:r>
          </a:p>
          <a:p>
            <a:pPr marL="0" indent="0">
              <a:lnSpc>
                <a:spcPct val="100000"/>
              </a:lnSpc>
              <a:spcBef>
                <a:spcPts val="0"/>
              </a:spcBef>
              <a:buNone/>
            </a:pPr>
            <a:r>
              <a:rPr lang="tr-TR" sz="1400" dirty="0">
                <a:latin typeface="Times New Roman" panose="02020603050405020304" pitchFamily="18" charset="0"/>
                <a:cs typeface="Times New Roman" panose="02020603050405020304" pitchFamily="18" charset="0"/>
              </a:rPr>
              <a:t/>
            </a:r>
            <a:br>
              <a:rPr lang="tr-TR" sz="1400" dirty="0">
                <a:latin typeface="Times New Roman" panose="02020603050405020304" pitchFamily="18" charset="0"/>
                <a:cs typeface="Times New Roman" panose="02020603050405020304" pitchFamily="18" charset="0"/>
              </a:rPr>
            </a:br>
            <a:endParaRPr lang="tr-TR" sz="14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230569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4</TotalTime>
  <Words>719</Words>
  <Application>Microsoft Office PowerPoint</Application>
  <PresentationFormat>Geniş ekran</PresentationFormat>
  <Paragraphs>100</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8</vt:i4>
      </vt:variant>
    </vt:vector>
  </HeadingPairs>
  <TitlesOfParts>
    <vt:vector size="16" baseType="lpstr">
      <vt:lpstr>ＭＳ Ｐゴシック</vt:lpstr>
      <vt:lpstr>Arial</vt:lpstr>
      <vt:lpstr>Calibri</vt:lpstr>
      <vt:lpstr>Calibri Light</vt:lpstr>
      <vt:lpstr>Times New Roman</vt:lpstr>
      <vt:lpstr>Wingdings</vt:lpstr>
      <vt:lpstr>Office Teması</vt:lpstr>
      <vt:lpstr>h.t.</vt:lpstr>
      <vt:lpstr>b- Sevk İrsaliyesi (VUK 230/5)</vt:lpstr>
      <vt:lpstr>c- Fatura Yerine Geçen Vesikalar</vt:lpstr>
      <vt:lpstr>c.1- Perakende Satış Vesikaları (VUK Md.233)</vt:lpstr>
      <vt:lpstr>1. Tespit  Etme</vt:lpstr>
      <vt:lpstr>Muhasebe Belgeleri </vt:lpstr>
      <vt:lpstr>1- Oluşumuna göre,  </vt:lpstr>
      <vt:lpstr>1- Oluşumuna göre,  </vt:lpstr>
      <vt:lpstr>2- Kanunlara göre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Tacirin Sorumlulukları</dc:title>
  <dc:creator>Taşınmaz</dc:creator>
  <cp:lastModifiedBy>Windows Kullanıcısı</cp:lastModifiedBy>
  <cp:revision>4</cp:revision>
  <dcterms:created xsi:type="dcterms:W3CDTF">2020-02-26T08:50:21Z</dcterms:created>
  <dcterms:modified xsi:type="dcterms:W3CDTF">2020-02-29T13:20:03Z</dcterms:modified>
</cp:coreProperties>
</file>