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529BC-4FF9-49C6-A3C8-3D867196CCA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tr-TR"/>
        </a:p>
      </dgm:t>
    </dgm:pt>
    <dgm:pt modelId="{C949B702-42F1-4510-989A-69A534825F9F}">
      <dgm:prSet phldrT="[Metin]" custT="1"/>
      <dgm:spPr/>
      <dgm:t>
        <a:bodyPr/>
        <a:lstStyle/>
        <a:p>
          <a:r>
            <a:rPr lang="tr-TR" sz="1400" dirty="0" smtClean="0">
              <a:solidFill>
                <a:schemeClr val="tx1"/>
              </a:solidFill>
            </a:rPr>
            <a:t>Edinim- Öğrenim </a:t>
          </a:r>
          <a:r>
            <a:rPr lang="tr-TR" sz="1400" dirty="0" err="1" smtClean="0">
              <a:solidFill>
                <a:schemeClr val="tx1"/>
              </a:solidFill>
            </a:rPr>
            <a:t>Denencesi</a:t>
          </a:r>
          <a:endParaRPr lang="tr-TR" sz="1400" dirty="0">
            <a:solidFill>
              <a:schemeClr val="tx1"/>
            </a:solidFill>
          </a:endParaRPr>
        </a:p>
      </dgm:t>
    </dgm:pt>
    <dgm:pt modelId="{4EC9C70E-B535-4637-A16C-2F47D709EAD8}" type="parTrans" cxnId="{A0C92C60-CA80-458F-9485-30CE852FDA08}">
      <dgm:prSet/>
      <dgm:spPr/>
      <dgm:t>
        <a:bodyPr/>
        <a:lstStyle/>
        <a:p>
          <a:endParaRPr lang="tr-TR"/>
        </a:p>
      </dgm:t>
    </dgm:pt>
    <dgm:pt modelId="{4AF8DC72-F083-4C8C-8D75-84288BB56159}" type="sibTrans" cxnId="{A0C92C60-CA80-458F-9485-30CE852FDA08}">
      <dgm:prSet/>
      <dgm:spPr/>
      <dgm:t>
        <a:bodyPr/>
        <a:lstStyle/>
        <a:p>
          <a:endParaRPr lang="tr-TR"/>
        </a:p>
      </dgm:t>
    </dgm:pt>
    <dgm:pt modelId="{0111466A-7ECA-48F0-B29E-5C6273CB6B02}">
      <dgm:prSet phldrT="[Metin]" custT="1"/>
      <dgm:spPr/>
      <dgm:t>
        <a:bodyPr/>
        <a:lstStyle/>
        <a:p>
          <a:r>
            <a:rPr lang="tr-TR" sz="1400" dirty="0" smtClean="0">
              <a:solidFill>
                <a:schemeClr val="tx1"/>
              </a:solidFill>
            </a:rPr>
            <a:t>Monitör </a:t>
          </a:r>
          <a:r>
            <a:rPr lang="tr-TR" sz="1400" dirty="0" err="1" smtClean="0">
              <a:solidFill>
                <a:schemeClr val="tx1"/>
              </a:solidFill>
            </a:rPr>
            <a:t>Denencesi</a:t>
          </a:r>
          <a:endParaRPr lang="tr-TR" sz="1400" dirty="0">
            <a:solidFill>
              <a:schemeClr val="tx1"/>
            </a:solidFill>
          </a:endParaRPr>
        </a:p>
      </dgm:t>
    </dgm:pt>
    <dgm:pt modelId="{1DAB9832-EFE7-431E-A6E0-BF1B8A0964C1}" type="parTrans" cxnId="{E9C488AF-E44F-488D-B06D-429D5DA97D45}">
      <dgm:prSet/>
      <dgm:spPr/>
      <dgm:t>
        <a:bodyPr/>
        <a:lstStyle/>
        <a:p>
          <a:endParaRPr lang="tr-TR"/>
        </a:p>
      </dgm:t>
    </dgm:pt>
    <dgm:pt modelId="{EFC0388A-374F-433E-99C8-76B829AFA211}" type="sibTrans" cxnId="{E9C488AF-E44F-488D-B06D-429D5DA97D45}">
      <dgm:prSet/>
      <dgm:spPr/>
      <dgm:t>
        <a:bodyPr/>
        <a:lstStyle/>
        <a:p>
          <a:endParaRPr lang="tr-TR"/>
        </a:p>
      </dgm:t>
    </dgm:pt>
    <dgm:pt modelId="{AFF02AAB-6A33-4AA9-9B26-6B8A73941765}">
      <dgm:prSet phldrT="[Metin]" custT="1"/>
      <dgm:spPr/>
      <dgm:t>
        <a:bodyPr/>
        <a:lstStyle/>
        <a:p>
          <a:r>
            <a:rPr lang="tr-TR" sz="1400" dirty="0" smtClean="0">
              <a:solidFill>
                <a:schemeClr val="tx1"/>
              </a:solidFill>
            </a:rPr>
            <a:t>Girdi </a:t>
          </a:r>
          <a:r>
            <a:rPr lang="tr-TR" sz="1400" dirty="0" err="1" smtClean="0">
              <a:solidFill>
                <a:schemeClr val="tx1"/>
              </a:solidFill>
            </a:rPr>
            <a:t>Denencesi</a:t>
          </a:r>
          <a:endParaRPr lang="tr-TR" sz="1400" dirty="0">
            <a:solidFill>
              <a:schemeClr val="tx1"/>
            </a:solidFill>
          </a:endParaRPr>
        </a:p>
      </dgm:t>
    </dgm:pt>
    <dgm:pt modelId="{10D3EEC4-2CEB-404A-B917-5EE926D2005A}" type="parTrans" cxnId="{83EDF6EA-6D18-4F63-8E5E-35927ADA3849}">
      <dgm:prSet/>
      <dgm:spPr/>
      <dgm:t>
        <a:bodyPr/>
        <a:lstStyle/>
        <a:p>
          <a:endParaRPr lang="tr-TR"/>
        </a:p>
      </dgm:t>
    </dgm:pt>
    <dgm:pt modelId="{89CC79DE-3955-4EFB-8675-B7581101790B}" type="sibTrans" cxnId="{83EDF6EA-6D18-4F63-8E5E-35927ADA3849}">
      <dgm:prSet/>
      <dgm:spPr/>
      <dgm:t>
        <a:bodyPr/>
        <a:lstStyle/>
        <a:p>
          <a:endParaRPr lang="tr-TR"/>
        </a:p>
      </dgm:t>
    </dgm:pt>
    <dgm:pt modelId="{8CCD8DCF-1945-47CA-B87C-0D1AE006B71C}">
      <dgm:prSet phldrT="[Metin]" custT="1"/>
      <dgm:spPr/>
      <dgm:t>
        <a:bodyPr/>
        <a:lstStyle/>
        <a:p>
          <a:r>
            <a:rPr lang="tr-TR" sz="1400" dirty="0" smtClean="0">
              <a:solidFill>
                <a:schemeClr val="tx1"/>
              </a:solidFill>
            </a:rPr>
            <a:t>Doğal Sıra </a:t>
          </a:r>
          <a:r>
            <a:rPr lang="tr-TR" sz="1400" dirty="0" err="1" smtClean="0">
              <a:solidFill>
                <a:schemeClr val="tx1"/>
              </a:solidFill>
            </a:rPr>
            <a:t>Denencesi</a:t>
          </a:r>
          <a:endParaRPr lang="tr-TR" sz="1400" dirty="0">
            <a:solidFill>
              <a:schemeClr val="tx1"/>
            </a:solidFill>
          </a:endParaRPr>
        </a:p>
      </dgm:t>
    </dgm:pt>
    <dgm:pt modelId="{CFC4EB5D-4CF6-4D48-94D7-E867588C7DCD}" type="parTrans" cxnId="{799E0595-9F34-4956-AF5B-33BB9A650148}">
      <dgm:prSet/>
      <dgm:spPr/>
      <dgm:t>
        <a:bodyPr/>
        <a:lstStyle/>
        <a:p>
          <a:endParaRPr lang="tr-TR"/>
        </a:p>
      </dgm:t>
    </dgm:pt>
    <dgm:pt modelId="{D8DDB0F2-5CC3-43A1-9271-66917EFB81FE}" type="sibTrans" cxnId="{799E0595-9F34-4956-AF5B-33BB9A650148}">
      <dgm:prSet/>
      <dgm:spPr/>
      <dgm:t>
        <a:bodyPr/>
        <a:lstStyle/>
        <a:p>
          <a:endParaRPr lang="tr-TR"/>
        </a:p>
      </dgm:t>
    </dgm:pt>
    <dgm:pt modelId="{6CEE45CF-1152-497A-AA1F-BD015F2EDD94}">
      <dgm:prSet phldrT="[Metin]" custT="1"/>
      <dgm:spPr/>
      <dgm:t>
        <a:bodyPr/>
        <a:lstStyle/>
        <a:p>
          <a:r>
            <a:rPr lang="tr-TR" sz="1400" dirty="0" err="1" smtClean="0">
              <a:solidFill>
                <a:schemeClr val="tx1"/>
              </a:solidFill>
            </a:rPr>
            <a:t>Duyuşsal</a:t>
          </a:r>
          <a:r>
            <a:rPr lang="tr-TR" sz="1400" dirty="0" smtClean="0">
              <a:solidFill>
                <a:schemeClr val="tx1"/>
              </a:solidFill>
            </a:rPr>
            <a:t> Filtre </a:t>
          </a:r>
          <a:r>
            <a:rPr lang="tr-TR" sz="1400" dirty="0" err="1" smtClean="0">
              <a:solidFill>
                <a:schemeClr val="tx1"/>
              </a:solidFill>
            </a:rPr>
            <a:t>Denencesi</a:t>
          </a:r>
          <a:endParaRPr lang="tr-TR" sz="1400" dirty="0" smtClean="0">
            <a:solidFill>
              <a:schemeClr val="tx1"/>
            </a:solidFill>
          </a:endParaRPr>
        </a:p>
      </dgm:t>
    </dgm:pt>
    <dgm:pt modelId="{A7C9AC77-B89A-44CA-9D2D-52BB7C05753A}" type="parTrans" cxnId="{EFCA389C-45E4-4D47-A09B-4833C1DD0C55}">
      <dgm:prSet/>
      <dgm:spPr/>
      <dgm:t>
        <a:bodyPr/>
        <a:lstStyle/>
        <a:p>
          <a:endParaRPr lang="tr-TR"/>
        </a:p>
      </dgm:t>
    </dgm:pt>
    <dgm:pt modelId="{7B982502-54B2-45EB-BF57-B4C1F8EC5DF9}" type="sibTrans" cxnId="{EFCA389C-45E4-4D47-A09B-4833C1DD0C55}">
      <dgm:prSet/>
      <dgm:spPr/>
      <dgm:t>
        <a:bodyPr/>
        <a:lstStyle/>
        <a:p>
          <a:endParaRPr lang="tr-TR"/>
        </a:p>
      </dgm:t>
    </dgm:pt>
    <dgm:pt modelId="{DB5427F6-554A-4C6F-ACC9-2C190A709CD7}" type="pres">
      <dgm:prSet presAssocID="{BB4529BC-4FF9-49C6-A3C8-3D867196CCA5}" presName="cycle" presStyleCnt="0">
        <dgm:presLayoutVars>
          <dgm:dir/>
          <dgm:resizeHandles val="exact"/>
        </dgm:presLayoutVars>
      </dgm:prSet>
      <dgm:spPr/>
      <dgm:t>
        <a:bodyPr/>
        <a:lstStyle/>
        <a:p>
          <a:endParaRPr lang="tr-TR"/>
        </a:p>
      </dgm:t>
    </dgm:pt>
    <dgm:pt modelId="{A1DEF5E0-72AF-4948-8551-B9B9FF4AA301}" type="pres">
      <dgm:prSet presAssocID="{C949B702-42F1-4510-989A-69A534825F9F}" presName="node" presStyleLbl="node1" presStyleIdx="0" presStyleCnt="5" custScaleY="90909">
        <dgm:presLayoutVars>
          <dgm:bulletEnabled val="1"/>
        </dgm:presLayoutVars>
      </dgm:prSet>
      <dgm:spPr/>
      <dgm:t>
        <a:bodyPr/>
        <a:lstStyle/>
        <a:p>
          <a:endParaRPr lang="tr-TR"/>
        </a:p>
      </dgm:t>
    </dgm:pt>
    <dgm:pt modelId="{B8396E93-2E9A-49B0-9345-D3E252D7246F}" type="pres">
      <dgm:prSet presAssocID="{C949B702-42F1-4510-989A-69A534825F9F}" presName="spNode" presStyleCnt="0"/>
      <dgm:spPr/>
    </dgm:pt>
    <dgm:pt modelId="{6B2902AA-F501-437E-94C4-342B646532CA}" type="pres">
      <dgm:prSet presAssocID="{4AF8DC72-F083-4C8C-8D75-84288BB56159}" presName="sibTrans" presStyleLbl="sibTrans1D1" presStyleIdx="0" presStyleCnt="5"/>
      <dgm:spPr/>
      <dgm:t>
        <a:bodyPr/>
        <a:lstStyle/>
        <a:p>
          <a:endParaRPr lang="tr-TR"/>
        </a:p>
      </dgm:t>
    </dgm:pt>
    <dgm:pt modelId="{3DD5BD31-8EAF-42BC-8A9E-AAE747C3A4C3}" type="pres">
      <dgm:prSet presAssocID="{0111466A-7ECA-48F0-B29E-5C6273CB6B02}" presName="node" presStyleLbl="node1" presStyleIdx="1" presStyleCnt="5">
        <dgm:presLayoutVars>
          <dgm:bulletEnabled val="1"/>
        </dgm:presLayoutVars>
      </dgm:prSet>
      <dgm:spPr/>
      <dgm:t>
        <a:bodyPr/>
        <a:lstStyle/>
        <a:p>
          <a:endParaRPr lang="tr-TR"/>
        </a:p>
      </dgm:t>
    </dgm:pt>
    <dgm:pt modelId="{9A882721-E24D-484B-8B99-2C208D0D0A1A}" type="pres">
      <dgm:prSet presAssocID="{0111466A-7ECA-48F0-B29E-5C6273CB6B02}" presName="spNode" presStyleCnt="0"/>
      <dgm:spPr/>
    </dgm:pt>
    <dgm:pt modelId="{001EB1C2-272F-4804-A813-2C9E0AACB0D4}" type="pres">
      <dgm:prSet presAssocID="{EFC0388A-374F-433E-99C8-76B829AFA211}" presName="sibTrans" presStyleLbl="sibTrans1D1" presStyleIdx="1" presStyleCnt="5"/>
      <dgm:spPr/>
      <dgm:t>
        <a:bodyPr/>
        <a:lstStyle/>
        <a:p>
          <a:endParaRPr lang="tr-TR"/>
        </a:p>
      </dgm:t>
    </dgm:pt>
    <dgm:pt modelId="{CBF6C1FC-6083-4C59-9613-C3350FF814D3}" type="pres">
      <dgm:prSet presAssocID="{AFF02AAB-6A33-4AA9-9B26-6B8A73941765}" presName="node" presStyleLbl="node1" presStyleIdx="2" presStyleCnt="5">
        <dgm:presLayoutVars>
          <dgm:bulletEnabled val="1"/>
        </dgm:presLayoutVars>
      </dgm:prSet>
      <dgm:spPr/>
      <dgm:t>
        <a:bodyPr/>
        <a:lstStyle/>
        <a:p>
          <a:endParaRPr lang="tr-TR"/>
        </a:p>
      </dgm:t>
    </dgm:pt>
    <dgm:pt modelId="{F88F8B8F-9D76-40B3-8D31-6A279FCCDCCB}" type="pres">
      <dgm:prSet presAssocID="{AFF02AAB-6A33-4AA9-9B26-6B8A73941765}" presName="spNode" presStyleCnt="0"/>
      <dgm:spPr/>
    </dgm:pt>
    <dgm:pt modelId="{EBDA5246-CB23-43B1-9713-AEB6502996CE}" type="pres">
      <dgm:prSet presAssocID="{89CC79DE-3955-4EFB-8675-B7581101790B}" presName="sibTrans" presStyleLbl="sibTrans1D1" presStyleIdx="2" presStyleCnt="5"/>
      <dgm:spPr/>
      <dgm:t>
        <a:bodyPr/>
        <a:lstStyle/>
        <a:p>
          <a:endParaRPr lang="tr-TR"/>
        </a:p>
      </dgm:t>
    </dgm:pt>
    <dgm:pt modelId="{7C33AA07-7917-427A-B0C0-C03BB98DA3E0}" type="pres">
      <dgm:prSet presAssocID="{8CCD8DCF-1945-47CA-B87C-0D1AE006B71C}" presName="node" presStyleLbl="node1" presStyleIdx="3" presStyleCnt="5">
        <dgm:presLayoutVars>
          <dgm:bulletEnabled val="1"/>
        </dgm:presLayoutVars>
      </dgm:prSet>
      <dgm:spPr/>
      <dgm:t>
        <a:bodyPr/>
        <a:lstStyle/>
        <a:p>
          <a:endParaRPr lang="tr-TR"/>
        </a:p>
      </dgm:t>
    </dgm:pt>
    <dgm:pt modelId="{BA510C31-03BF-4633-BA31-3933AA0C240B}" type="pres">
      <dgm:prSet presAssocID="{8CCD8DCF-1945-47CA-B87C-0D1AE006B71C}" presName="spNode" presStyleCnt="0"/>
      <dgm:spPr/>
    </dgm:pt>
    <dgm:pt modelId="{EB5BA8E3-2456-4875-954A-6D88F742FC1C}" type="pres">
      <dgm:prSet presAssocID="{D8DDB0F2-5CC3-43A1-9271-66917EFB81FE}" presName="sibTrans" presStyleLbl="sibTrans1D1" presStyleIdx="3" presStyleCnt="5"/>
      <dgm:spPr/>
      <dgm:t>
        <a:bodyPr/>
        <a:lstStyle/>
        <a:p>
          <a:endParaRPr lang="tr-TR"/>
        </a:p>
      </dgm:t>
    </dgm:pt>
    <dgm:pt modelId="{6217662D-74DB-4D10-BBD2-7B91BDED956B}" type="pres">
      <dgm:prSet presAssocID="{6CEE45CF-1152-497A-AA1F-BD015F2EDD94}" presName="node" presStyleLbl="node1" presStyleIdx="4" presStyleCnt="5">
        <dgm:presLayoutVars>
          <dgm:bulletEnabled val="1"/>
        </dgm:presLayoutVars>
      </dgm:prSet>
      <dgm:spPr/>
      <dgm:t>
        <a:bodyPr/>
        <a:lstStyle/>
        <a:p>
          <a:endParaRPr lang="tr-TR"/>
        </a:p>
      </dgm:t>
    </dgm:pt>
    <dgm:pt modelId="{ACD50848-9C8C-4B72-8C61-D151363B9028}" type="pres">
      <dgm:prSet presAssocID="{6CEE45CF-1152-497A-AA1F-BD015F2EDD94}" presName="spNode" presStyleCnt="0"/>
      <dgm:spPr/>
    </dgm:pt>
    <dgm:pt modelId="{C828F601-D74E-42FC-B5DA-5B55E0B3E166}" type="pres">
      <dgm:prSet presAssocID="{7B982502-54B2-45EB-BF57-B4C1F8EC5DF9}" presName="sibTrans" presStyleLbl="sibTrans1D1" presStyleIdx="4" presStyleCnt="5"/>
      <dgm:spPr/>
      <dgm:t>
        <a:bodyPr/>
        <a:lstStyle/>
        <a:p>
          <a:endParaRPr lang="tr-TR"/>
        </a:p>
      </dgm:t>
    </dgm:pt>
  </dgm:ptLst>
  <dgm:cxnLst>
    <dgm:cxn modelId="{08DD9557-FF26-45E8-BF51-4BEFEAB21590}" type="presOf" srcId="{8CCD8DCF-1945-47CA-B87C-0D1AE006B71C}" destId="{7C33AA07-7917-427A-B0C0-C03BB98DA3E0}" srcOrd="0" destOrd="0" presId="urn:microsoft.com/office/officeart/2005/8/layout/cycle6"/>
    <dgm:cxn modelId="{799E0595-9F34-4956-AF5B-33BB9A650148}" srcId="{BB4529BC-4FF9-49C6-A3C8-3D867196CCA5}" destId="{8CCD8DCF-1945-47CA-B87C-0D1AE006B71C}" srcOrd="3" destOrd="0" parTransId="{CFC4EB5D-4CF6-4D48-94D7-E867588C7DCD}" sibTransId="{D8DDB0F2-5CC3-43A1-9271-66917EFB81FE}"/>
    <dgm:cxn modelId="{CF06D57D-3971-4869-A4C7-538AB3EE3A16}" type="presOf" srcId="{D8DDB0F2-5CC3-43A1-9271-66917EFB81FE}" destId="{EB5BA8E3-2456-4875-954A-6D88F742FC1C}" srcOrd="0" destOrd="0" presId="urn:microsoft.com/office/officeart/2005/8/layout/cycle6"/>
    <dgm:cxn modelId="{EC2CD0B2-B273-43F7-B0AF-EC3BC4BD410A}" type="presOf" srcId="{6CEE45CF-1152-497A-AA1F-BD015F2EDD94}" destId="{6217662D-74DB-4D10-BBD2-7B91BDED956B}" srcOrd="0" destOrd="0" presId="urn:microsoft.com/office/officeart/2005/8/layout/cycle6"/>
    <dgm:cxn modelId="{642DF584-D421-4AF6-9EAF-5FA5D1A460A8}" type="presOf" srcId="{7B982502-54B2-45EB-BF57-B4C1F8EC5DF9}" destId="{C828F601-D74E-42FC-B5DA-5B55E0B3E166}" srcOrd="0" destOrd="0" presId="urn:microsoft.com/office/officeart/2005/8/layout/cycle6"/>
    <dgm:cxn modelId="{9099409C-D05C-4D24-B8C1-90985EC2C449}" type="presOf" srcId="{0111466A-7ECA-48F0-B29E-5C6273CB6B02}" destId="{3DD5BD31-8EAF-42BC-8A9E-AAE747C3A4C3}" srcOrd="0" destOrd="0" presId="urn:microsoft.com/office/officeart/2005/8/layout/cycle6"/>
    <dgm:cxn modelId="{DA331337-FB6A-4361-A98A-5B228F33166C}" type="presOf" srcId="{BB4529BC-4FF9-49C6-A3C8-3D867196CCA5}" destId="{DB5427F6-554A-4C6F-ACC9-2C190A709CD7}" srcOrd="0" destOrd="0" presId="urn:microsoft.com/office/officeart/2005/8/layout/cycle6"/>
    <dgm:cxn modelId="{40A0ABD7-78D0-4DBC-B580-28C54BCEC9AE}" type="presOf" srcId="{C949B702-42F1-4510-989A-69A534825F9F}" destId="{A1DEF5E0-72AF-4948-8551-B9B9FF4AA301}" srcOrd="0" destOrd="0" presId="urn:microsoft.com/office/officeart/2005/8/layout/cycle6"/>
    <dgm:cxn modelId="{E7CAE5CC-5127-40E0-8C94-85151906EBA3}" type="presOf" srcId="{4AF8DC72-F083-4C8C-8D75-84288BB56159}" destId="{6B2902AA-F501-437E-94C4-342B646532CA}" srcOrd="0" destOrd="0" presId="urn:microsoft.com/office/officeart/2005/8/layout/cycle6"/>
    <dgm:cxn modelId="{0F5BB7CB-7039-488C-BCFE-F7A23746A2C1}" type="presOf" srcId="{AFF02AAB-6A33-4AA9-9B26-6B8A73941765}" destId="{CBF6C1FC-6083-4C59-9613-C3350FF814D3}" srcOrd="0" destOrd="0" presId="urn:microsoft.com/office/officeart/2005/8/layout/cycle6"/>
    <dgm:cxn modelId="{E5AD6646-17C4-43CD-8D68-C402EE9790DD}" type="presOf" srcId="{89CC79DE-3955-4EFB-8675-B7581101790B}" destId="{EBDA5246-CB23-43B1-9713-AEB6502996CE}" srcOrd="0" destOrd="0" presId="urn:microsoft.com/office/officeart/2005/8/layout/cycle6"/>
    <dgm:cxn modelId="{A0C92C60-CA80-458F-9485-30CE852FDA08}" srcId="{BB4529BC-4FF9-49C6-A3C8-3D867196CCA5}" destId="{C949B702-42F1-4510-989A-69A534825F9F}" srcOrd="0" destOrd="0" parTransId="{4EC9C70E-B535-4637-A16C-2F47D709EAD8}" sibTransId="{4AF8DC72-F083-4C8C-8D75-84288BB56159}"/>
    <dgm:cxn modelId="{EFCA389C-45E4-4D47-A09B-4833C1DD0C55}" srcId="{BB4529BC-4FF9-49C6-A3C8-3D867196CCA5}" destId="{6CEE45CF-1152-497A-AA1F-BD015F2EDD94}" srcOrd="4" destOrd="0" parTransId="{A7C9AC77-B89A-44CA-9D2D-52BB7C05753A}" sibTransId="{7B982502-54B2-45EB-BF57-B4C1F8EC5DF9}"/>
    <dgm:cxn modelId="{75C5176A-920E-4923-A69F-397704E0A4AD}" type="presOf" srcId="{EFC0388A-374F-433E-99C8-76B829AFA211}" destId="{001EB1C2-272F-4804-A813-2C9E0AACB0D4}" srcOrd="0" destOrd="0" presId="urn:microsoft.com/office/officeart/2005/8/layout/cycle6"/>
    <dgm:cxn modelId="{E9C488AF-E44F-488D-B06D-429D5DA97D45}" srcId="{BB4529BC-4FF9-49C6-A3C8-3D867196CCA5}" destId="{0111466A-7ECA-48F0-B29E-5C6273CB6B02}" srcOrd="1" destOrd="0" parTransId="{1DAB9832-EFE7-431E-A6E0-BF1B8A0964C1}" sibTransId="{EFC0388A-374F-433E-99C8-76B829AFA211}"/>
    <dgm:cxn modelId="{83EDF6EA-6D18-4F63-8E5E-35927ADA3849}" srcId="{BB4529BC-4FF9-49C6-A3C8-3D867196CCA5}" destId="{AFF02AAB-6A33-4AA9-9B26-6B8A73941765}" srcOrd="2" destOrd="0" parTransId="{10D3EEC4-2CEB-404A-B917-5EE926D2005A}" sibTransId="{89CC79DE-3955-4EFB-8675-B7581101790B}"/>
    <dgm:cxn modelId="{B6087C7C-A2B9-4755-9BF1-718FFE4B102E}" type="presParOf" srcId="{DB5427F6-554A-4C6F-ACC9-2C190A709CD7}" destId="{A1DEF5E0-72AF-4948-8551-B9B9FF4AA301}" srcOrd="0" destOrd="0" presId="urn:microsoft.com/office/officeart/2005/8/layout/cycle6"/>
    <dgm:cxn modelId="{A7617134-2AAB-4EB4-86A7-DBF384DE7AE4}" type="presParOf" srcId="{DB5427F6-554A-4C6F-ACC9-2C190A709CD7}" destId="{B8396E93-2E9A-49B0-9345-D3E252D7246F}" srcOrd="1" destOrd="0" presId="urn:microsoft.com/office/officeart/2005/8/layout/cycle6"/>
    <dgm:cxn modelId="{2C1D10FD-7550-441F-8B27-E5E5C0C8BDB2}" type="presParOf" srcId="{DB5427F6-554A-4C6F-ACC9-2C190A709CD7}" destId="{6B2902AA-F501-437E-94C4-342B646532CA}" srcOrd="2" destOrd="0" presId="urn:microsoft.com/office/officeart/2005/8/layout/cycle6"/>
    <dgm:cxn modelId="{C46FAAB4-5609-4AF4-891A-0AFCB53EB849}" type="presParOf" srcId="{DB5427F6-554A-4C6F-ACC9-2C190A709CD7}" destId="{3DD5BD31-8EAF-42BC-8A9E-AAE747C3A4C3}" srcOrd="3" destOrd="0" presId="urn:microsoft.com/office/officeart/2005/8/layout/cycle6"/>
    <dgm:cxn modelId="{702E19FF-2C9F-4C19-BF22-5134A05EF057}" type="presParOf" srcId="{DB5427F6-554A-4C6F-ACC9-2C190A709CD7}" destId="{9A882721-E24D-484B-8B99-2C208D0D0A1A}" srcOrd="4" destOrd="0" presId="urn:microsoft.com/office/officeart/2005/8/layout/cycle6"/>
    <dgm:cxn modelId="{6291D97A-AFC9-4798-A6C3-06DC8A06C21C}" type="presParOf" srcId="{DB5427F6-554A-4C6F-ACC9-2C190A709CD7}" destId="{001EB1C2-272F-4804-A813-2C9E0AACB0D4}" srcOrd="5" destOrd="0" presId="urn:microsoft.com/office/officeart/2005/8/layout/cycle6"/>
    <dgm:cxn modelId="{36C36428-21D8-4338-9969-049544655F94}" type="presParOf" srcId="{DB5427F6-554A-4C6F-ACC9-2C190A709CD7}" destId="{CBF6C1FC-6083-4C59-9613-C3350FF814D3}" srcOrd="6" destOrd="0" presId="urn:microsoft.com/office/officeart/2005/8/layout/cycle6"/>
    <dgm:cxn modelId="{68856231-FE93-4635-BF60-6B18D37C8704}" type="presParOf" srcId="{DB5427F6-554A-4C6F-ACC9-2C190A709CD7}" destId="{F88F8B8F-9D76-40B3-8D31-6A279FCCDCCB}" srcOrd="7" destOrd="0" presId="urn:microsoft.com/office/officeart/2005/8/layout/cycle6"/>
    <dgm:cxn modelId="{B88EFD3A-D9D7-4AC1-A981-1BFF1F76174D}" type="presParOf" srcId="{DB5427F6-554A-4C6F-ACC9-2C190A709CD7}" destId="{EBDA5246-CB23-43B1-9713-AEB6502996CE}" srcOrd="8" destOrd="0" presId="urn:microsoft.com/office/officeart/2005/8/layout/cycle6"/>
    <dgm:cxn modelId="{5A3692B2-21F5-4300-AE41-2745C8B9A5B5}" type="presParOf" srcId="{DB5427F6-554A-4C6F-ACC9-2C190A709CD7}" destId="{7C33AA07-7917-427A-B0C0-C03BB98DA3E0}" srcOrd="9" destOrd="0" presId="urn:microsoft.com/office/officeart/2005/8/layout/cycle6"/>
    <dgm:cxn modelId="{BAFF8646-9860-41E9-A11E-59711774896A}" type="presParOf" srcId="{DB5427F6-554A-4C6F-ACC9-2C190A709CD7}" destId="{BA510C31-03BF-4633-BA31-3933AA0C240B}" srcOrd="10" destOrd="0" presId="urn:microsoft.com/office/officeart/2005/8/layout/cycle6"/>
    <dgm:cxn modelId="{88C771BC-EB91-4A8A-96C6-E5CA0BBA78B6}" type="presParOf" srcId="{DB5427F6-554A-4C6F-ACC9-2C190A709CD7}" destId="{EB5BA8E3-2456-4875-954A-6D88F742FC1C}" srcOrd="11" destOrd="0" presId="urn:microsoft.com/office/officeart/2005/8/layout/cycle6"/>
    <dgm:cxn modelId="{3055F9D4-0A61-43D0-B838-A7AD2D42A0A9}" type="presParOf" srcId="{DB5427F6-554A-4C6F-ACC9-2C190A709CD7}" destId="{6217662D-74DB-4D10-BBD2-7B91BDED956B}" srcOrd="12" destOrd="0" presId="urn:microsoft.com/office/officeart/2005/8/layout/cycle6"/>
    <dgm:cxn modelId="{9AEE8C40-C4C8-4B0C-A8A5-881AF52EC2AD}" type="presParOf" srcId="{DB5427F6-554A-4C6F-ACC9-2C190A709CD7}" destId="{ACD50848-9C8C-4B72-8C61-D151363B9028}" srcOrd="13" destOrd="0" presId="urn:microsoft.com/office/officeart/2005/8/layout/cycle6"/>
    <dgm:cxn modelId="{C77B37BB-C3F3-4536-ACCA-8DE291966F92}" type="presParOf" srcId="{DB5427F6-554A-4C6F-ACC9-2C190A709CD7}" destId="{C828F601-D74E-42FC-B5DA-5B55E0B3E166}"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EF5E0-72AF-4948-8551-B9B9FF4AA301}">
      <dsp:nvSpPr>
        <dsp:cNvPr id="0" name=""/>
        <dsp:cNvSpPr/>
      </dsp:nvSpPr>
      <dsp:spPr>
        <a:xfrm>
          <a:off x="3174007" y="29456"/>
          <a:ext cx="1779984" cy="10518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Edinim- Öğrenim </a:t>
          </a:r>
          <a:r>
            <a:rPr lang="tr-TR" sz="1400" kern="1200" dirty="0" err="1" smtClean="0">
              <a:solidFill>
                <a:schemeClr val="tx1"/>
              </a:solidFill>
            </a:rPr>
            <a:t>Denencesi</a:t>
          </a:r>
          <a:endParaRPr lang="tr-TR" sz="1400" kern="1200" dirty="0">
            <a:solidFill>
              <a:schemeClr val="tx1"/>
            </a:solidFill>
          </a:endParaRPr>
        </a:p>
      </dsp:txBody>
      <dsp:txXfrm>
        <a:off x="3225352" y="80801"/>
        <a:ext cx="1677294" cy="949117"/>
      </dsp:txXfrm>
    </dsp:sp>
    <dsp:sp modelId="{6B2902AA-F501-437E-94C4-342B646532CA}">
      <dsp:nvSpPr>
        <dsp:cNvPr id="0" name=""/>
        <dsp:cNvSpPr/>
      </dsp:nvSpPr>
      <dsp:spPr>
        <a:xfrm>
          <a:off x="1753873" y="555360"/>
          <a:ext cx="4620252" cy="4620252"/>
        </a:xfrm>
        <a:custGeom>
          <a:avLst/>
          <a:gdLst/>
          <a:ahLst/>
          <a:cxnLst/>
          <a:rect l="0" t="0" r="0" b="0"/>
          <a:pathLst>
            <a:path>
              <a:moveTo>
                <a:pt x="3212328" y="183458"/>
              </a:moveTo>
              <a:arcTo wR="2310126" hR="2310126" stAng="17579295" swAng="19599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DD5BD31-8EAF-42BC-8A9E-AAE747C3A4C3}">
      <dsp:nvSpPr>
        <dsp:cNvPr id="0" name=""/>
        <dsp:cNvSpPr/>
      </dsp:nvSpPr>
      <dsp:spPr>
        <a:xfrm>
          <a:off x="5371068" y="1573123"/>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Monitör </a:t>
          </a:r>
          <a:r>
            <a:rPr lang="tr-TR" sz="1400" kern="1200" dirty="0" err="1" smtClean="0">
              <a:solidFill>
                <a:schemeClr val="tx1"/>
              </a:solidFill>
            </a:rPr>
            <a:t>Denencesi</a:t>
          </a:r>
          <a:endParaRPr lang="tr-TR" sz="1400" kern="1200" dirty="0">
            <a:solidFill>
              <a:schemeClr val="tx1"/>
            </a:solidFill>
          </a:endParaRPr>
        </a:p>
      </dsp:txBody>
      <dsp:txXfrm>
        <a:off x="5427548" y="1629603"/>
        <a:ext cx="1667024" cy="1044029"/>
      </dsp:txXfrm>
    </dsp:sp>
    <dsp:sp modelId="{001EB1C2-272F-4804-A813-2C9E0AACB0D4}">
      <dsp:nvSpPr>
        <dsp:cNvPr id="0" name=""/>
        <dsp:cNvSpPr/>
      </dsp:nvSpPr>
      <dsp:spPr>
        <a:xfrm>
          <a:off x="1753873" y="555360"/>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F6C1FC-6083-4C59-9613-C3350FF814D3}">
      <dsp:nvSpPr>
        <dsp:cNvPr id="0" name=""/>
        <dsp:cNvSpPr/>
      </dsp:nvSpPr>
      <dsp:spPr>
        <a:xfrm>
          <a:off x="4531865" y="4155922"/>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Girdi </a:t>
          </a:r>
          <a:r>
            <a:rPr lang="tr-TR" sz="1400" kern="1200" dirty="0" err="1" smtClean="0">
              <a:solidFill>
                <a:schemeClr val="tx1"/>
              </a:solidFill>
            </a:rPr>
            <a:t>Denencesi</a:t>
          </a:r>
          <a:endParaRPr lang="tr-TR" sz="1400" kern="1200" dirty="0">
            <a:solidFill>
              <a:schemeClr val="tx1"/>
            </a:solidFill>
          </a:endParaRPr>
        </a:p>
      </dsp:txBody>
      <dsp:txXfrm>
        <a:off x="4588345" y="4212402"/>
        <a:ext cx="1667024" cy="1044029"/>
      </dsp:txXfrm>
    </dsp:sp>
    <dsp:sp modelId="{EBDA5246-CB23-43B1-9713-AEB6502996CE}">
      <dsp:nvSpPr>
        <dsp:cNvPr id="0" name=""/>
        <dsp:cNvSpPr/>
      </dsp:nvSpPr>
      <dsp:spPr>
        <a:xfrm>
          <a:off x="1753873" y="555360"/>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33AA07-7917-427A-B0C0-C03BB98DA3E0}">
      <dsp:nvSpPr>
        <dsp:cNvPr id="0" name=""/>
        <dsp:cNvSpPr/>
      </dsp:nvSpPr>
      <dsp:spPr>
        <a:xfrm>
          <a:off x="1816149" y="4155922"/>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rPr>
            <a:t>Doğal Sıra </a:t>
          </a:r>
          <a:r>
            <a:rPr lang="tr-TR" sz="1400" kern="1200" dirty="0" err="1" smtClean="0">
              <a:solidFill>
                <a:schemeClr val="tx1"/>
              </a:solidFill>
            </a:rPr>
            <a:t>Denencesi</a:t>
          </a:r>
          <a:endParaRPr lang="tr-TR" sz="1400" kern="1200" dirty="0">
            <a:solidFill>
              <a:schemeClr val="tx1"/>
            </a:solidFill>
          </a:endParaRPr>
        </a:p>
      </dsp:txBody>
      <dsp:txXfrm>
        <a:off x="1872629" y="4212402"/>
        <a:ext cx="1667024" cy="1044029"/>
      </dsp:txXfrm>
    </dsp:sp>
    <dsp:sp modelId="{EB5BA8E3-2456-4875-954A-6D88F742FC1C}">
      <dsp:nvSpPr>
        <dsp:cNvPr id="0" name=""/>
        <dsp:cNvSpPr/>
      </dsp:nvSpPr>
      <dsp:spPr>
        <a:xfrm>
          <a:off x="1753873" y="555360"/>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17662D-74DB-4D10-BBD2-7B91BDED956B}">
      <dsp:nvSpPr>
        <dsp:cNvPr id="0" name=""/>
        <dsp:cNvSpPr/>
      </dsp:nvSpPr>
      <dsp:spPr>
        <a:xfrm>
          <a:off x="976947" y="1573123"/>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err="1" smtClean="0">
              <a:solidFill>
                <a:schemeClr val="tx1"/>
              </a:solidFill>
            </a:rPr>
            <a:t>Duyuşsal</a:t>
          </a:r>
          <a:r>
            <a:rPr lang="tr-TR" sz="1400" kern="1200" dirty="0" smtClean="0">
              <a:solidFill>
                <a:schemeClr val="tx1"/>
              </a:solidFill>
            </a:rPr>
            <a:t> Filtre </a:t>
          </a:r>
          <a:r>
            <a:rPr lang="tr-TR" sz="1400" kern="1200" dirty="0" err="1" smtClean="0">
              <a:solidFill>
                <a:schemeClr val="tx1"/>
              </a:solidFill>
            </a:rPr>
            <a:t>Denencesi</a:t>
          </a:r>
          <a:endParaRPr lang="tr-TR" sz="1400" kern="1200" dirty="0" smtClean="0">
            <a:solidFill>
              <a:schemeClr val="tx1"/>
            </a:solidFill>
          </a:endParaRPr>
        </a:p>
      </dsp:txBody>
      <dsp:txXfrm>
        <a:off x="1033427" y="1629603"/>
        <a:ext cx="1667024" cy="1044029"/>
      </dsp:txXfrm>
    </dsp:sp>
    <dsp:sp modelId="{C828F601-D74E-42FC-B5DA-5B55E0B3E166}">
      <dsp:nvSpPr>
        <dsp:cNvPr id="0" name=""/>
        <dsp:cNvSpPr/>
      </dsp:nvSpPr>
      <dsp:spPr>
        <a:xfrm>
          <a:off x="1753873" y="555360"/>
          <a:ext cx="4620252" cy="4620252"/>
        </a:xfrm>
        <a:custGeom>
          <a:avLst/>
          <a:gdLst/>
          <a:ahLst/>
          <a:cxnLst/>
          <a:rect l="0" t="0" r="0" b="0"/>
          <a:pathLst>
            <a:path>
              <a:moveTo>
                <a:pt x="402763" y="1006803"/>
              </a:moveTo>
              <a:arcTo wR="2310126" hR="2310126" stAng="12860714" swAng="19599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A2540-6E7C-461F-8CAF-F57017CFA8B2}" type="datetimeFigureOut">
              <a:rPr lang="tr-TR" smtClean="0"/>
              <a:t>20.02.2018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8625-21D9-4E0E-944B-16F4966876CC}" type="slidenum">
              <a:rPr lang="tr-TR" smtClean="0"/>
              <a:t>‹#›</a:t>
            </a:fld>
            <a:endParaRPr lang="tr-TR"/>
          </a:p>
        </p:txBody>
      </p:sp>
    </p:spTree>
    <p:extLst>
      <p:ext uri="{BB962C8B-B14F-4D97-AF65-F5344CB8AC3E}">
        <p14:creationId xmlns:p14="http://schemas.microsoft.com/office/powerpoint/2010/main" val="311322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79842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8687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06980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27080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9011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13493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8206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3984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7061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7391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3135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5713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518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8041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89276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2778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3765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E0700C8A-03D7-4C2D-BA50-CD1E4192A4E2}" type="datetimeFigureOut">
              <a:rPr lang="tr-TR" smtClean="0"/>
              <a:t>20.02.2018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1EAB92-4B5E-4955-ADF5-A8624D1EEA97}" type="slidenum">
              <a:rPr lang="tr-TR" smtClean="0"/>
              <a:t>‹#›</a:t>
            </a:fld>
            <a:endParaRPr lang="tr-TR"/>
          </a:p>
        </p:txBody>
      </p:sp>
    </p:spTree>
    <p:extLst>
      <p:ext uri="{BB962C8B-B14F-4D97-AF65-F5344CB8AC3E}">
        <p14:creationId xmlns:p14="http://schemas.microsoft.com/office/powerpoint/2010/main" val="349321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0700C8A-03D7-4C2D-BA50-CD1E4192A4E2}" type="datetimeFigureOut">
              <a:rPr lang="tr-TR" smtClean="0"/>
              <a:t>20.02.2018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1EAB92-4B5E-4955-ADF5-A8624D1EEA97}" type="slidenum">
              <a:rPr lang="tr-TR" smtClean="0"/>
              <a:t>‹#›</a:t>
            </a:fld>
            <a:endParaRPr lang="tr-TR"/>
          </a:p>
        </p:txBody>
      </p:sp>
    </p:spTree>
    <p:extLst>
      <p:ext uri="{BB962C8B-B14F-4D97-AF65-F5344CB8AC3E}">
        <p14:creationId xmlns:p14="http://schemas.microsoft.com/office/powerpoint/2010/main" val="155608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0700C8A-03D7-4C2D-BA50-CD1E4192A4E2}" type="datetimeFigureOut">
              <a:rPr lang="tr-TR" smtClean="0"/>
              <a:t>20.02.2018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1EAB92-4B5E-4955-ADF5-A8624D1EEA97}" type="slidenum">
              <a:rPr lang="tr-TR" smtClean="0"/>
              <a:t>‹#›</a:t>
            </a:fld>
            <a:endParaRPr lang="tr-TR"/>
          </a:p>
        </p:txBody>
      </p:sp>
    </p:spTree>
    <p:extLst>
      <p:ext uri="{BB962C8B-B14F-4D97-AF65-F5344CB8AC3E}">
        <p14:creationId xmlns:p14="http://schemas.microsoft.com/office/powerpoint/2010/main" val="105470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660600" y="1597000"/>
            <a:ext cx="4578800" cy="3664000"/>
          </a:xfrm>
          <a:prstGeom prst="rect">
            <a:avLst/>
          </a:prstGeom>
        </p:spPr>
        <p:txBody>
          <a:bodyPr spcFirstLastPara="1" wrap="square" lIns="91425" tIns="91425" rIns="91425" bIns="91425" anchor="ctr" anchorCtr="0"/>
          <a:lstStyle>
            <a:lvl1pPr lvl="0"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9pPr>
          </a:lstStyle>
          <a:p>
            <a:endParaRPr/>
          </a:p>
        </p:txBody>
      </p:sp>
    </p:spTree>
    <p:extLst>
      <p:ext uri="{BB962C8B-B14F-4D97-AF65-F5344CB8AC3E}">
        <p14:creationId xmlns:p14="http://schemas.microsoft.com/office/powerpoint/2010/main" val="2318249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55167" y="477847"/>
            <a:ext cx="7501600" cy="11432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body" idx="1"/>
          </p:nvPr>
        </p:nvSpPr>
        <p:spPr>
          <a:xfrm>
            <a:off x="1155167" y="1747733"/>
            <a:ext cx="3641200" cy="40568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8" name="Shape 28"/>
          <p:cNvSpPr txBox="1">
            <a:spLocks noGrp="1"/>
          </p:cNvSpPr>
          <p:nvPr>
            <p:ph type="body" idx="2"/>
          </p:nvPr>
        </p:nvSpPr>
        <p:spPr>
          <a:xfrm>
            <a:off x="5015605" y="1747733"/>
            <a:ext cx="3641200" cy="40568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9" name="Shape 29"/>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0984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155167" y="477833"/>
            <a:ext cx="10090400" cy="1143200"/>
          </a:xfrm>
          <a:prstGeom prst="rect">
            <a:avLst/>
          </a:prstGeom>
        </p:spPr>
        <p:txBody>
          <a:bodyPr spcFirstLastPara="1" wrap="square" lIns="91425" tIns="91425" rIns="91425" bIns="91425" anchor="b"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Shape 32"/>
          <p:cNvSpPr txBox="1">
            <a:spLocks noGrp="1"/>
          </p:cNvSpPr>
          <p:nvPr>
            <p:ph type="body" idx="1"/>
          </p:nvPr>
        </p:nvSpPr>
        <p:spPr>
          <a:xfrm>
            <a:off x="1155167" y="1775564"/>
            <a:ext cx="3252400" cy="4203600"/>
          </a:xfrm>
          <a:prstGeom prst="rect">
            <a:avLst/>
          </a:prstGeom>
        </p:spPr>
        <p:txBody>
          <a:bodyPr spcFirstLastPara="1" wrap="square" lIns="91425" tIns="91425" rIns="91425" bIns="91425" anchor="t" anchorCtr="0"/>
          <a:lstStyle>
            <a:lvl1pPr marL="609585" lvl="0" indent="-440256" rtl="0">
              <a:lnSpc>
                <a:spcPct val="120000"/>
              </a:lnSpc>
              <a:spcBef>
                <a:spcPts val="0"/>
              </a:spcBef>
              <a:spcAft>
                <a:spcPts val="0"/>
              </a:spcAft>
              <a:buSzPts val="1600"/>
              <a:buChar char="✗"/>
              <a:defRPr sz="2133"/>
            </a:lvl1pPr>
            <a:lvl2pPr marL="1219170" lvl="1" indent="-440256" rtl="0">
              <a:lnSpc>
                <a:spcPct val="120000"/>
              </a:lnSpc>
              <a:spcBef>
                <a:spcPts val="0"/>
              </a:spcBef>
              <a:spcAft>
                <a:spcPts val="0"/>
              </a:spcAft>
              <a:buSzPts val="1600"/>
              <a:buChar char="✗"/>
              <a:defRPr sz="2133"/>
            </a:lvl2pPr>
            <a:lvl3pPr marL="1828754" lvl="2" indent="-440256" rtl="0">
              <a:lnSpc>
                <a:spcPct val="120000"/>
              </a:lnSpc>
              <a:spcBef>
                <a:spcPts val="0"/>
              </a:spcBef>
              <a:spcAft>
                <a:spcPts val="0"/>
              </a:spcAft>
              <a:buSzPts val="1600"/>
              <a:buChar char="✗"/>
              <a:defRPr sz="2133"/>
            </a:lvl3pPr>
            <a:lvl4pPr marL="2438339" lvl="3" indent="-440256" rtl="0">
              <a:lnSpc>
                <a:spcPct val="120000"/>
              </a:lnSpc>
              <a:spcBef>
                <a:spcPts val="0"/>
              </a:spcBef>
              <a:spcAft>
                <a:spcPts val="0"/>
              </a:spcAft>
              <a:buSzPts val="1600"/>
              <a:buChar char="✗"/>
              <a:defRPr sz="2133"/>
            </a:lvl4pPr>
            <a:lvl5pPr marL="3047924" lvl="4" indent="-440256" rtl="0">
              <a:lnSpc>
                <a:spcPct val="120000"/>
              </a:lnSpc>
              <a:spcBef>
                <a:spcPts val="0"/>
              </a:spcBef>
              <a:spcAft>
                <a:spcPts val="0"/>
              </a:spcAft>
              <a:buSzPts val="1600"/>
              <a:buChar char="✗"/>
              <a:defRPr sz="2133"/>
            </a:lvl5pPr>
            <a:lvl6pPr marL="3657509" lvl="5" indent="-440256" rtl="0">
              <a:lnSpc>
                <a:spcPct val="120000"/>
              </a:lnSpc>
              <a:spcBef>
                <a:spcPts val="0"/>
              </a:spcBef>
              <a:spcAft>
                <a:spcPts val="0"/>
              </a:spcAft>
              <a:buSzPts val="1600"/>
              <a:buChar char="✗"/>
              <a:defRPr sz="2133"/>
            </a:lvl6pPr>
            <a:lvl7pPr marL="4267093" lvl="6" indent="-440256" rtl="0">
              <a:lnSpc>
                <a:spcPct val="120000"/>
              </a:lnSpc>
              <a:spcBef>
                <a:spcPts val="0"/>
              </a:spcBef>
              <a:spcAft>
                <a:spcPts val="0"/>
              </a:spcAft>
              <a:buSzPts val="1600"/>
              <a:buChar char="✗"/>
              <a:defRPr sz="2133"/>
            </a:lvl7pPr>
            <a:lvl8pPr marL="4876678" lvl="7" indent="-440256" rtl="0">
              <a:lnSpc>
                <a:spcPct val="120000"/>
              </a:lnSpc>
              <a:spcBef>
                <a:spcPts val="0"/>
              </a:spcBef>
              <a:spcAft>
                <a:spcPts val="0"/>
              </a:spcAft>
              <a:buSzPts val="1600"/>
              <a:buChar char="✗"/>
              <a:defRPr sz="2133"/>
            </a:lvl8pPr>
            <a:lvl9pPr marL="5486263" lvl="8" indent="-440256" rtl="0">
              <a:lnSpc>
                <a:spcPct val="120000"/>
              </a:lnSpc>
              <a:spcBef>
                <a:spcPts val="0"/>
              </a:spcBef>
              <a:spcAft>
                <a:spcPts val="0"/>
              </a:spcAft>
              <a:buSzPts val="1600"/>
              <a:buChar char="✗"/>
              <a:defRPr sz="2133"/>
            </a:lvl9pPr>
          </a:lstStyle>
          <a:p>
            <a:endParaRPr/>
          </a:p>
        </p:txBody>
      </p:sp>
      <p:sp>
        <p:nvSpPr>
          <p:cNvPr id="33" name="Shape 33"/>
          <p:cNvSpPr txBox="1">
            <a:spLocks noGrp="1"/>
          </p:cNvSpPr>
          <p:nvPr>
            <p:ph type="body" idx="2"/>
          </p:nvPr>
        </p:nvSpPr>
        <p:spPr>
          <a:xfrm>
            <a:off x="4574249" y="1775564"/>
            <a:ext cx="3252400" cy="4203600"/>
          </a:xfrm>
          <a:prstGeom prst="rect">
            <a:avLst/>
          </a:prstGeom>
        </p:spPr>
        <p:txBody>
          <a:bodyPr spcFirstLastPara="1" wrap="square" lIns="91425" tIns="91425" rIns="91425" bIns="91425" anchor="t" anchorCtr="0"/>
          <a:lstStyle>
            <a:lvl1pPr marL="609585" lvl="0" indent="-440256" rtl="0">
              <a:lnSpc>
                <a:spcPct val="120000"/>
              </a:lnSpc>
              <a:spcBef>
                <a:spcPts val="0"/>
              </a:spcBef>
              <a:spcAft>
                <a:spcPts val="0"/>
              </a:spcAft>
              <a:buSzPts val="1600"/>
              <a:buChar char="✗"/>
              <a:defRPr sz="2133"/>
            </a:lvl1pPr>
            <a:lvl2pPr marL="1219170" lvl="1" indent="-440256" rtl="0">
              <a:lnSpc>
                <a:spcPct val="120000"/>
              </a:lnSpc>
              <a:spcBef>
                <a:spcPts val="0"/>
              </a:spcBef>
              <a:spcAft>
                <a:spcPts val="0"/>
              </a:spcAft>
              <a:buSzPts val="1600"/>
              <a:buChar char="✗"/>
              <a:defRPr sz="2133"/>
            </a:lvl2pPr>
            <a:lvl3pPr marL="1828754" lvl="2" indent="-440256" rtl="0">
              <a:lnSpc>
                <a:spcPct val="120000"/>
              </a:lnSpc>
              <a:spcBef>
                <a:spcPts val="0"/>
              </a:spcBef>
              <a:spcAft>
                <a:spcPts val="0"/>
              </a:spcAft>
              <a:buSzPts val="1600"/>
              <a:buChar char="✗"/>
              <a:defRPr sz="2133"/>
            </a:lvl3pPr>
            <a:lvl4pPr marL="2438339" lvl="3" indent="-440256" rtl="0">
              <a:lnSpc>
                <a:spcPct val="120000"/>
              </a:lnSpc>
              <a:spcBef>
                <a:spcPts val="0"/>
              </a:spcBef>
              <a:spcAft>
                <a:spcPts val="0"/>
              </a:spcAft>
              <a:buSzPts val="1600"/>
              <a:buChar char="✗"/>
              <a:defRPr sz="2133"/>
            </a:lvl4pPr>
            <a:lvl5pPr marL="3047924" lvl="4" indent="-440256" rtl="0">
              <a:lnSpc>
                <a:spcPct val="120000"/>
              </a:lnSpc>
              <a:spcBef>
                <a:spcPts val="0"/>
              </a:spcBef>
              <a:spcAft>
                <a:spcPts val="0"/>
              </a:spcAft>
              <a:buSzPts val="1600"/>
              <a:buChar char="✗"/>
              <a:defRPr sz="2133"/>
            </a:lvl5pPr>
            <a:lvl6pPr marL="3657509" lvl="5" indent="-440256" rtl="0">
              <a:lnSpc>
                <a:spcPct val="120000"/>
              </a:lnSpc>
              <a:spcBef>
                <a:spcPts val="0"/>
              </a:spcBef>
              <a:spcAft>
                <a:spcPts val="0"/>
              </a:spcAft>
              <a:buSzPts val="1600"/>
              <a:buChar char="✗"/>
              <a:defRPr sz="2133"/>
            </a:lvl6pPr>
            <a:lvl7pPr marL="4267093" lvl="6" indent="-440256" rtl="0">
              <a:lnSpc>
                <a:spcPct val="120000"/>
              </a:lnSpc>
              <a:spcBef>
                <a:spcPts val="0"/>
              </a:spcBef>
              <a:spcAft>
                <a:spcPts val="0"/>
              </a:spcAft>
              <a:buSzPts val="1600"/>
              <a:buChar char="✗"/>
              <a:defRPr sz="2133"/>
            </a:lvl7pPr>
            <a:lvl8pPr marL="4876678" lvl="7" indent="-440256" rtl="0">
              <a:lnSpc>
                <a:spcPct val="120000"/>
              </a:lnSpc>
              <a:spcBef>
                <a:spcPts val="0"/>
              </a:spcBef>
              <a:spcAft>
                <a:spcPts val="0"/>
              </a:spcAft>
              <a:buSzPts val="1600"/>
              <a:buChar char="✗"/>
              <a:defRPr sz="2133"/>
            </a:lvl8pPr>
            <a:lvl9pPr marL="5486263" lvl="8" indent="-440256" rtl="0">
              <a:lnSpc>
                <a:spcPct val="120000"/>
              </a:lnSpc>
              <a:spcBef>
                <a:spcPts val="0"/>
              </a:spcBef>
              <a:spcAft>
                <a:spcPts val="0"/>
              </a:spcAft>
              <a:buSzPts val="1600"/>
              <a:buChar char="✗"/>
              <a:defRPr sz="2133"/>
            </a:lvl9pPr>
          </a:lstStyle>
          <a:p>
            <a:endParaRPr/>
          </a:p>
        </p:txBody>
      </p:sp>
      <p:sp>
        <p:nvSpPr>
          <p:cNvPr id="34" name="Shape 34"/>
          <p:cNvSpPr txBox="1">
            <a:spLocks noGrp="1"/>
          </p:cNvSpPr>
          <p:nvPr>
            <p:ph type="body" idx="3"/>
          </p:nvPr>
        </p:nvSpPr>
        <p:spPr>
          <a:xfrm>
            <a:off x="7993332" y="1775564"/>
            <a:ext cx="3252400" cy="4203600"/>
          </a:xfrm>
          <a:prstGeom prst="rect">
            <a:avLst/>
          </a:prstGeom>
        </p:spPr>
        <p:txBody>
          <a:bodyPr spcFirstLastPara="1" wrap="square" lIns="91425" tIns="91425" rIns="91425" bIns="91425" anchor="t" anchorCtr="0"/>
          <a:lstStyle>
            <a:lvl1pPr marL="609585" lvl="0" indent="-440256" rtl="0">
              <a:lnSpc>
                <a:spcPct val="120000"/>
              </a:lnSpc>
              <a:spcBef>
                <a:spcPts val="0"/>
              </a:spcBef>
              <a:spcAft>
                <a:spcPts val="0"/>
              </a:spcAft>
              <a:buSzPts val="1600"/>
              <a:buChar char="✗"/>
              <a:defRPr sz="2133"/>
            </a:lvl1pPr>
            <a:lvl2pPr marL="1219170" lvl="1" indent="-440256" rtl="0">
              <a:lnSpc>
                <a:spcPct val="120000"/>
              </a:lnSpc>
              <a:spcBef>
                <a:spcPts val="0"/>
              </a:spcBef>
              <a:spcAft>
                <a:spcPts val="0"/>
              </a:spcAft>
              <a:buSzPts val="1600"/>
              <a:buChar char="✗"/>
              <a:defRPr sz="2133"/>
            </a:lvl2pPr>
            <a:lvl3pPr marL="1828754" lvl="2" indent="-440256" rtl="0">
              <a:lnSpc>
                <a:spcPct val="120000"/>
              </a:lnSpc>
              <a:spcBef>
                <a:spcPts val="0"/>
              </a:spcBef>
              <a:spcAft>
                <a:spcPts val="0"/>
              </a:spcAft>
              <a:buSzPts val="1600"/>
              <a:buChar char="✗"/>
              <a:defRPr sz="2133"/>
            </a:lvl3pPr>
            <a:lvl4pPr marL="2438339" lvl="3" indent="-440256" rtl="0">
              <a:lnSpc>
                <a:spcPct val="120000"/>
              </a:lnSpc>
              <a:spcBef>
                <a:spcPts val="0"/>
              </a:spcBef>
              <a:spcAft>
                <a:spcPts val="0"/>
              </a:spcAft>
              <a:buSzPts val="1600"/>
              <a:buChar char="✗"/>
              <a:defRPr sz="2133"/>
            </a:lvl4pPr>
            <a:lvl5pPr marL="3047924" lvl="4" indent="-440256" rtl="0">
              <a:lnSpc>
                <a:spcPct val="120000"/>
              </a:lnSpc>
              <a:spcBef>
                <a:spcPts val="0"/>
              </a:spcBef>
              <a:spcAft>
                <a:spcPts val="0"/>
              </a:spcAft>
              <a:buSzPts val="1600"/>
              <a:buChar char="✗"/>
              <a:defRPr sz="2133"/>
            </a:lvl5pPr>
            <a:lvl6pPr marL="3657509" lvl="5" indent="-440256" rtl="0">
              <a:lnSpc>
                <a:spcPct val="120000"/>
              </a:lnSpc>
              <a:spcBef>
                <a:spcPts val="0"/>
              </a:spcBef>
              <a:spcAft>
                <a:spcPts val="0"/>
              </a:spcAft>
              <a:buSzPts val="1600"/>
              <a:buChar char="✗"/>
              <a:defRPr sz="2133"/>
            </a:lvl6pPr>
            <a:lvl7pPr marL="4267093" lvl="6" indent="-440256" rtl="0">
              <a:lnSpc>
                <a:spcPct val="120000"/>
              </a:lnSpc>
              <a:spcBef>
                <a:spcPts val="0"/>
              </a:spcBef>
              <a:spcAft>
                <a:spcPts val="0"/>
              </a:spcAft>
              <a:buSzPts val="1600"/>
              <a:buChar char="✗"/>
              <a:defRPr sz="2133"/>
            </a:lvl7pPr>
            <a:lvl8pPr marL="4876678" lvl="7" indent="-440256" rtl="0">
              <a:lnSpc>
                <a:spcPct val="120000"/>
              </a:lnSpc>
              <a:spcBef>
                <a:spcPts val="0"/>
              </a:spcBef>
              <a:spcAft>
                <a:spcPts val="0"/>
              </a:spcAft>
              <a:buSzPts val="1600"/>
              <a:buChar char="✗"/>
              <a:defRPr sz="2133"/>
            </a:lvl8pPr>
            <a:lvl9pPr marL="5486263" lvl="8" indent="-440256" rtl="0">
              <a:lnSpc>
                <a:spcPct val="120000"/>
              </a:lnSpc>
              <a:spcBef>
                <a:spcPts val="0"/>
              </a:spcBef>
              <a:spcAft>
                <a:spcPts val="0"/>
              </a:spcAft>
              <a:buSzPts val="1600"/>
              <a:buChar char="✗"/>
              <a:defRPr sz="2133"/>
            </a:lvl9pPr>
          </a:lstStyle>
          <a:p>
            <a:endParaRPr/>
          </a:p>
        </p:txBody>
      </p:sp>
      <p:sp>
        <p:nvSpPr>
          <p:cNvPr id="35" name="Shape 35"/>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740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0700C8A-03D7-4C2D-BA50-CD1E4192A4E2}" type="datetimeFigureOut">
              <a:rPr lang="tr-TR" smtClean="0"/>
              <a:t>20.02.2018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1EAB92-4B5E-4955-ADF5-A8624D1EEA97}" type="slidenum">
              <a:rPr lang="tr-TR" smtClean="0"/>
              <a:t>‹#›</a:t>
            </a:fld>
            <a:endParaRPr lang="tr-TR"/>
          </a:p>
        </p:txBody>
      </p:sp>
    </p:spTree>
    <p:extLst>
      <p:ext uri="{BB962C8B-B14F-4D97-AF65-F5344CB8AC3E}">
        <p14:creationId xmlns:p14="http://schemas.microsoft.com/office/powerpoint/2010/main" val="363224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0700C8A-03D7-4C2D-BA50-CD1E4192A4E2}" type="datetimeFigureOut">
              <a:rPr lang="tr-TR" smtClean="0"/>
              <a:t>20.02.2018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D1EAB92-4B5E-4955-ADF5-A8624D1EEA97}" type="slidenum">
              <a:rPr lang="tr-TR" smtClean="0"/>
              <a:t>‹#›</a:t>
            </a:fld>
            <a:endParaRPr lang="tr-TR"/>
          </a:p>
        </p:txBody>
      </p:sp>
    </p:spTree>
    <p:extLst>
      <p:ext uri="{BB962C8B-B14F-4D97-AF65-F5344CB8AC3E}">
        <p14:creationId xmlns:p14="http://schemas.microsoft.com/office/powerpoint/2010/main" val="113329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0700C8A-03D7-4C2D-BA50-CD1E4192A4E2}" type="datetimeFigureOut">
              <a:rPr lang="tr-TR" smtClean="0"/>
              <a:t>20.02.2018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D1EAB92-4B5E-4955-ADF5-A8624D1EEA97}" type="slidenum">
              <a:rPr lang="tr-TR" smtClean="0"/>
              <a:t>‹#›</a:t>
            </a:fld>
            <a:endParaRPr lang="tr-TR"/>
          </a:p>
        </p:txBody>
      </p:sp>
    </p:spTree>
    <p:extLst>
      <p:ext uri="{BB962C8B-B14F-4D97-AF65-F5344CB8AC3E}">
        <p14:creationId xmlns:p14="http://schemas.microsoft.com/office/powerpoint/2010/main" val="313858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0700C8A-03D7-4C2D-BA50-CD1E4192A4E2}" type="datetimeFigureOut">
              <a:rPr lang="tr-TR" smtClean="0"/>
              <a:t>20.02.2018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D1EAB92-4B5E-4955-ADF5-A8624D1EEA97}" type="slidenum">
              <a:rPr lang="tr-TR" smtClean="0"/>
              <a:t>‹#›</a:t>
            </a:fld>
            <a:endParaRPr lang="tr-TR"/>
          </a:p>
        </p:txBody>
      </p:sp>
    </p:spTree>
    <p:extLst>
      <p:ext uri="{BB962C8B-B14F-4D97-AF65-F5344CB8AC3E}">
        <p14:creationId xmlns:p14="http://schemas.microsoft.com/office/powerpoint/2010/main" val="118249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0700C8A-03D7-4C2D-BA50-CD1E4192A4E2}" type="datetimeFigureOut">
              <a:rPr lang="tr-TR" smtClean="0"/>
              <a:t>20.02.2018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D1EAB92-4B5E-4955-ADF5-A8624D1EEA97}" type="slidenum">
              <a:rPr lang="tr-TR" smtClean="0"/>
              <a:t>‹#›</a:t>
            </a:fld>
            <a:endParaRPr lang="tr-TR"/>
          </a:p>
        </p:txBody>
      </p:sp>
    </p:spTree>
    <p:extLst>
      <p:ext uri="{BB962C8B-B14F-4D97-AF65-F5344CB8AC3E}">
        <p14:creationId xmlns:p14="http://schemas.microsoft.com/office/powerpoint/2010/main" val="31933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0700C8A-03D7-4C2D-BA50-CD1E4192A4E2}" type="datetimeFigureOut">
              <a:rPr lang="tr-TR" smtClean="0"/>
              <a:t>20.02.2018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D1EAB92-4B5E-4955-ADF5-A8624D1EEA97}" type="slidenum">
              <a:rPr lang="tr-TR" smtClean="0"/>
              <a:t>‹#›</a:t>
            </a:fld>
            <a:endParaRPr lang="tr-TR"/>
          </a:p>
        </p:txBody>
      </p:sp>
    </p:spTree>
    <p:extLst>
      <p:ext uri="{BB962C8B-B14F-4D97-AF65-F5344CB8AC3E}">
        <p14:creationId xmlns:p14="http://schemas.microsoft.com/office/powerpoint/2010/main" val="11829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0700C8A-03D7-4C2D-BA50-CD1E4192A4E2}" type="datetimeFigureOut">
              <a:rPr lang="tr-TR" smtClean="0"/>
              <a:t>20.02.2018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D1EAB92-4B5E-4955-ADF5-A8624D1EEA97}" type="slidenum">
              <a:rPr lang="tr-TR" smtClean="0"/>
              <a:t>‹#›</a:t>
            </a:fld>
            <a:endParaRPr lang="tr-TR"/>
          </a:p>
        </p:txBody>
      </p:sp>
    </p:spTree>
    <p:extLst>
      <p:ext uri="{BB962C8B-B14F-4D97-AF65-F5344CB8AC3E}">
        <p14:creationId xmlns:p14="http://schemas.microsoft.com/office/powerpoint/2010/main" val="144893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0700C8A-03D7-4C2D-BA50-CD1E4192A4E2}" type="datetimeFigureOut">
              <a:rPr lang="tr-TR" smtClean="0"/>
              <a:t>20.02.2018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D1EAB92-4B5E-4955-ADF5-A8624D1EEA97}" type="slidenum">
              <a:rPr lang="tr-TR" smtClean="0"/>
              <a:t>‹#›</a:t>
            </a:fld>
            <a:endParaRPr lang="tr-TR"/>
          </a:p>
        </p:txBody>
      </p:sp>
    </p:spTree>
    <p:extLst>
      <p:ext uri="{BB962C8B-B14F-4D97-AF65-F5344CB8AC3E}">
        <p14:creationId xmlns:p14="http://schemas.microsoft.com/office/powerpoint/2010/main" val="260836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00C8A-03D7-4C2D-BA50-CD1E4192A4E2}" type="datetimeFigureOut">
              <a:rPr lang="tr-TR" smtClean="0"/>
              <a:t>20.02.2018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EAB92-4B5E-4955-ADF5-A8624D1EEA97}" type="slidenum">
              <a:rPr lang="tr-TR" smtClean="0"/>
              <a:t>‹#›</a:t>
            </a:fld>
            <a:endParaRPr lang="tr-TR"/>
          </a:p>
        </p:txBody>
      </p:sp>
    </p:spTree>
    <p:extLst>
      <p:ext uri="{BB962C8B-B14F-4D97-AF65-F5344CB8AC3E}">
        <p14:creationId xmlns:p14="http://schemas.microsoft.com/office/powerpoint/2010/main" val="2438096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3660600" y="1597000"/>
            <a:ext cx="4578800" cy="3664000"/>
          </a:xfrm>
          <a:prstGeom prst="rect">
            <a:avLst/>
          </a:prstGeom>
        </p:spPr>
        <p:txBody>
          <a:bodyPr spcFirstLastPara="1" vert="horz" wrap="square" lIns="121900" tIns="121900" rIns="121900" bIns="121900" rtlCol="0" anchor="ctr" anchorCtr="0">
            <a:noAutofit/>
          </a:bodyPr>
          <a:lstStyle/>
          <a:p>
            <a:r>
              <a:rPr lang="tr-TR" dirty="0" smtClean="0"/>
              <a:t>DBB 404</a:t>
            </a:r>
            <a:br>
              <a:rPr lang="tr-TR" dirty="0" smtClean="0"/>
            </a:br>
            <a:r>
              <a:rPr lang="tr-TR" dirty="0" smtClean="0"/>
              <a:t>Yabancı Dil Öğretimi</a:t>
            </a:r>
            <a:endParaRPr dirty="0"/>
          </a:p>
        </p:txBody>
      </p:sp>
    </p:spTree>
    <p:extLst>
      <p:ext uri="{BB962C8B-B14F-4D97-AF65-F5344CB8AC3E}">
        <p14:creationId xmlns:p14="http://schemas.microsoft.com/office/powerpoint/2010/main" val="3770200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155167" y="477833"/>
            <a:ext cx="10090400" cy="1143200"/>
          </a:xfrm>
          <a:prstGeom prst="rect">
            <a:avLst/>
          </a:prstGeom>
        </p:spPr>
        <p:txBody>
          <a:bodyPr spcFirstLastPara="1" vert="horz" wrap="square" lIns="121900" tIns="121900" rIns="121900" bIns="121900" rtlCol="0" anchor="b" anchorCtr="0">
            <a:noAutofit/>
          </a:bodyPr>
          <a:lstStyle/>
          <a:p>
            <a:r>
              <a:rPr lang="en"/>
              <a:t>In two or three columns</a:t>
            </a:r>
            <a:endParaRPr/>
          </a:p>
        </p:txBody>
      </p:sp>
      <p:pic>
        <p:nvPicPr>
          <p:cNvPr id="2" name="Resim 1"/>
          <p:cNvPicPr>
            <a:picLocks noChangeAspect="1"/>
          </p:cNvPicPr>
          <p:nvPr/>
        </p:nvPicPr>
        <p:blipFill>
          <a:blip r:embed="rId3"/>
          <a:stretch>
            <a:fillRect/>
          </a:stretch>
        </p:blipFill>
        <p:spPr>
          <a:xfrm>
            <a:off x="1979526" y="1775564"/>
            <a:ext cx="7320915" cy="4131945"/>
          </a:xfrm>
          <a:prstGeom prst="rect">
            <a:avLst/>
          </a:prstGeom>
        </p:spPr>
      </p:pic>
      <p:sp>
        <p:nvSpPr>
          <p:cNvPr id="125" name="Shape 125"/>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10</a:t>
            </a:fld>
            <a:endParaRPr/>
          </a:p>
        </p:txBody>
      </p:sp>
    </p:spTree>
    <p:extLst>
      <p:ext uri="{BB962C8B-B14F-4D97-AF65-F5344CB8AC3E}">
        <p14:creationId xmlns:p14="http://schemas.microsoft.com/office/powerpoint/2010/main" val="274333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111623" y="1409649"/>
            <a:ext cx="10090400" cy="4425093"/>
          </a:xfrm>
          <a:prstGeom prst="rect">
            <a:avLst/>
          </a:prstGeom>
        </p:spPr>
        <p:txBody>
          <a:bodyPr spcFirstLastPara="1" vert="horz" wrap="square" lIns="121900" tIns="121900" rIns="121900" bIns="121900" rtlCol="0" anchor="b" anchorCtr="0">
            <a:noAutofit/>
          </a:bodyPr>
          <a:lstStyle/>
          <a:p>
            <a:r>
              <a:rPr lang="tr-TR" dirty="0" smtClean="0"/>
              <a:t> </a:t>
            </a:r>
            <a:endParaRPr dirty="0"/>
          </a:p>
        </p:txBody>
      </p:sp>
      <p:sp>
        <p:nvSpPr>
          <p:cNvPr id="125" name="Shape 125"/>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11</a:t>
            </a:fld>
            <a:endParaRPr/>
          </a:p>
        </p:txBody>
      </p:sp>
      <p:graphicFrame>
        <p:nvGraphicFramePr>
          <p:cNvPr id="7" name="Diyagram 6"/>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37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155167" y="729674"/>
            <a:ext cx="7501600" cy="891373"/>
          </a:xfrm>
          <a:prstGeom prst="rect">
            <a:avLst/>
          </a:prstGeom>
        </p:spPr>
        <p:txBody>
          <a:bodyPr spcFirstLastPara="1" vert="horz" wrap="square" lIns="121900" tIns="121900" rIns="121900" bIns="121900" rtlCol="0" anchor="b" anchorCtr="0">
            <a:noAutofit/>
          </a:bodyPr>
          <a:lstStyle/>
          <a:p>
            <a:r>
              <a:rPr lang="tr-TR" b="1" dirty="0" smtClean="0"/>
              <a:t>Doğal Yaklaşım</a:t>
            </a:r>
            <a:endParaRPr lang="tr-TR" dirty="0"/>
          </a:p>
        </p:txBody>
      </p:sp>
      <p:sp>
        <p:nvSpPr>
          <p:cNvPr id="64" name="Shape 64"/>
          <p:cNvSpPr txBox="1">
            <a:spLocks noGrp="1"/>
          </p:cNvSpPr>
          <p:nvPr>
            <p:ph type="body" idx="1"/>
          </p:nvPr>
        </p:nvSpPr>
        <p:spPr>
          <a:xfrm>
            <a:off x="1027004" y="2100018"/>
            <a:ext cx="7757925" cy="3386381"/>
          </a:xfrm>
          <a:prstGeom prst="rect">
            <a:avLst/>
          </a:prstGeom>
        </p:spPr>
        <p:txBody>
          <a:bodyPr spcFirstLastPara="1" vert="horz" wrap="square" lIns="121900" tIns="121900" rIns="121900" bIns="121900" rtlCol="0" anchor="t" anchorCtr="0">
            <a:noAutofit/>
          </a:bodyPr>
          <a:lstStyle/>
          <a:p>
            <a:pPr marL="186262" indent="0">
              <a:buNone/>
            </a:pPr>
            <a:r>
              <a:rPr lang="tr-TR" dirty="0"/>
              <a:t>Doğal Yaklaşım, bir kuramcı olan </a:t>
            </a:r>
            <a:r>
              <a:rPr lang="tr-TR" dirty="0" err="1"/>
              <a:t>Stephen</a:t>
            </a:r>
            <a:r>
              <a:rPr lang="tr-TR" dirty="0"/>
              <a:t> </a:t>
            </a:r>
            <a:r>
              <a:rPr lang="tr-TR" dirty="0" err="1"/>
              <a:t>Krashen</a:t>
            </a:r>
            <a:r>
              <a:rPr lang="tr-TR" dirty="0"/>
              <a:t> ve bir uygulamacı olan </a:t>
            </a:r>
            <a:r>
              <a:rPr lang="tr-TR" dirty="0" err="1"/>
              <a:t>Tracy</a:t>
            </a:r>
            <a:r>
              <a:rPr lang="tr-TR" dirty="0"/>
              <a:t> </a:t>
            </a:r>
            <a:r>
              <a:rPr lang="tr-TR" dirty="0" err="1"/>
              <a:t>Terrell’in</a:t>
            </a:r>
            <a:r>
              <a:rPr lang="tr-TR" dirty="0"/>
              <a:t> 70’li yıllarda birbirlerinden bağımsız olarak inceledikleri yabancı dil öğretim ilkelerinin 1983 yılında uyumlu bir bireşim olarak ortaya koyulmasıyla uygulanmaya başlanmıştır. Doğal yaklaşım, çocukların anadil edinim sürecini örnek alarak yetişkinlere dil öğretmeyi amaçlamaktadır.</a:t>
            </a:r>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12</a:t>
            </a:fld>
            <a:endParaRPr/>
          </a:p>
        </p:txBody>
      </p:sp>
      <p:pic>
        <p:nvPicPr>
          <p:cNvPr id="2" name="Resim 1"/>
          <p:cNvPicPr>
            <a:picLocks noChangeAspect="1"/>
          </p:cNvPicPr>
          <p:nvPr/>
        </p:nvPicPr>
        <p:blipFill>
          <a:blip r:embed="rId3"/>
          <a:stretch>
            <a:fillRect/>
          </a:stretch>
        </p:blipFill>
        <p:spPr>
          <a:xfrm rot="181515">
            <a:off x="8980488" y="668612"/>
            <a:ext cx="2207679" cy="2165547"/>
          </a:xfrm>
          <a:prstGeom prst="rect">
            <a:avLst/>
          </a:prstGeom>
        </p:spPr>
      </p:pic>
    </p:spTree>
    <p:extLst>
      <p:ext uri="{BB962C8B-B14F-4D97-AF65-F5344CB8AC3E}">
        <p14:creationId xmlns:p14="http://schemas.microsoft.com/office/powerpoint/2010/main" val="3381855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155167" y="749770"/>
            <a:ext cx="7501600" cy="891373"/>
          </a:xfrm>
          <a:prstGeom prst="rect">
            <a:avLst/>
          </a:prstGeom>
        </p:spPr>
        <p:txBody>
          <a:bodyPr spcFirstLastPara="1" vert="horz" wrap="square" lIns="121900" tIns="121900" rIns="121900" bIns="121900" rtlCol="0" anchor="b" anchorCtr="0">
            <a:noAutofit/>
          </a:bodyPr>
          <a:lstStyle/>
          <a:p>
            <a:r>
              <a:rPr lang="tr-TR" sz="3200" b="1" i="1" dirty="0" smtClean="0"/>
              <a:t>Dil edinim düzeneği</a:t>
            </a:r>
            <a:endParaRPr lang="tr-TR" sz="3200" b="1" i="1" dirty="0"/>
          </a:p>
        </p:txBody>
      </p:sp>
      <p:sp>
        <p:nvSpPr>
          <p:cNvPr id="64" name="Shape 64"/>
          <p:cNvSpPr txBox="1">
            <a:spLocks noGrp="1"/>
          </p:cNvSpPr>
          <p:nvPr>
            <p:ph type="body" idx="1"/>
          </p:nvPr>
        </p:nvSpPr>
        <p:spPr>
          <a:xfrm>
            <a:off x="1027004" y="1641144"/>
            <a:ext cx="7757925" cy="3845256"/>
          </a:xfrm>
          <a:prstGeom prst="rect">
            <a:avLst/>
          </a:prstGeom>
        </p:spPr>
        <p:txBody>
          <a:bodyPr spcFirstLastPara="1" vert="horz" wrap="square" lIns="121900" tIns="121900" rIns="121900" bIns="121900" rtlCol="0" anchor="t" anchorCtr="0">
            <a:noAutofit/>
          </a:bodyPr>
          <a:lstStyle/>
          <a:p>
            <a:pPr marL="186262" indent="0">
              <a:buNone/>
            </a:pPr>
            <a:r>
              <a:rPr lang="en-US" sz="2400" dirty="0"/>
              <a:t>Bu </a:t>
            </a:r>
            <a:r>
              <a:rPr lang="en-US" sz="2400" dirty="0" err="1"/>
              <a:t>yaklaşımın</a:t>
            </a:r>
            <a:r>
              <a:rPr lang="en-US" sz="2400" dirty="0"/>
              <a:t> </a:t>
            </a:r>
            <a:r>
              <a:rPr lang="en-US" sz="2400" dirty="0" err="1"/>
              <a:t>temelinde</a:t>
            </a:r>
            <a:r>
              <a:rPr lang="en-US" sz="2400" dirty="0"/>
              <a:t> Noam </a:t>
            </a:r>
            <a:r>
              <a:rPr lang="en-US" sz="2400" dirty="0" err="1"/>
              <a:t>Chomsky’nin</a:t>
            </a:r>
            <a:r>
              <a:rPr lang="en-US" sz="2400" dirty="0"/>
              <a:t> (1975) </a:t>
            </a:r>
            <a:r>
              <a:rPr lang="en-US" sz="2400" dirty="0" err="1"/>
              <a:t>ortaya</a:t>
            </a:r>
            <a:r>
              <a:rPr lang="en-US" sz="2400" dirty="0"/>
              <a:t> </a:t>
            </a:r>
            <a:r>
              <a:rPr lang="en-US" sz="2400" dirty="0" err="1"/>
              <a:t>attığı</a:t>
            </a:r>
            <a:r>
              <a:rPr lang="en-US" sz="2400" dirty="0"/>
              <a:t> </a:t>
            </a:r>
            <a:r>
              <a:rPr lang="en-US" sz="2400" b="1" i="1" dirty="0" err="1"/>
              <a:t>Dil</a:t>
            </a:r>
            <a:r>
              <a:rPr lang="en-US" sz="2400" b="1" i="1" dirty="0"/>
              <a:t> </a:t>
            </a:r>
            <a:r>
              <a:rPr lang="en-US" sz="2400" b="1" i="1" dirty="0" err="1"/>
              <a:t>Edinim</a:t>
            </a:r>
            <a:r>
              <a:rPr lang="en-US" sz="2400" b="1" i="1" dirty="0"/>
              <a:t> </a:t>
            </a:r>
            <a:r>
              <a:rPr lang="en-US" sz="2400" b="1" i="1" dirty="0" err="1"/>
              <a:t>Düzeneği</a:t>
            </a:r>
            <a:r>
              <a:rPr lang="en-US" sz="2400" dirty="0"/>
              <a:t> (Language Acquisition Device) </a:t>
            </a:r>
            <a:r>
              <a:rPr lang="en-US" sz="2400" dirty="0" err="1"/>
              <a:t>görüşü</a:t>
            </a:r>
            <a:r>
              <a:rPr lang="en-US" sz="2400" dirty="0"/>
              <a:t> </a:t>
            </a:r>
            <a:r>
              <a:rPr lang="en-US" sz="2400" dirty="0" err="1"/>
              <a:t>vardır</a:t>
            </a:r>
            <a:r>
              <a:rPr lang="en-US" sz="2400" dirty="0"/>
              <a:t>.  Bu </a:t>
            </a:r>
            <a:r>
              <a:rPr lang="en-US" sz="2400" dirty="0" err="1"/>
              <a:t>görüşe</a:t>
            </a:r>
            <a:r>
              <a:rPr lang="en-US" sz="2400" dirty="0"/>
              <a:t> </a:t>
            </a:r>
            <a:r>
              <a:rPr lang="en-US" sz="2400" dirty="0" err="1"/>
              <a:t>göre</a:t>
            </a:r>
            <a:r>
              <a:rPr lang="en-US" sz="2400" dirty="0"/>
              <a:t>, </a:t>
            </a:r>
            <a:r>
              <a:rPr lang="en-US" sz="2400" dirty="0" err="1"/>
              <a:t>insanlarda</a:t>
            </a:r>
            <a:r>
              <a:rPr lang="en-US" sz="2400" dirty="0"/>
              <a:t> </a:t>
            </a:r>
            <a:r>
              <a:rPr lang="en-US" sz="2400" dirty="0" err="1"/>
              <a:t>doğuştan</a:t>
            </a:r>
            <a:r>
              <a:rPr lang="en-US" sz="2400" dirty="0"/>
              <a:t>, </a:t>
            </a:r>
            <a:r>
              <a:rPr lang="en-US" sz="2400" dirty="0" err="1"/>
              <a:t>onları</a:t>
            </a:r>
            <a:r>
              <a:rPr lang="en-US" sz="2400" dirty="0"/>
              <a:t> </a:t>
            </a:r>
            <a:r>
              <a:rPr lang="en-US" sz="2400" dirty="0" err="1"/>
              <a:t>dil</a:t>
            </a:r>
            <a:r>
              <a:rPr lang="en-US" sz="2400" dirty="0"/>
              <a:t> </a:t>
            </a:r>
            <a:r>
              <a:rPr lang="en-US" sz="2400" dirty="0" err="1"/>
              <a:t>öğrenmeye</a:t>
            </a:r>
            <a:r>
              <a:rPr lang="en-US" sz="2400" dirty="0"/>
              <a:t> </a:t>
            </a:r>
            <a:r>
              <a:rPr lang="en-US" sz="2400" dirty="0" err="1"/>
              <a:t>hazırlayan</a:t>
            </a:r>
            <a:r>
              <a:rPr lang="en-US" sz="2400" dirty="0"/>
              <a:t> </a:t>
            </a:r>
            <a:r>
              <a:rPr lang="en-US" sz="2400" dirty="0" err="1"/>
              <a:t>sinirsel</a:t>
            </a:r>
            <a:r>
              <a:rPr lang="en-US" sz="2400" dirty="0"/>
              <a:t> </a:t>
            </a:r>
            <a:r>
              <a:rPr lang="en-US" sz="2400" dirty="0" err="1"/>
              <a:t>bir</a:t>
            </a:r>
            <a:r>
              <a:rPr lang="en-US" sz="2400" dirty="0"/>
              <a:t> program </a:t>
            </a:r>
            <a:r>
              <a:rPr lang="en-US" sz="2400" dirty="0" err="1"/>
              <a:t>vardır</a:t>
            </a:r>
            <a:r>
              <a:rPr lang="en-US" sz="2400" dirty="0"/>
              <a:t>. Chomsky, </a:t>
            </a:r>
            <a:r>
              <a:rPr lang="en-US" sz="2400" dirty="0" err="1"/>
              <a:t>tüm</a:t>
            </a:r>
            <a:r>
              <a:rPr lang="en-US" sz="2400" dirty="0"/>
              <a:t> </a:t>
            </a:r>
            <a:r>
              <a:rPr lang="en-US" sz="2400" dirty="0" err="1"/>
              <a:t>dilleri</a:t>
            </a:r>
            <a:r>
              <a:rPr lang="en-US" sz="2400" dirty="0"/>
              <a:t> </a:t>
            </a:r>
            <a:r>
              <a:rPr lang="en-US" sz="2400" dirty="0" err="1"/>
              <a:t>temellendiren</a:t>
            </a:r>
            <a:r>
              <a:rPr lang="en-US" sz="2400" dirty="0"/>
              <a:t> </a:t>
            </a:r>
            <a:r>
              <a:rPr lang="en-US" sz="2400" b="1" i="1" dirty="0" err="1"/>
              <a:t>evrensel</a:t>
            </a:r>
            <a:r>
              <a:rPr lang="en-US" sz="2400" b="1" i="1" dirty="0"/>
              <a:t> </a:t>
            </a:r>
            <a:r>
              <a:rPr lang="en-US" sz="2400" b="1" i="1" dirty="0" err="1"/>
              <a:t>dilbilgisi</a:t>
            </a:r>
            <a:r>
              <a:rPr lang="en-US" sz="2400" dirty="0" err="1"/>
              <a:t>ne</a:t>
            </a:r>
            <a:r>
              <a:rPr lang="en-US" sz="2400" dirty="0"/>
              <a:t> (universal grammar) </a:t>
            </a:r>
            <a:r>
              <a:rPr lang="en-US" sz="2400" dirty="0" err="1"/>
              <a:t>dayandırdığı</a:t>
            </a:r>
            <a:r>
              <a:rPr lang="en-US" sz="2400" dirty="0"/>
              <a:t>, </a:t>
            </a:r>
            <a:r>
              <a:rPr lang="en-US" sz="2400" dirty="0" err="1"/>
              <a:t>genetik</a:t>
            </a:r>
            <a:r>
              <a:rPr lang="en-US" sz="2400" dirty="0"/>
              <a:t> </a:t>
            </a:r>
            <a:r>
              <a:rPr lang="en-US" sz="2400" dirty="0" err="1"/>
              <a:t>olarak</a:t>
            </a:r>
            <a:r>
              <a:rPr lang="en-US" sz="2400" dirty="0"/>
              <a:t> </a:t>
            </a:r>
            <a:r>
              <a:rPr lang="en-US" sz="2400" dirty="0" err="1"/>
              <a:t>belirli</a:t>
            </a:r>
            <a:r>
              <a:rPr lang="en-US" sz="2400" dirty="0"/>
              <a:t> </a:t>
            </a:r>
            <a:r>
              <a:rPr lang="en-US" sz="2400" dirty="0" err="1"/>
              <a:t>bir</a:t>
            </a:r>
            <a:r>
              <a:rPr lang="en-US" sz="2400" dirty="0"/>
              <a:t> </a:t>
            </a:r>
            <a:r>
              <a:rPr lang="en-US" sz="2400" dirty="0" err="1"/>
              <a:t>kurallar</a:t>
            </a:r>
            <a:r>
              <a:rPr lang="en-US" sz="2400" dirty="0"/>
              <a:t> </a:t>
            </a:r>
            <a:r>
              <a:rPr lang="en-US" sz="2400" dirty="0" err="1"/>
              <a:t>dizgesi</a:t>
            </a:r>
            <a:r>
              <a:rPr lang="en-US" sz="2400" dirty="0"/>
              <a:t> </a:t>
            </a:r>
            <a:r>
              <a:rPr lang="en-US" sz="2400" dirty="0" err="1"/>
              <a:t>olduğunu</a:t>
            </a:r>
            <a:r>
              <a:rPr lang="en-US" sz="2400" dirty="0"/>
              <a:t> </a:t>
            </a:r>
            <a:r>
              <a:rPr lang="en-US" sz="2400" dirty="0" err="1"/>
              <a:t>varsayar</a:t>
            </a:r>
            <a:r>
              <a:rPr lang="en-US" sz="2400" dirty="0"/>
              <a:t> (s. 12–13). Bu </a:t>
            </a:r>
            <a:r>
              <a:rPr lang="en-US" sz="2400" dirty="0" err="1"/>
              <a:t>içgüdüsel</a:t>
            </a:r>
            <a:r>
              <a:rPr lang="en-US" sz="2400" dirty="0"/>
              <a:t> </a:t>
            </a:r>
            <a:r>
              <a:rPr lang="en-US" sz="2400" dirty="0" err="1"/>
              <a:t>düzenek</a:t>
            </a:r>
            <a:r>
              <a:rPr lang="en-US" sz="2400" dirty="0"/>
              <a:t> </a:t>
            </a:r>
            <a:r>
              <a:rPr lang="en-US" sz="2400" dirty="0" err="1"/>
              <a:t>sayesinde</a:t>
            </a:r>
            <a:r>
              <a:rPr lang="en-US" sz="2400" dirty="0"/>
              <a:t> </a:t>
            </a:r>
            <a:r>
              <a:rPr lang="en-US" sz="2400" dirty="0" err="1"/>
              <a:t>çocuklar</a:t>
            </a:r>
            <a:r>
              <a:rPr lang="en-US" sz="2400" dirty="0"/>
              <a:t> </a:t>
            </a:r>
            <a:r>
              <a:rPr lang="en-US" sz="2400" dirty="0" err="1"/>
              <a:t>anadillerini</a:t>
            </a:r>
            <a:r>
              <a:rPr lang="en-US" sz="2400" dirty="0"/>
              <a:t> </a:t>
            </a:r>
            <a:r>
              <a:rPr lang="en-US" sz="2400" dirty="0" err="1"/>
              <a:t>çok</a:t>
            </a:r>
            <a:r>
              <a:rPr lang="en-US" sz="2400" dirty="0"/>
              <a:t> </a:t>
            </a:r>
            <a:r>
              <a:rPr lang="en-US" sz="2400" dirty="0" err="1"/>
              <a:t>kısa</a:t>
            </a:r>
            <a:r>
              <a:rPr lang="en-US" sz="2400" dirty="0"/>
              <a:t> </a:t>
            </a:r>
            <a:r>
              <a:rPr lang="en-US" sz="2400" dirty="0" err="1"/>
              <a:t>bir</a:t>
            </a:r>
            <a:r>
              <a:rPr lang="en-US" sz="2400" dirty="0"/>
              <a:t> zaman </a:t>
            </a:r>
            <a:r>
              <a:rPr lang="en-US" sz="2400" dirty="0" err="1"/>
              <a:t>içerisinde</a:t>
            </a:r>
            <a:r>
              <a:rPr lang="en-US" sz="2400" dirty="0"/>
              <a:t> </a:t>
            </a:r>
            <a:r>
              <a:rPr lang="en-US" sz="2400" dirty="0" err="1"/>
              <a:t>edinebilmektedir</a:t>
            </a:r>
            <a:r>
              <a:rPr lang="en-US" sz="2400" dirty="0"/>
              <a:t>. </a:t>
            </a:r>
            <a:r>
              <a:rPr lang="en-US" sz="2400" dirty="0" err="1"/>
              <a:t>Ancak</a:t>
            </a:r>
            <a:r>
              <a:rPr lang="en-US" sz="2400" dirty="0"/>
              <a:t> </a:t>
            </a:r>
            <a:r>
              <a:rPr lang="en-US" sz="2400" dirty="0" err="1"/>
              <a:t>ikinci</a:t>
            </a:r>
            <a:r>
              <a:rPr lang="en-US" sz="2400" dirty="0"/>
              <a:t> </a:t>
            </a:r>
            <a:r>
              <a:rPr lang="en-US" sz="2400" dirty="0" err="1"/>
              <a:t>dil</a:t>
            </a:r>
            <a:r>
              <a:rPr lang="en-US" sz="2400" dirty="0"/>
              <a:t> </a:t>
            </a:r>
            <a:r>
              <a:rPr lang="en-US" sz="2400" dirty="0" err="1"/>
              <a:t>uzmanları</a:t>
            </a:r>
            <a:r>
              <a:rPr lang="en-US" sz="2400" dirty="0"/>
              <a:t> </a:t>
            </a:r>
            <a:r>
              <a:rPr lang="en-US" sz="2400" dirty="0" err="1"/>
              <a:t>arasındaki</a:t>
            </a:r>
            <a:r>
              <a:rPr lang="en-US" sz="2400" dirty="0"/>
              <a:t> </a:t>
            </a:r>
            <a:r>
              <a:rPr lang="en-US" sz="2400" dirty="0" err="1"/>
              <a:t>yaygın</a:t>
            </a:r>
            <a:r>
              <a:rPr lang="en-US" sz="2400" dirty="0"/>
              <a:t> </a:t>
            </a:r>
            <a:r>
              <a:rPr lang="en-US" sz="2400" dirty="0" err="1"/>
              <a:t>kanıya</a:t>
            </a:r>
            <a:r>
              <a:rPr lang="en-US" sz="2400" dirty="0"/>
              <a:t> </a:t>
            </a:r>
            <a:r>
              <a:rPr lang="en-US" sz="2400" dirty="0" err="1"/>
              <a:t>göre</a:t>
            </a:r>
            <a:r>
              <a:rPr lang="en-US" sz="2400" dirty="0"/>
              <a:t>, </a:t>
            </a:r>
            <a:r>
              <a:rPr lang="en-US" sz="2400" dirty="0" err="1"/>
              <a:t>ergenlik</a:t>
            </a:r>
            <a:r>
              <a:rPr lang="en-US" sz="2400" dirty="0"/>
              <a:t> </a:t>
            </a:r>
            <a:r>
              <a:rPr lang="en-US" sz="2400" dirty="0" err="1"/>
              <a:t>sonrası</a:t>
            </a:r>
            <a:r>
              <a:rPr lang="en-US" sz="2400" dirty="0"/>
              <a:t> </a:t>
            </a:r>
            <a:r>
              <a:rPr lang="en-US" sz="2400" dirty="0" err="1"/>
              <a:t>dönemde</a:t>
            </a:r>
            <a:r>
              <a:rPr lang="en-US" sz="2400" dirty="0"/>
              <a:t> </a:t>
            </a:r>
            <a:r>
              <a:rPr lang="en-US" sz="2400" dirty="0" err="1"/>
              <a:t>işlevselliğini</a:t>
            </a:r>
            <a:r>
              <a:rPr lang="en-US" sz="2400" dirty="0"/>
              <a:t> </a:t>
            </a:r>
            <a:r>
              <a:rPr lang="en-US" sz="2400" dirty="0" err="1"/>
              <a:t>yitirdiği</a:t>
            </a:r>
            <a:r>
              <a:rPr lang="en-US" sz="2400" dirty="0"/>
              <a:t> </a:t>
            </a:r>
            <a:r>
              <a:rPr lang="en-US" sz="2400" dirty="0" err="1"/>
              <a:t>için</a:t>
            </a:r>
            <a:r>
              <a:rPr lang="en-US" sz="2400" dirty="0"/>
              <a:t>, </a:t>
            </a:r>
            <a:r>
              <a:rPr lang="en-US" sz="2400" dirty="0" err="1"/>
              <a:t>yetişkinler</a:t>
            </a:r>
            <a:r>
              <a:rPr lang="en-US" sz="2400" dirty="0"/>
              <a:t> </a:t>
            </a:r>
            <a:r>
              <a:rPr lang="en-US" sz="2400" dirty="0" err="1"/>
              <a:t>bu</a:t>
            </a:r>
            <a:r>
              <a:rPr lang="en-US" sz="2400" dirty="0"/>
              <a:t> </a:t>
            </a:r>
            <a:r>
              <a:rPr lang="en-US" sz="2400" dirty="0" err="1"/>
              <a:t>düzeneği</a:t>
            </a:r>
            <a:r>
              <a:rPr lang="en-US" sz="2400" dirty="0"/>
              <a:t> </a:t>
            </a:r>
            <a:r>
              <a:rPr lang="en-US" sz="2400" dirty="0" err="1"/>
              <a:t>kullanamamaktadırlar</a:t>
            </a:r>
            <a:r>
              <a:rPr lang="en-US" sz="2400" dirty="0"/>
              <a:t>.</a:t>
            </a:r>
            <a:endParaRPr lang="tr-TR" sz="2400" dirty="0"/>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13</a:t>
            </a:fld>
            <a:endParaRPr/>
          </a:p>
        </p:txBody>
      </p:sp>
      <p:pic>
        <p:nvPicPr>
          <p:cNvPr id="3" name="Resim 2"/>
          <p:cNvPicPr>
            <a:picLocks noChangeAspect="1"/>
          </p:cNvPicPr>
          <p:nvPr/>
        </p:nvPicPr>
        <p:blipFill>
          <a:blip r:embed="rId3"/>
          <a:stretch>
            <a:fillRect/>
          </a:stretch>
        </p:blipFill>
        <p:spPr>
          <a:xfrm rot="170913">
            <a:off x="9013371" y="673241"/>
            <a:ext cx="2168297" cy="2250830"/>
          </a:xfrm>
          <a:prstGeom prst="rect">
            <a:avLst/>
          </a:prstGeom>
        </p:spPr>
      </p:pic>
    </p:spTree>
    <p:extLst>
      <p:ext uri="{BB962C8B-B14F-4D97-AF65-F5344CB8AC3E}">
        <p14:creationId xmlns:p14="http://schemas.microsoft.com/office/powerpoint/2010/main" val="684912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4" name="Shape 64"/>
          <p:cNvSpPr txBox="1">
            <a:spLocks noGrp="1"/>
          </p:cNvSpPr>
          <p:nvPr>
            <p:ph type="body" idx="1"/>
          </p:nvPr>
        </p:nvSpPr>
        <p:spPr>
          <a:xfrm>
            <a:off x="1027004" y="1641144"/>
            <a:ext cx="7757925" cy="3845256"/>
          </a:xfrm>
          <a:prstGeom prst="rect">
            <a:avLst/>
          </a:prstGeom>
        </p:spPr>
        <p:txBody>
          <a:bodyPr spcFirstLastPara="1" vert="horz" wrap="square" lIns="121900" tIns="121900" rIns="121900" bIns="121900" rtlCol="0" anchor="t" anchorCtr="0">
            <a:noAutofit/>
          </a:bodyPr>
          <a:lstStyle/>
          <a:p>
            <a:pPr marL="186262" indent="0">
              <a:buNone/>
            </a:pPr>
            <a:r>
              <a:rPr lang="tr-TR" dirty="0"/>
              <a:t>Oysa </a:t>
            </a:r>
            <a:r>
              <a:rPr lang="tr-TR" dirty="0" err="1"/>
              <a:t>Krashen’ın</a:t>
            </a:r>
            <a:r>
              <a:rPr lang="tr-TR" dirty="0"/>
              <a:t> ikinci dil edinim kuramına göre, dil edinim düzeneği yaşam boyu işlevselliğini devam ettirmektedir. Yetişkinlerin ikinci bir dili öğrenmede karşılaştıkları sorunlar bu düzeneğin ergenlik sonrası işlevselliğini kaybetmesinden değil, etkin bir şekilde harekete geçirilmeyişinden kaynaklanmaktadır. </a:t>
            </a:r>
            <a:r>
              <a:rPr lang="tr-TR" dirty="0" err="1"/>
              <a:t>Krashen’a</a:t>
            </a:r>
            <a:r>
              <a:rPr lang="tr-TR" dirty="0"/>
              <a:t> göre, uygun şartlar sağlandığında dil edinim düzeneği yaşam boyu etkindir. </a:t>
            </a:r>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14</a:t>
            </a:fld>
            <a:endParaRPr/>
          </a:p>
        </p:txBody>
      </p:sp>
      <p:pic>
        <p:nvPicPr>
          <p:cNvPr id="2" name="Resim 1"/>
          <p:cNvPicPr>
            <a:picLocks noChangeAspect="1"/>
          </p:cNvPicPr>
          <p:nvPr/>
        </p:nvPicPr>
        <p:blipFill>
          <a:blip r:embed="rId3"/>
          <a:stretch>
            <a:fillRect/>
          </a:stretch>
        </p:blipFill>
        <p:spPr>
          <a:xfrm rot="178144">
            <a:off x="9012751" y="617542"/>
            <a:ext cx="2196870" cy="2402882"/>
          </a:xfrm>
          <a:prstGeom prst="rect">
            <a:avLst/>
          </a:prstGeom>
        </p:spPr>
      </p:pic>
    </p:spTree>
    <p:extLst>
      <p:ext uri="{BB962C8B-B14F-4D97-AF65-F5344CB8AC3E}">
        <p14:creationId xmlns:p14="http://schemas.microsoft.com/office/powerpoint/2010/main" val="3585734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4" name="Shape 64"/>
          <p:cNvSpPr txBox="1">
            <a:spLocks noGrp="1"/>
          </p:cNvSpPr>
          <p:nvPr>
            <p:ph type="body" idx="1"/>
          </p:nvPr>
        </p:nvSpPr>
        <p:spPr>
          <a:xfrm>
            <a:off x="966714" y="911919"/>
            <a:ext cx="7757925" cy="5082088"/>
          </a:xfrm>
          <a:prstGeom prst="rect">
            <a:avLst/>
          </a:prstGeom>
        </p:spPr>
        <p:txBody>
          <a:bodyPr spcFirstLastPara="1" vert="horz" wrap="square" lIns="121900" tIns="121900" rIns="121900" bIns="121900" rtlCol="0" anchor="t" anchorCtr="0">
            <a:noAutofit/>
          </a:bodyPr>
          <a:lstStyle/>
          <a:p>
            <a:pPr marL="186262" indent="0">
              <a:buNone/>
            </a:pPr>
            <a:r>
              <a:rPr lang="tr-TR" dirty="0"/>
              <a:t>Düzeneği harekete geçiren etken, anlaşılabilir iletilerdir. Yani, bol miktarda yazılı ve sözlü girdi alan kişilerde dil edinim düzeneği kendiliğinden harekete geçecek ve kişi farkına varmadan dilsel öğeleri belirli bir sırayla edinecektir. Yapılması gereken, anadil edinimi aşamasındaki yolu bir kez daha izlemek, yani girdi sayısını arttırmaktır. Böylece, bol miktarda okuma ve dinleme yaparak yetişkinlerin herhangi bir yabancı dili diledikleri yaşta öğrenmeleri olasıdır. Bu nedenle, sınıf içi uygulamaların dilbilgisi odaklı olmaktan çıkarılması, dinleme ve okumaya ağırlık veren bir izlence uygulanması gerekmektedir. </a:t>
            </a:r>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15</a:t>
            </a:fld>
            <a:endParaRPr/>
          </a:p>
        </p:txBody>
      </p:sp>
      <p:pic>
        <p:nvPicPr>
          <p:cNvPr id="2" name="Resim 1"/>
          <p:cNvPicPr>
            <a:picLocks noChangeAspect="1"/>
          </p:cNvPicPr>
          <p:nvPr/>
        </p:nvPicPr>
        <p:blipFill>
          <a:blip r:embed="rId3"/>
          <a:stretch>
            <a:fillRect/>
          </a:stretch>
        </p:blipFill>
        <p:spPr>
          <a:xfrm rot="178144">
            <a:off x="9012751" y="617542"/>
            <a:ext cx="2196870" cy="2402882"/>
          </a:xfrm>
          <a:prstGeom prst="rect">
            <a:avLst/>
          </a:prstGeom>
        </p:spPr>
      </p:pic>
    </p:spTree>
    <p:extLst>
      <p:ext uri="{BB962C8B-B14F-4D97-AF65-F5344CB8AC3E}">
        <p14:creationId xmlns:p14="http://schemas.microsoft.com/office/powerpoint/2010/main" val="2393206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4" name="Shape 64"/>
          <p:cNvSpPr txBox="1">
            <a:spLocks noGrp="1"/>
          </p:cNvSpPr>
          <p:nvPr>
            <p:ph type="body" idx="1"/>
          </p:nvPr>
        </p:nvSpPr>
        <p:spPr>
          <a:xfrm>
            <a:off x="946617" y="1078436"/>
            <a:ext cx="7757925" cy="3386381"/>
          </a:xfrm>
          <a:prstGeom prst="rect">
            <a:avLst/>
          </a:prstGeom>
        </p:spPr>
        <p:txBody>
          <a:bodyPr spcFirstLastPara="1" vert="horz" wrap="square" lIns="121900" tIns="121900" rIns="121900" bIns="121900" rtlCol="0" anchor="t" anchorCtr="0">
            <a:noAutofit/>
          </a:bodyPr>
          <a:lstStyle/>
          <a:p>
            <a:pPr marL="186262" indent="0">
              <a:buNone/>
            </a:pPr>
            <a:r>
              <a:rPr lang="tr-TR" dirty="0"/>
              <a:t>Doğal Yaklaşımda, öğrenciye temel iletişim becerilerinin yanı sıra akademik amaçlı, sözlü ve yazılı beceriler de kazandırılmaya çalışılır. Bu amaçla, derslerde öğrencinin gereksinimlerine dayalı bir dizi iletişim etkinliği uygulanır. Dikkat edilmesi gereken nokta, öğrencinin kendisini dil öğrenme sürecinde unutmak zorunda olduğu ve iletişim etkinliği içinde erimesi gerektiğidir. Tüm bu becerilerin temelindeki hedef işlevsel dil kullanımının kazanılması olduğundan, farklı durumlar betimlenir ve bunlara yönelik etkinlikler yapılır.</a:t>
            </a:r>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16</a:t>
            </a:fld>
            <a:endParaRPr/>
          </a:p>
        </p:txBody>
      </p:sp>
      <p:pic>
        <p:nvPicPr>
          <p:cNvPr id="2" name="Resim 1"/>
          <p:cNvPicPr>
            <a:picLocks noChangeAspect="1"/>
          </p:cNvPicPr>
          <p:nvPr/>
        </p:nvPicPr>
        <p:blipFill>
          <a:blip r:embed="rId3"/>
          <a:stretch>
            <a:fillRect/>
          </a:stretch>
        </p:blipFill>
        <p:spPr>
          <a:xfrm rot="181515">
            <a:off x="8980488" y="668612"/>
            <a:ext cx="2207679" cy="2165547"/>
          </a:xfrm>
          <a:prstGeom prst="rect">
            <a:avLst/>
          </a:prstGeom>
        </p:spPr>
      </p:pic>
    </p:spTree>
    <p:extLst>
      <p:ext uri="{BB962C8B-B14F-4D97-AF65-F5344CB8AC3E}">
        <p14:creationId xmlns:p14="http://schemas.microsoft.com/office/powerpoint/2010/main" val="1603669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4" name="Shape 64"/>
          <p:cNvSpPr txBox="1">
            <a:spLocks noGrp="1"/>
          </p:cNvSpPr>
          <p:nvPr>
            <p:ph type="body" idx="1"/>
          </p:nvPr>
        </p:nvSpPr>
        <p:spPr>
          <a:xfrm>
            <a:off x="937908" y="1365819"/>
            <a:ext cx="7757925" cy="3110387"/>
          </a:xfrm>
          <a:prstGeom prst="rect">
            <a:avLst/>
          </a:prstGeom>
        </p:spPr>
        <p:txBody>
          <a:bodyPr spcFirstLastPara="1" vert="horz" wrap="square" lIns="121900" tIns="121900" rIns="121900" bIns="121900" rtlCol="0" anchor="t" anchorCtr="0">
            <a:noAutofit/>
          </a:bodyPr>
          <a:lstStyle/>
          <a:p>
            <a:pPr marL="186262" indent="0">
              <a:buNone/>
            </a:pPr>
            <a:r>
              <a:rPr lang="tr-TR" dirty="0"/>
              <a:t>Öğrenme sırasında, içinde bulunulan durumda yanlış anlaşılmaya neden olmayacak dil yanlışlarına göz yumulur. </a:t>
            </a:r>
            <a:endParaRPr lang="tr-TR" dirty="0" smtClean="0"/>
          </a:p>
          <a:p>
            <a:pPr marL="186262" indent="0">
              <a:buNone/>
            </a:pPr>
            <a:endParaRPr lang="tr-TR" dirty="0"/>
          </a:p>
          <a:p>
            <a:pPr marL="186262" indent="0">
              <a:buNone/>
            </a:pPr>
            <a:r>
              <a:rPr lang="tr-TR" dirty="0" smtClean="0"/>
              <a:t>Bu </a:t>
            </a:r>
            <a:r>
              <a:rPr lang="tr-TR" dirty="0"/>
              <a:t>yaklaşımın bir diğer özelliği ise ders kitabı yerine özgün malzemelerin kullanılmasını yeğlemesidir. </a:t>
            </a:r>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17</a:t>
            </a:fld>
            <a:endParaRPr/>
          </a:p>
        </p:txBody>
      </p:sp>
      <p:pic>
        <p:nvPicPr>
          <p:cNvPr id="2" name="Resim 1"/>
          <p:cNvPicPr>
            <a:picLocks noChangeAspect="1"/>
          </p:cNvPicPr>
          <p:nvPr/>
        </p:nvPicPr>
        <p:blipFill>
          <a:blip r:embed="rId3"/>
          <a:stretch>
            <a:fillRect/>
          </a:stretch>
        </p:blipFill>
        <p:spPr>
          <a:xfrm rot="181515">
            <a:off x="8980488" y="668612"/>
            <a:ext cx="2207679" cy="2165547"/>
          </a:xfrm>
          <a:prstGeom prst="rect">
            <a:avLst/>
          </a:prstGeom>
        </p:spPr>
      </p:pic>
    </p:spTree>
    <p:extLst>
      <p:ext uri="{BB962C8B-B14F-4D97-AF65-F5344CB8AC3E}">
        <p14:creationId xmlns:p14="http://schemas.microsoft.com/office/powerpoint/2010/main" val="103831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3660600" y="1597000"/>
            <a:ext cx="4578800" cy="3664000"/>
          </a:xfrm>
          <a:prstGeom prst="rect">
            <a:avLst/>
          </a:prstGeom>
        </p:spPr>
        <p:txBody>
          <a:bodyPr spcFirstLastPara="1" vert="horz" wrap="square" lIns="121900" tIns="121900" rIns="121900" bIns="121900" rtlCol="0" anchor="ctr" anchorCtr="0">
            <a:noAutofit/>
          </a:bodyPr>
          <a:lstStyle/>
          <a:p>
            <a:r>
              <a:rPr lang="tr-TR" b="1" dirty="0"/>
              <a:t>İşitsel Dilsel Yöntem</a:t>
            </a:r>
            <a:endParaRPr dirty="0"/>
          </a:p>
        </p:txBody>
      </p:sp>
    </p:spTree>
    <p:extLst>
      <p:ext uri="{BB962C8B-B14F-4D97-AF65-F5344CB8AC3E}">
        <p14:creationId xmlns:p14="http://schemas.microsoft.com/office/powerpoint/2010/main" val="462253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155167" y="729674"/>
            <a:ext cx="7501600" cy="891373"/>
          </a:xfrm>
          <a:prstGeom prst="rect">
            <a:avLst/>
          </a:prstGeom>
        </p:spPr>
        <p:txBody>
          <a:bodyPr spcFirstLastPara="1" vert="horz" wrap="square" lIns="121900" tIns="121900" rIns="121900" bIns="121900" rtlCol="0" anchor="b" anchorCtr="0">
            <a:noAutofit/>
          </a:bodyPr>
          <a:lstStyle/>
          <a:p>
            <a:r>
              <a:rPr lang="tr-TR" b="1" dirty="0" smtClean="0"/>
              <a:t>İşitsel Dilsel Yöntem</a:t>
            </a:r>
            <a:endParaRPr lang="tr-TR" dirty="0"/>
          </a:p>
        </p:txBody>
      </p:sp>
      <p:sp>
        <p:nvSpPr>
          <p:cNvPr id="64" name="Shape 64"/>
          <p:cNvSpPr txBox="1">
            <a:spLocks noGrp="1"/>
          </p:cNvSpPr>
          <p:nvPr>
            <p:ph type="body" idx="1"/>
          </p:nvPr>
        </p:nvSpPr>
        <p:spPr>
          <a:xfrm>
            <a:off x="898842" y="2126144"/>
            <a:ext cx="7757925" cy="3430593"/>
          </a:xfrm>
          <a:prstGeom prst="rect">
            <a:avLst/>
          </a:prstGeom>
        </p:spPr>
        <p:txBody>
          <a:bodyPr spcFirstLastPara="1" vert="horz" wrap="square" lIns="121900" tIns="121900" rIns="121900" bIns="121900" rtlCol="0" anchor="t" anchorCtr="0">
            <a:noAutofit/>
          </a:bodyPr>
          <a:lstStyle/>
          <a:p>
            <a:pPr marL="186262" indent="0">
              <a:buNone/>
            </a:pPr>
            <a:r>
              <a:rPr lang="tr-TR" dirty="0"/>
              <a:t>İkinci Dünya Savaşı sırasında Amerikan ordusundaki askerlere kısa sürede yabancı dil öğretme hedefi ile ortaya çıkan </a:t>
            </a:r>
            <a:r>
              <a:rPr lang="tr-TR" b="1" i="1" dirty="0"/>
              <a:t>İşitsel Dilsel </a:t>
            </a:r>
            <a:r>
              <a:rPr lang="tr-TR" b="1" i="1" dirty="0" err="1"/>
              <a:t>Yöntem</a:t>
            </a:r>
            <a:r>
              <a:rPr lang="tr-TR" dirty="0" err="1"/>
              <a:t>’e</a:t>
            </a:r>
            <a:r>
              <a:rPr lang="tr-TR" dirty="0"/>
              <a:t> (</a:t>
            </a:r>
            <a:r>
              <a:rPr lang="tr-TR" dirty="0" err="1"/>
              <a:t>Audio</a:t>
            </a:r>
            <a:r>
              <a:rPr lang="tr-TR" dirty="0"/>
              <a:t> </a:t>
            </a:r>
            <a:r>
              <a:rPr lang="tr-TR" dirty="0" err="1"/>
              <a:t>Lingual</a:t>
            </a:r>
            <a:r>
              <a:rPr lang="tr-TR" dirty="0"/>
              <a:t> </a:t>
            </a:r>
            <a:r>
              <a:rPr lang="tr-TR" dirty="0" err="1"/>
              <a:t>Method</a:t>
            </a:r>
            <a:r>
              <a:rPr lang="tr-TR" dirty="0"/>
              <a:t>) göre, bir alışkanlıklar dizgesi olan dil kurallı yapılardan oluşur. Ancak, hedef dilin kurallarını anadili ile anlatmak doğru değildir çünkü diller arasındaki farklılıklar benzerliklerden çok daha fazladır. </a:t>
            </a:r>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3</a:t>
            </a:fld>
            <a:endParaRPr/>
          </a:p>
        </p:txBody>
      </p:sp>
      <p:pic>
        <p:nvPicPr>
          <p:cNvPr id="2" name="Resim 1"/>
          <p:cNvPicPr>
            <a:picLocks noChangeAspect="1"/>
          </p:cNvPicPr>
          <p:nvPr/>
        </p:nvPicPr>
        <p:blipFill>
          <a:blip r:embed="rId3"/>
          <a:stretch>
            <a:fillRect/>
          </a:stretch>
        </p:blipFill>
        <p:spPr>
          <a:xfrm rot="191620">
            <a:off x="8993902" y="561870"/>
            <a:ext cx="2230106" cy="2743200"/>
          </a:xfrm>
          <a:prstGeom prst="rect">
            <a:avLst/>
          </a:prstGeom>
        </p:spPr>
      </p:pic>
    </p:spTree>
    <p:extLst>
      <p:ext uri="{BB962C8B-B14F-4D97-AF65-F5344CB8AC3E}">
        <p14:creationId xmlns:p14="http://schemas.microsoft.com/office/powerpoint/2010/main" val="1102679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155167" y="729674"/>
            <a:ext cx="7501600" cy="891373"/>
          </a:xfrm>
          <a:prstGeom prst="rect">
            <a:avLst/>
          </a:prstGeom>
        </p:spPr>
        <p:txBody>
          <a:bodyPr spcFirstLastPara="1" vert="horz" wrap="square" lIns="121900" tIns="121900" rIns="121900" bIns="121900" rtlCol="0" anchor="b" anchorCtr="0">
            <a:noAutofit/>
          </a:bodyPr>
          <a:lstStyle/>
          <a:p>
            <a:r>
              <a:rPr lang="tr-TR" b="1" dirty="0" smtClean="0"/>
              <a:t>İşitsel Dilsel Yöntem</a:t>
            </a:r>
            <a:endParaRPr lang="tr-TR" dirty="0"/>
          </a:p>
        </p:txBody>
      </p:sp>
      <p:sp>
        <p:nvSpPr>
          <p:cNvPr id="64" name="Shape 64"/>
          <p:cNvSpPr txBox="1">
            <a:spLocks noGrp="1"/>
          </p:cNvSpPr>
          <p:nvPr>
            <p:ph type="body" idx="1"/>
          </p:nvPr>
        </p:nvSpPr>
        <p:spPr>
          <a:xfrm>
            <a:off x="1014884" y="1734250"/>
            <a:ext cx="7988438" cy="3902868"/>
          </a:xfrm>
          <a:prstGeom prst="rect">
            <a:avLst/>
          </a:prstGeom>
        </p:spPr>
        <p:txBody>
          <a:bodyPr spcFirstLastPara="1" vert="horz" wrap="square" lIns="121900" tIns="121900" rIns="121900" bIns="121900" rtlCol="0" anchor="t" anchorCtr="0">
            <a:noAutofit/>
          </a:bodyPr>
          <a:lstStyle/>
          <a:p>
            <a:pPr marL="186262" indent="0">
              <a:buNone/>
            </a:pPr>
            <a:r>
              <a:rPr lang="tr-TR" dirty="0"/>
              <a:t>Bu yönteme göre, dil öğrenme bir alışkanlık kazanma etkinliğidir. Öncelikle sözlü beceri alışkanlığı geliştirilmeli, ardından diğer becerilerin kazandırılması izlemelidir. Bunun nedeni, sözlü olarak ifade ettiğimiz söyleyiş biçimlerinin edinim sürecinde yazma ve okumadan önce gelmesidir. Öğrenim süreci sırasında kaynak dil ile hedef dil arasında karşılaştırma yapılabilir ancak hedef dilin çözümlenmesi dersin konusu olmamalıdır. </a:t>
            </a:r>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4</a:t>
            </a:fld>
            <a:endParaRPr/>
          </a:p>
        </p:txBody>
      </p:sp>
      <p:pic>
        <p:nvPicPr>
          <p:cNvPr id="2" name="Resim 1"/>
          <p:cNvPicPr>
            <a:picLocks noChangeAspect="1"/>
          </p:cNvPicPr>
          <p:nvPr/>
        </p:nvPicPr>
        <p:blipFill>
          <a:blip r:embed="rId3"/>
          <a:stretch>
            <a:fillRect/>
          </a:stretch>
        </p:blipFill>
        <p:spPr>
          <a:xfrm rot="191620">
            <a:off x="8993902" y="561870"/>
            <a:ext cx="2230106" cy="2743200"/>
          </a:xfrm>
          <a:prstGeom prst="rect">
            <a:avLst/>
          </a:prstGeom>
        </p:spPr>
      </p:pic>
    </p:spTree>
    <p:extLst>
      <p:ext uri="{BB962C8B-B14F-4D97-AF65-F5344CB8AC3E}">
        <p14:creationId xmlns:p14="http://schemas.microsoft.com/office/powerpoint/2010/main" val="1247390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155167" y="729674"/>
            <a:ext cx="7501600" cy="891373"/>
          </a:xfrm>
          <a:prstGeom prst="rect">
            <a:avLst/>
          </a:prstGeom>
        </p:spPr>
        <p:txBody>
          <a:bodyPr spcFirstLastPara="1" vert="horz" wrap="square" lIns="121900" tIns="121900" rIns="121900" bIns="121900" rtlCol="0" anchor="b" anchorCtr="0">
            <a:noAutofit/>
          </a:bodyPr>
          <a:lstStyle/>
          <a:p>
            <a:r>
              <a:rPr lang="tr-TR" b="1" dirty="0" smtClean="0"/>
              <a:t>İşitsel Dilsel Yöntem</a:t>
            </a:r>
            <a:endParaRPr lang="tr-TR" dirty="0"/>
          </a:p>
        </p:txBody>
      </p:sp>
      <p:sp>
        <p:nvSpPr>
          <p:cNvPr id="64" name="Shape 64"/>
          <p:cNvSpPr txBox="1">
            <a:spLocks noGrp="1"/>
          </p:cNvSpPr>
          <p:nvPr>
            <p:ph type="body" idx="1"/>
          </p:nvPr>
        </p:nvSpPr>
        <p:spPr>
          <a:xfrm>
            <a:off x="898842" y="1738365"/>
            <a:ext cx="7757925" cy="4049485"/>
          </a:xfrm>
          <a:prstGeom prst="rect">
            <a:avLst/>
          </a:prstGeom>
        </p:spPr>
        <p:txBody>
          <a:bodyPr spcFirstLastPara="1" vert="horz" wrap="square" lIns="121900" tIns="121900" rIns="121900" bIns="121900" rtlCol="0" anchor="t" anchorCtr="0">
            <a:noAutofit/>
          </a:bodyPr>
          <a:lstStyle/>
          <a:p>
            <a:pPr marL="186262" indent="0">
              <a:buNone/>
            </a:pPr>
            <a:r>
              <a:rPr lang="tr-TR" dirty="0"/>
              <a:t>Derslerde hedef dilin ses, biçim ve sözdizimi konusunda çalışılır, tam ve doğru </a:t>
            </a:r>
            <a:r>
              <a:rPr lang="tr-TR" dirty="0" err="1"/>
              <a:t>sesletim</a:t>
            </a:r>
            <a:r>
              <a:rPr lang="tr-TR" dirty="0"/>
              <a:t> amaçlanır. Bu amaç doğrultusunda aşamalı sesbilim, biçimbilim ve sözdizimi öğretimi izlencesi uygulanır. </a:t>
            </a:r>
            <a:endParaRPr lang="tr-TR" dirty="0" smtClean="0"/>
          </a:p>
          <a:p>
            <a:pPr marL="186262" indent="0">
              <a:buNone/>
            </a:pPr>
            <a:endParaRPr lang="tr-TR" dirty="0" smtClean="0"/>
          </a:p>
          <a:p>
            <a:pPr marL="186262" indent="0">
              <a:buNone/>
            </a:pPr>
            <a:r>
              <a:rPr lang="tr-TR" dirty="0"/>
              <a:t>İşitsel Dilsel </a:t>
            </a:r>
            <a:r>
              <a:rPr lang="tr-TR" dirty="0" err="1"/>
              <a:t>Yöntem’de</a:t>
            </a:r>
            <a:r>
              <a:rPr lang="tr-TR" dirty="0"/>
              <a:t> öğrenci yalnızca kendisinden istenen yinelemeyi ve </a:t>
            </a:r>
            <a:r>
              <a:rPr lang="tr-TR" b="1" i="1" dirty="0"/>
              <a:t>biçim alıştırmalarını</a:t>
            </a:r>
            <a:r>
              <a:rPr lang="tr-TR" dirty="0"/>
              <a:t> (</a:t>
            </a:r>
            <a:r>
              <a:rPr lang="tr-TR" dirty="0" err="1"/>
              <a:t>mechanical</a:t>
            </a:r>
            <a:r>
              <a:rPr lang="tr-TR" dirty="0"/>
              <a:t> </a:t>
            </a:r>
            <a:r>
              <a:rPr lang="tr-TR" dirty="0" err="1"/>
              <a:t>drills</a:t>
            </a:r>
            <a:r>
              <a:rPr lang="tr-TR" dirty="0"/>
              <a:t>) yapmalıdır, yani üretici konumda olması </a:t>
            </a:r>
            <a:r>
              <a:rPr lang="tr-TR" dirty="0" smtClean="0"/>
              <a:t>beklenmez.</a:t>
            </a:r>
            <a:endParaRPr lang="tr-TR" dirty="0"/>
          </a:p>
          <a:p>
            <a:pPr marL="186262" indent="0">
              <a:buNone/>
            </a:pPr>
            <a:endParaRPr lang="tr-TR" dirty="0"/>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5</a:t>
            </a:fld>
            <a:endParaRPr/>
          </a:p>
        </p:txBody>
      </p:sp>
      <p:pic>
        <p:nvPicPr>
          <p:cNvPr id="2" name="Resim 1"/>
          <p:cNvPicPr>
            <a:picLocks noChangeAspect="1"/>
          </p:cNvPicPr>
          <p:nvPr/>
        </p:nvPicPr>
        <p:blipFill>
          <a:blip r:embed="rId3"/>
          <a:stretch>
            <a:fillRect/>
          </a:stretch>
        </p:blipFill>
        <p:spPr>
          <a:xfrm rot="191620">
            <a:off x="8993902" y="561870"/>
            <a:ext cx="2230106" cy="2743200"/>
          </a:xfrm>
          <a:prstGeom prst="rect">
            <a:avLst/>
          </a:prstGeom>
        </p:spPr>
      </p:pic>
    </p:spTree>
    <p:extLst>
      <p:ext uri="{BB962C8B-B14F-4D97-AF65-F5344CB8AC3E}">
        <p14:creationId xmlns:p14="http://schemas.microsoft.com/office/powerpoint/2010/main" val="2222265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155167" y="729674"/>
            <a:ext cx="7501600" cy="891373"/>
          </a:xfrm>
          <a:prstGeom prst="rect">
            <a:avLst/>
          </a:prstGeom>
        </p:spPr>
        <p:txBody>
          <a:bodyPr spcFirstLastPara="1" vert="horz" wrap="square" lIns="121900" tIns="121900" rIns="121900" bIns="121900" rtlCol="0" anchor="b" anchorCtr="0">
            <a:noAutofit/>
          </a:bodyPr>
          <a:lstStyle/>
          <a:p>
            <a:r>
              <a:rPr lang="tr-TR" b="1" dirty="0" smtClean="0"/>
              <a:t>İşitsel Dilsel Yöntem</a:t>
            </a:r>
            <a:endParaRPr lang="tr-TR" dirty="0"/>
          </a:p>
        </p:txBody>
      </p:sp>
      <p:sp>
        <p:nvSpPr>
          <p:cNvPr id="64" name="Shape 64"/>
          <p:cNvSpPr txBox="1">
            <a:spLocks noGrp="1"/>
          </p:cNvSpPr>
          <p:nvPr>
            <p:ph type="body" idx="1"/>
          </p:nvPr>
        </p:nvSpPr>
        <p:spPr>
          <a:xfrm>
            <a:off x="898842" y="1738366"/>
            <a:ext cx="7757925" cy="3818372"/>
          </a:xfrm>
          <a:prstGeom prst="rect">
            <a:avLst/>
          </a:prstGeom>
        </p:spPr>
        <p:txBody>
          <a:bodyPr spcFirstLastPara="1" vert="horz" wrap="square" lIns="121900" tIns="121900" rIns="121900" bIns="121900" rtlCol="0" anchor="t" anchorCtr="0">
            <a:noAutofit/>
          </a:bodyPr>
          <a:lstStyle/>
          <a:p>
            <a:pPr marL="186262" indent="0">
              <a:buNone/>
            </a:pPr>
            <a:r>
              <a:rPr lang="tr-TR" dirty="0" smtClean="0"/>
              <a:t>Öğretmenin </a:t>
            </a:r>
            <a:r>
              <a:rPr lang="tr-TR" dirty="0"/>
              <a:t>görevi ise öncelikli olarak sınıfta yapılan yinelemeleri yönetmek, hangi öğrencinin ne zaman diyaloğa katılacağını ve en önemlisi hangi öğrencinin </a:t>
            </a:r>
            <a:r>
              <a:rPr lang="tr-TR" dirty="0" err="1"/>
              <a:t>sesletiminde</a:t>
            </a:r>
            <a:r>
              <a:rPr lang="tr-TR" dirty="0"/>
              <a:t> yanlışlık olduğunu belirlemeye çalışmaktır.  Bu yöntemde öğretmenden beklenen dil kullanımını açıklaması değil, uygulamalı olarak göstermesidir.</a:t>
            </a:r>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6</a:t>
            </a:fld>
            <a:endParaRPr/>
          </a:p>
        </p:txBody>
      </p:sp>
      <p:pic>
        <p:nvPicPr>
          <p:cNvPr id="2" name="Resim 1"/>
          <p:cNvPicPr>
            <a:picLocks noChangeAspect="1"/>
          </p:cNvPicPr>
          <p:nvPr/>
        </p:nvPicPr>
        <p:blipFill>
          <a:blip r:embed="rId3"/>
          <a:stretch>
            <a:fillRect/>
          </a:stretch>
        </p:blipFill>
        <p:spPr>
          <a:xfrm rot="191620">
            <a:off x="8993902" y="561870"/>
            <a:ext cx="2230106" cy="2743200"/>
          </a:xfrm>
          <a:prstGeom prst="rect">
            <a:avLst/>
          </a:prstGeom>
        </p:spPr>
      </p:pic>
    </p:spTree>
    <p:extLst>
      <p:ext uri="{BB962C8B-B14F-4D97-AF65-F5344CB8AC3E}">
        <p14:creationId xmlns:p14="http://schemas.microsoft.com/office/powerpoint/2010/main" val="1899652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155167" y="729674"/>
            <a:ext cx="7501600" cy="891373"/>
          </a:xfrm>
          <a:prstGeom prst="rect">
            <a:avLst/>
          </a:prstGeom>
        </p:spPr>
        <p:txBody>
          <a:bodyPr spcFirstLastPara="1" vert="horz" wrap="square" lIns="121900" tIns="121900" rIns="121900" bIns="121900" rtlCol="0" anchor="b" anchorCtr="0">
            <a:noAutofit/>
          </a:bodyPr>
          <a:lstStyle/>
          <a:p>
            <a:r>
              <a:rPr lang="tr-TR" b="1" dirty="0" smtClean="0"/>
              <a:t>İşitsel Dilsel Yöntem</a:t>
            </a:r>
            <a:endParaRPr lang="tr-TR" dirty="0"/>
          </a:p>
        </p:txBody>
      </p:sp>
      <p:sp>
        <p:nvSpPr>
          <p:cNvPr id="64" name="Shape 64"/>
          <p:cNvSpPr txBox="1">
            <a:spLocks noGrp="1"/>
          </p:cNvSpPr>
          <p:nvPr>
            <p:ph type="body" idx="1"/>
          </p:nvPr>
        </p:nvSpPr>
        <p:spPr>
          <a:xfrm>
            <a:off x="898842" y="1738366"/>
            <a:ext cx="7757925" cy="3818372"/>
          </a:xfrm>
          <a:prstGeom prst="rect">
            <a:avLst/>
          </a:prstGeom>
        </p:spPr>
        <p:txBody>
          <a:bodyPr spcFirstLastPara="1" vert="horz" wrap="square" lIns="121900" tIns="121900" rIns="121900" bIns="121900" rtlCol="0" anchor="t" anchorCtr="0">
            <a:noAutofit/>
          </a:bodyPr>
          <a:lstStyle/>
          <a:p>
            <a:pPr marL="186262" indent="0">
              <a:buNone/>
            </a:pPr>
            <a:r>
              <a:rPr lang="tr-TR" sz="3600" dirty="0"/>
              <a:t>Adından da anlaşılabileceği gibi, bu yöntemin en çok üzerinde durduğu dil becerileri, dinleme ve konuşmadır. Bu nedenle, sınıfta diyalog oluşturma, kalıp çalışması ve alışkanlık kazandırıcı etkinlikler uygulanır.</a:t>
            </a:r>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7</a:t>
            </a:fld>
            <a:endParaRPr/>
          </a:p>
        </p:txBody>
      </p:sp>
      <p:pic>
        <p:nvPicPr>
          <p:cNvPr id="2" name="Resim 1"/>
          <p:cNvPicPr>
            <a:picLocks noChangeAspect="1"/>
          </p:cNvPicPr>
          <p:nvPr/>
        </p:nvPicPr>
        <p:blipFill>
          <a:blip r:embed="rId3"/>
          <a:stretch>
            <a:fillRect/>
          </a:stretch>
        </p:blipFill>
        <p:spPr>
          <a:xfrm rot="191620">
            <a:off x="8993902" y="561870"/>
            <a:ext cx="2230106" cy="2743200"/>
          </a:xfrm>
          <a:prstGeom prst="rect">
            <a:avLst/>
          </a:prstGeom>
        </p:spPr>
      </p:pic>
    </p:spTree>
    <p:extLst>
      <p:ext uri="{BB962C8B-B14F-4D97-AF65-F5344CB8AC3E}">
        <p14:creationId xmlns:p14="http://schemas.microsoft.com/office/powerpoint/2010/main" val="4098890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155167" y="729674"/>
            <a:ext cx="7501600" cy="891373"/>
          </a:xfrm>
          <a:prstGeom prst="rect">
            <a:avLst/>
          </a:prstGeom>
        </p:spPr>
        <p:txBody>
          <a:bodyPr spcFirstLastPara="1" vert="horz" wrap="square" lIns="121900" tIns="121900" rIns="121900" bIns="121900" rtlCol="0" anchor="b" anchorCtr="0">
            <a:noAutofit/>
          </a:bodyPr>
          <a:lstStyle/>
          <a:p>
            <a:r>
              <a:rPr lang="tr-TR" b="1" dirty="0" smtClean="0"/>
              <a:t>İşitsel Dilsel Yöntem</a:t>
            </a:r>
            <a:endParaRPr lang="tr-TR" dirty="0"/>
          </a:p>
        </p:txBody>
      </p:sp>
      <p:sp>
        <p:nvSpPr>
          <p:cNvPr id="64" name="Shape 64"/>
          <p:cNvSpPr txBox="1">
            <a:spLocks noGrp="1"/>
          </p:cNvSpPr>
          <p:nvPr>
            <p:ph type="body" idx="1"/>
          </p:nvPr>
        </p:nvSpPr>
        <p:spPr>
          <a:xfrm>
            <a:off x="898842" y="1547445"/>
            <a:ext cx="8020378" cy="4421275"/>
          </a:xfrm>
          <a:prstGeom prst="rect">
            <a:avLst/>
          </a:prstGeom>
        </p:spPr>
        <p:txBody>
          <a:bodyPr spcFirstLastPara="1" vert="horz" wrap="square" lIns="121900" tIns="121900" rIns="121900" bIns="121900" rtlCol="0" anchor="t" anchorCtr="0">
            <a:noAutofit/>
          </a:bodyPr>
          <a:lstStyle/>
          <a:p>
            <a:pPr marL="186262" indent="0">
              <a:buNone/>
            </a:pPr>
            <a:r>
              <a:rPr lang="tr-TR" dirty="0"/>
              <a:t>Bu yöntemle dil öğrenen öğrencilerin </a:t>
            </a:r>
            <a:r>
              <a:rPr lang="tr-TR" dirty="0" err="1"/>
              <a:t>sesletimlerinin</a:t>
            </a:r>
            <a:r>
              <a:rPr lang="tr-TR" dirty="0"/>
              <a:t> anadili konuşucusu düzeyinde olması hedeflendiğinden </a:t>
            </a:r>
            <a:r>
              <a:rPr lang="tr-TR" dirty="0" err="1"/>
              <a:t>sesletimde</a:t>
            </a:r>
            <a:r>
              <a:rPr lang="tr-TR" dirty="0"/>
              <a:t> yapılan yanlışlığa izin verilmez ve bu tür yanlışlar alışkanlık oluşturmasını engellemek amacıyla öğretmen tarafından hemen düzeltilir. Özellikle, öğretmenlerin hedef dili anadili olarak konuşan kişiler olmama olasılığına karşı, anadili konuşucularının seslendirdiği işitsel/görsel malzemeler ve ses kayıtları kullanılır. Bu yöntem, dil </a:t>
            </a:r>
            <a:r>
              <a:rPr lang="tr-TR" dirty="0" err="1"/>
              <a:t>laboratuarlarının</a:t>
            </a:r>
            <a:r>
              <a:rPr lang="tr-TR" dirty="0"/>
              <a:t> kullanımını başlatan yöntem olarak da tarihe geçmiştir. </a:t>
            </a:r>
          </a:p>
        </p:txBody>
      </p:sp>
      <p:sp>
        <p:nvSpPr>
          <p:cNvPr id="66" name="Shape 66"/>
          <p:cNvSpPr txBox="1">
            <a:spLocks noGrp="1"/>
          </p:cNvSpPr>
          <p:nvPr>
            <p:ph type="sldNum" idx="12"/>
          </p:nvPr>
        </p:nvSpPr>
        <p:spPr>
          <a:xfrm>
            <a:off x="11621367" y="6235167"/>
            <a:ext cx="570800" cy="622800"/>
          </a:xfrm>
          <a:prstGeom prst="rect">
            <a:avLst/>
          </a:prstGeom>
        </p:spPr>
        <p:txBody>
          <a:bodyPr spcFirstLastPara="1" vert="horz" wrap="square" lIns="121900" tIns="121900" rIns="121900" bIns="121900" rtlCol="0" anchor="ctr" anchorCtr="0">
            <a:noAutofit/>
          </a:bodyPr>
          <a:lstStyle/>
          <a:p>
            <a:fld id="{00000000-1234-1234-1234-123412341234}" type="slidenum">
              <a:rPr lang="en"/>
              <a:pPr/>
              <a:t>8</a:t>
            </a:fld>
            <a:endParaRPr/>
          </a:p>
        </p:txBody>
      </p:sp>
      <p:pic>
        <p:nvPicPr>
          <p:cNvPr id="2" name="Resim 1"/>
          <p:cNvPicPr>
            <a:picLocks noChangeAspect="1"/>
          </p:cNvPicPr>
          <p:nvPr/>
        </p:nvPicPr>
        <p:blipFill>
          <a:blip r:embed="rId3"/>
          <a:stretch>
            <a:fillRect/>
          </a:stretch>
        </p:blipFill>
        <p:spPr>
          <a:xfrm rot="191620">
            <a:off x="8993902" y="561870"/>
            <a:ext cx="2230106" cy="2743200"/>
          </a:xfrm>
          <a:prstGeom prst="rect">
            <a:avLst/>
          </a:prstGeom>
        </p:spPr>
      </p:pic>
    </p:spTree>
    <p:extLst>
      <p:ext uri="{BB962C8B-B14F-4D97-AF65-F5344CB8AC3E}">
        <p14:creationId xmlns:p14="http://schemas.microsoft.com/office/powerpoint/2010/main" val="486094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3660600" y="1597000"/>
            <a:ext cx="4578800" cy="3664000"/>
          </a:xfrm>
          <a:prstGeom prst="rect">
            <a:avLst/>
          </a:prstGeom>
        </p:spPr>
        <p:txBody>
          <a:bodyPr spcFirstLastPara="1" vert="horz" wrap="square" lIns="121900" tIns="121900" rIns="121900" bIns="121900" rtlCol="0" anchor="ctr" anchorCtr="0">
            <a:noAutofit/>
          </a:bodyPr>
          <a:lstStyle/>
          <a:p>
            <a:r>
              <a:rPr lang="tr-TR" dirty="0" smtClean="0"/>
              <a:t>Doğal </a:t>
            </a:r>
            <a:br>
              <a:rPr lang="tr-TR" dirty="0" smtClean="0"/>
            </a:br>
            <a:r>
              <a:rPr lang="tr-TR" dirty="0" smtClean="0"/>
              <a:t>Yaklaşım</a:t>
            </a:r>
            <a:endParaRPr dirty="0"/>
          </a:p>
        </p:txBody>
      </p:sp>
    </p:spTree>
    <p:extLst>
      <p:ext uri="{BB962C8B-B14F-4D97-AF65-F5344CB8AC3E}">
        <p14:creationId xmlns:p14="http://schemas.microsoft.com/office/powerpoint/2010/main" val="3040141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757</Words>
  <Application>Microsoft Office PowerPoint</Application>
  <PresentationFormat>Geniş ekran</PresentationFormat>
  <Paragraphs>48</Paragraphs>
  <Slides>17</Slides>
  <Notes>17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Pangolin</vt:lpstr>
      <vt:lpstr>Arial</vt:lpstr>
      <vt:lpstr>Calibri</vt:lpstr>
      <vt:lpstr>Calibri Light</vt:lpstr>
      <vt:lpstr>Office Teması</vt:lpstr>
      <vt:lpstr>DBB 404 Yabancı Dil Öğretimi</vt:lpstr>
      <vt:lpstr>İşitsel Dilsel Yöntem</vt:lpstr>
      <vt:lpstr>İşitsel Dilsel Yöntem</vt:lpstr>
      <vt:lpstr>İşitsel Dilsel Yöntem</vt:lpstr>
      <vt:lpstr>İşitsel Dilsel Yöntem</vt:lpstr>
      <vt:lpstr>İşitsel Dilsel Yöntem</vt:lpstr>
      <vt:lpstr>İşitsel Dilsel Yöntem</vt:lpstr>
      <vt:lpstr>İşitsel Dilsel Yöntem</vt:lpstr>
      <vt:lpstr>Doğal  Yaklaşım</vt:lpstr>
      <vt:lpstr>In two or three columns</vt:lpstr>
      <vt:lpstr> </vt:lpstr>
      <vt:lpstr>Doğal Yaklaşım</vt:lpstr>
      <vt:lpstr>Dil edinim düzeneği</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DBB 404 Yabancı Dil Öğretimi</dc:title>
  <dc:creator>Sıla Ay</dc:creator>
  <cp:lastModifiedBy>Sıla Ay</cp:lastModifiedBy>
  <cp:revision>3</cp:revision>
  <dcterms:created xsi:type="dcterms:W3CDTF">2018-02-04T08:50:20Z</dcterms:created>
  <dcterms:modified xsi:type="dcterms:W3CDTF">2018-02-20T12:56:39Z</dcterms:modified>
</cp:coreProperties>
</file>