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349" r:id="rId2"/>
    <p:sldId id="289" r:id="rId3"/>
    <p:sldId id="441" r:id="rId4"/>
    <p:sldId id="373" r:id="rId5"/>
    <p:sldId id="442" r:id="rId6"/>
    <p:sldId id="412" r:id="rId7"/>
    <p:sldId id="443" r:id="rId8"/>
    <p:sldId id="304" r:id="rId9"/>
    <p:sldId id="350" r:id="rId10"/>
    <p:sldId id="439" r:id="rId11"/>
    <p:sldId id="440" r:id="rId12"/>
    <p:sldId id="444" r:id="rId13"/>
    <p:sldId id="445" r:id="rId14"/>
    <p:sldId id="446" r:id="rId15"/>
    <p:sldId id="330" r:id="rId16"/>
    <p:sldId id="447" r:id="rId17"/>
    <p:sldId id="448" r:id="rId18"/>
    <p:sldId id="364" r:id="rId19"/>
    <p:sldId id="449" r:id="rId20"/>
    <p:sldId id="333" r:id="rId21"/>
    <p:sldId id="450" r:id="rId22"/>
    <p:sldId id="452" r:id="rId23"/>
    <p:sldId id="453" r:id="rId24"/>
    <p:sldId id="400" r:id="rId25"/>
    <p:sldId id="437" r:id="rId26"/>
    <p:sldId id="455" r:id="rId27"/>
    <p:sldId id="454" r:id="rId28"/>
    <p:sldId id="346" r:id="rId29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楷体" panose="02010609060101010101" pitchFamily="49" charset="-122"/>
      <p:regular r:id="rId34"/>
    </p:embeddedFont>
    <p:embeddedFont>
      <p:font typeface="华文仿宋" panose="02010600040101010101" pitchFamily="2" charset="-122"/>
      <p:regular r:id="rId35"/>
    </p:embeddedFont>
    <p:embeddedFont>
      <p:font typeface="华文隶书" panose="02010800040101010101" pitchFamily="2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2" autoAdjust="0"/>
    <p:restoredTop sz="99055" autoAdjust="0"/>
  </p:normalViewPr>
  <p:slideViewPr>
    <p:cSldViewPr snapToGrid="0">
      <p:cViewPr varScale="1">
        <p:scale>
          <a:sx n="110" d="100"/>
          <a:sy n="110" d="100"/>
        </p:scale>
        <p:origin x="192" y="60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2019-12-22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17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459018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第二十二课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你看过越剧没有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4685" y="4297587"/>
            <a:ext cx="5355621" cy="128203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4513948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1721203"/>
            <a:ext cx="6098772" cy="8048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你觉得这部小说怎么样？</a:t>
            </a:r>
            <a:endParaRPr lang="zh-CN" altLang="en-US" sz="2400" u="sng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1881540"/>
            <a:ext cx="61245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我觉得小说里的爱情故事非常感人。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17560" y="2621285"/>
            <a:ext cx="7686748" cy="8334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53287" y="3499107"/>
            <a:ext cx="5043205" cy="7445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20821" y="2794322"/>
            <a:ext cx="7294254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你想再看一次越剧的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红楼梦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？我有两张票。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75612" y="3602295"/>
            <a:ext cx="67421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当然想看。是什么时候的票？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9946" name="Text Box 20"/>
          <p:cNvSpPr txBox="1">
            <a:spLocks noChangeArrowheads="1"/>
          </p:cNvSpPr>
          <p:nvPr/>
        </p:nvSpPr>
        <p:spPr bwMode="auto">
          <a:xfrm>
            <a:off x="1009793" y="4519125"/>
            <a:ext cx="430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是明天晚上七点一刻的。座位很好，楼下的五排八号和十号。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5727700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5424488" y="4175423"/>
            <a:ext cx="3719512" cy="1242076"/>
          </a:xfrm>
          <a:prstGeom prst="cloudCallout">
            <a:avLst>
              <a:gd name="adj1" fmla="val -12259"/>
              <a:gd name="adj2" fmla="val -99830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Making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appointment</a:t>
            </a:r>
          </a:p>
          <a:p>
            <a:r>
              <a:rPr lang="en-US" altLang="zh-CN" sz="2000" dirty="0" smtClean="0"/>
              <a:t>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someone</a:t>
            </a:r>
            <a:endParaRPr lang="zh-CN" altLang="en-US" sz="20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79422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0" y="3529270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8" y="990495"/>
            <a:ext cx="548008" cy="548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2" y="2764092"/>
            <a:ext cx="548008" cy="548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76" y="4456628"/>
            <a:ext cx="548008" cy="548008"/>
          </a:xfrm>
          <a:prstGeom prst="rect">
            <a:avLst/>
          </a:prstGeom>
        </p:spPr>
      </p:pic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824617" y="5650983"/>
            <a:ext cx="6809458" cy="7445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0" y="5681146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1592896" y="5754171"/>
            <a:ext cx="67421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我没去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长安大戏院。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这个戏院在哪儿？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7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8297206" cy="11748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92163" y="2234583"/>
            <a:ext cx="6098772" cy="8048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7090803" cy="89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啊，长安大戏院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建国门不远，就在建国门的西边。咱们一起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打的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去。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38288" y="2394920"/>
            <a:ext cx="61245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好，明天见。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307608"/>
            <a:ext cx="615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8" y="990495"/>
            <a:ext cx="548008" cy="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22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“过”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0733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pic>
        <p:nvPicPr>
          <p:cNvPr id="3073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43" y="29566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33" y="1970216"/>
            <a:ext cx="471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圆角矩形 11"/>
          <p:cNvSpPr>
            <a:spLocks noChangeArrowheads="1"/>
          </p:cNvSpPr>
          <p:nvPr/>
        </p:nvSpPr>
        <p:spPr bwMode="auto">
          <a:xfrm>
            <a:off x="1512888" y="1806865"/>
            <a:ext cx="28606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43076" y="1886240"/>
            <a:ext cx="267523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华文楷体" pitchFamily="2" charset="-122"/>
                <a:ea typeface="华文楷体" pitchFamily="2" charset="-122"/>
              </a:rPr>
              <a:t>S+</a:t>
            </a:r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V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TW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r>
              <a:rPr lang="en-US" altLang="zh-TW" sz="2800" b="1" dirty="0">
                <a:latin typeface="华文楷体" pitchFamily="2" charset="-122"/>
                <a:ea typeface="华文楷体" pitchFamily="2" charset="-122"/>
              </a:rPr>
              <a:t>+O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1567374" y="4064976"/>
            <a:ext cx="5323561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        去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南方。</a:t>
            </a:r>
            <a:endParaRPr lang="en-US" altLang="zh-CN" sz="2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没有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看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越剧。</a:t>
            </a:r>
            <a:endParaRPr lang="en-US" altLang="zh-CN" sz="28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没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去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长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安大戏院。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圆角矩形 11"/>
          <p:cNvSpPr>
            <a:spLocks noChangeArrowheads="1"/>
          </p:cNvSpPr>
          <p:nvPr/>
        </p:nvSpPr>
        <p:spPr bwMode="auto">
          <a:xfrm>
            <a:off x="1512887" y="2989631"/>
            <a:ext cx="28606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83905" y="3006715"/>
            <a:ext cx="28952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S+V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+O+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22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“过”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0733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pic>
        <p:nvPicPr>
          <p:cNvPr id="3073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90" y="2737955"/>
            <a:ext cx="552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3"/>
          <p:cNvSpPr>
            <a:spLocks noChangeArrowheads="1"/>
          </p:cNvSpPr>
          <p:nvPr/>
        </p:nvSpPr>
        <p:spPr bwMode="auto">
          <a:xfrm>
            <a:off x="1862649" y="2789693"/>
            <a:ext cx="2311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89661" y="2823030"/>
            <a:ext cx="209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>
                <a:latin typeface="华文楷体" pitchFamily="2" charset="-122"/>
                <a:ea typeface="华文楷体" pitchFamily="2" charset="-122"/>
              </a:rPr>
              <a:t>S+V</a:t>
            </a:r>
            <a:r>
              <a:rPr lang="zh-TW" altLang="en-US" sz="2800" b="1" dirty="0">
                <a:latin typeface="华文楷体" pitchFamily="2" charset="-122"/>
                <a:ea typeface="华文楷体" pitchFamily="2" charset="-122"/>
              </a:rPr>
              <a:t>过</a:t>
            </a:r>
            <a:r>
              <a:rPr lang="en-US" altLang="zh-TW" sz="2800" b="1" dirty="0">
                <a:latin typeface="华文楷体" pitchFamily="2" charset="-122"/>
                <a:ea typeface="华文楷体" pitchFamily="2" charset="-122"/>
              </a:rPr>
              <a:t>+O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965055" y="2398711"/>
            <a:ext cx="1583998" cy="1583990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6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/>
        </p:nvSpPr>
        <p:spPr bwMode="auto">
          <a:xfrm>
            <a:off x="3936480" y="2552703"/>
            <a:ext cx="1500188" cy="12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吗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没有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567374" y="1795300"/>
            <a:ext cx="532356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你看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越剧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没有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？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直接连接符 31"/>
          <p:cNvSpPr>
            <a:spLocks noChangeShapeType="1"/>
          </p:cNvSpPr>
          <p:nvPr/>
        </p:nvSpPr>
        <p:spPr bwMode="auto">
          <a:xfrm>
            <a:off x="852488" y="4112241"/>
            <a:ext cx="7127875" cy="158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6"/>
          <p:cNvSpPr>
            <a:spLocks noGrp="1" noChangeArrowheads="1"/>
          </p:cNvSpPr>
          <p:nvPr/>
        </p:nvSpPr>
        <p:spPr bwMode="auto">
          <a:xfrm>
            <a:off x="5322888" y="4546180"/>
            <a:ext cx="15001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兵马俑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中国民乐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北京烤鸭</a:t>
            </a:r>
            <a:endParaRPr lang="zh-CN" altLang="en-US" sz="24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308600" y="4363618"/>
            <a:ext cx="1527175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7" name="圆角矩形 12"/>
          <p:cNvSpPr>
            <a:spLocks noChangeArrowheads="1"/>
          </p:cNvSpPr>
          <p:nvPr/>
        </p:nvSpPr>
        <p:spPr bwMode="auto">
          <a:xfrm>
            <a:off x="1508125" y="4730330"/>
            <a:ext cx="1296988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听</a:t>
            </a:r>
            <a:endParaRPr lang="zh-CN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8" name="圆角矩形 13"/>
          <p:cNvSpPr>
            <a:spLocks noChangeArrowheads="1"/>
          </p:cNvSpPr>
          <p:nvPr/>
        </p:nvSpPr>
        <p:spPr bwMode="auto">
          <a:xfrm>
            <a:off x="3419475" y="4619205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吃</a:t>
            </a:r>
          </a:p>
        </p:txBody>
      </p:sp>
      <p:sp>
        <p:nvSpPr>
          <p:cNvPr id="29" name="圆角矩形 14"/>
          <p:cNvSpPr>
            <a:spLocks noChangeArrowheads="1"/>
          </p:cNvSpPr>
          <p:nvPr/>
        </p:nvSpPr>
        <p:spPr bwMode="auto">
          <a:xfrm>
            <a:off x="2794000" y="5795543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参观</a:t>
            </a:r>
            <a:endParaRPr lang="zh-CN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3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2771" name="圆角矩形 12"/>
          <p:cNvSpPr>
            <a:spLocks noChangeArrowheads="1"/>
          </p:cNvSpPr>
          <p:nvPr/>
        </p:nvSpPr>
        <p:spPr bwMode="auto">
          <a:xfrm>
            <a:off x="985838" y="3259138"/>
            <a:ext cx="6729412" cy="64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32772" name="矩形 8"/>
          <p:cNvSpPr>
            <a:spLocks noChangeArrowheads="1"/>
          </p:cNvSpPr>
          <p:nvPr/>
        </p:nvSpPr>
        <p:spPr bwMode="auto">
          <a:xfrm>
            <a:off x="581025" y="1930400"/>
            <a:ext cx="8269097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我听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两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次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音乐会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，看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一</a:t>
            </a:r>
            <a:r>
              <a:rPr lang="zh-CN" altLang="en-US" sz="28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次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京剧。</a:t>
            </a: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我看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一</a:t>
            </a:r>
            <a:r>
              <a:rPr lang="zh-CN" altLang="en-US" sz="2800" b="1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遍</a:t>
            </a:r>
            <a:r>
              <a:rPr lang="en-US" altLang="zh-CN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红楼梦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32773" name="TextBox 10"/>
          <p:cNvSpPr>
            <a:spLocks noChangeArrowheads="1"/>
          </p:cNvSpPr>
          <p:nvPr/>
        </p:nvSpPr>
        <p:spPr bwMode="auto">
          <a:xfrm>
            <a:off x="655638" y="1130300"/>
            <a:ext cx="5870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 action-measure complement</a:t>
            </a:r>
            <a:endParaRPr lang="zh-CN" altLang="en-US" sz="3200" b="1" dirty="0">
              <a:solidFill>
                <a:srgbClr val="FF3300"/>
              </a:solidFill>
              <a:latin typeface="GB Pinyinok-B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069975" y="3333750"/>
            <a:ext cx="622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+n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次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遍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775" name="圆角矩形 12"/>
          <p:cNvSpPr>
            <a:spLocks noChangeArrowheads="1"/>
          </p:cNvSpPr>
          <p:nvPr/>
        </p:nvSpPr>
        <p:spPr bwMode="auto">
          <a:xfrm>
            <a:off x="770969" y="4857750"/>
            <a:ext cx="7065785" cy="15589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听过一次     开过一次玩笑     去过一次西安    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看过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一遍     念过一遍课文     写过一遍汉字     </a:t>
            </a:r>
            <a:endParaRPr lang="zh-CN" altLang="zh-CN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277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674688" y="4268788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5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83216" y="1046163"/>
            <a:ext cx="3934388" cy="199358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14991" y="1080946"/>
            <a:ext cx="3523150" cy="18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从来</a:t>
            </a:r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没有见过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没有演过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从来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没有说过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cónglái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zhème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ǔjué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tèbié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yōum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fēnggé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ǐqián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90" y="2022894"/>
            <a:ext cx="3699860" cy="59804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925346" y="3581942"/>
            <a:ext cx="2262845" cy="18625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5156944" y="3698129"/>
            <a:ext cx="2463620" cy="18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这么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感人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这么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有名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这么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着急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5314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从来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主角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特别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风格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83216" y="1046164"/>
            <a:ext cx="2929254" cy="14261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14991" y="1080946"/>
            <a:ext cx="2562363" cy="149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两个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主角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女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cónglái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zhème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ǔjué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tèbié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yōum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fēnggé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ǐqián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2733098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90" y="3454951"/>
            <a:ext cx="3699860" cy="124652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60466" y="3041541"/>
            <a:ext cx="2857357" cy="28758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5292064" y="3157729"/>
            <a:ext cx="2463620" cy="238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特别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感人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特别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喜欢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特别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优美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的音乐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5314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从来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主角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特别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风格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9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83216" y="1046164"/>
            <a:ext cx="2929254" cy="14261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14991" y="1080946"/>
            <a:ext cx="2562363" cy="149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小说的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风格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不同的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风格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cónglái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zhème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ǔjué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tèbié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yōum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fēnggé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ǐqián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23050" y="4867674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8213" y="5633658"/>
            <a:ext cx="3699860" cy="6214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60466" y="3041542"/>
            <a:ext cx="2857357" cy="23759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5292064" y="3157730"/>
            <a:ext cx="2463620" cy="22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以前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以后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三天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以前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开学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以前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认识你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以前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5314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从来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主角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特别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风格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2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1027339"/>
            <a:ext cx="3142822" cy="24041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96734" y="920946"/>
            <a:ext cx="445721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越剧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电影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演一个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角色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电影里的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角色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13186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043122" y="1181100"/>
            <a:ext cx="23558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ǎnyuán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juésè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lèi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dìfān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wèn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ǒude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nán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1614" y="2804137"/>
            <a:ext cx="3736994" cy="6099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950543" y="3768281"/>
            <a:ext cx="2494369" cy="20139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5061786" y="3794270"/>
            <a:ext cx="2914650" cy="13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语言的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乐曲的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不同的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6037" y="1196198"/>
            <a:ext cx="1426128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角色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地方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访问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难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02089" y="892239"/>
            <a:ext cx="3142822" cy="120180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69710" y="785846"/>
            <a:ext cx="445721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每个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地方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什么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地方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38999" y="3438725"/>
            <a:ext cx="3303725" cy="68181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043122" y="1181100"/>
            <a:ext cx="23558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ǎnyuán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juésè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lèi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dìf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ɑ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wèn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ǒude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nán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5126" y="4263213"/>
            <a:ext cx="3291109" cy="6099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599240" y="2336224"/>
            <a:ext cx="2494369" cy="20139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710483" y="2362212"/>
            <a:ext cx="2085869" cy="173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访问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英国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访问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老画家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访问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过一次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6037" y="1196198"/>
            <a:ext cx="1426128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角色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地方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访问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难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048757" y="4596179"/>
            <a:ext cx="2494369" cy="20139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6160000" y="4622167"/>
            <a:ext cx="2085869" cy="173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有的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国家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有的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故事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有的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68898" y="4969522"/>
            <a:ext cx="3291109" cy="6099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2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  <p:bldP spid="15" grpId="0" animBg="1"/>
      <p:bldP spid="16" grpId="0" bldLvl="0" autoUpdateAnimBg="0"/>
      <p:bldP spid="16" grpId="1" bldLvl="0" autoUpdateAnimBg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201010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19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参观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3346695" cy="7119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815169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uò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yuèjù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suīrán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dànshì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jùtuán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dìfān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xì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shàn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20021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虽然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但是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剧团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地方戏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3847" y="2128935"/>
            <a:ext cx="3346695" cy="7119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03630" y="3627345"/>
            <a:ext cx="4151980" cy="151995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32230" y="3703545"/>
            <a:ext cx="3896357" cy="14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越剧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看过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越剧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看过一次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越剧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从来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主角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特别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优美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风格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748826" y="1074608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演员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角色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种类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地方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访问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有的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难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965624"/>
            <a:ext cx="5365181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884162"/>
            <a:ext cx="6504932" cy="161492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4469545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你觉得越剧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红楼梦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怎么样？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43007"/>
            <a:ext cx="5461551" cy="126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从来没有看过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这么感人的戏。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两个主角演得好极了。我觉得越剧的音乐特别优美，越剧的风格跟京剧很不一样。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3603137"/>
            <a:ext cx="8389355" cy="19629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5593128"/>
            <a:ext cx="7813091" cy="8376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788621"/>
            <a:ext cx="7469129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你说得很对。你可能还不知道，很早以前京剧里没有女演员，都是男演员演女角色。越剧跟京剧不同，以前没有男演员，让女演员演男角色。所以越剧的风格跟京剧很不一样。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5768758"/>
            <a:ext cx="6360523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听说中国地方戏的种类很多，每个地方都有吧？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2" y="1139105"/>
            <a:ext cx="548008" cy="5480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7" y="2077035"/>
            <a:ext cx="614964" cy="6149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7" y="3952970"/>
            <a:ext cx="548008" cy="5480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5" y="5660969"/>
            <a:ext cx="614964" cy="614964"/>
          </a:xfrm>
          <a:prstGeom prst="rect">
            <a:avLst/>
          </a:prstGeom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645876" y="975228"/>
            <a:ext cx="3356095" cy="835108"/>
          </a:xfrm>
          <a:prstGeom prst="cloudCallout">
            <a:avLst>
              <a:gd name="adj1" fmla="val -60519"/>
              <a:gd name="adj2" fmla="val -16626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Making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comments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77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965624"/>
            <a:ext cx="8324231" cy="14256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2" y="2445305"/>
            <a:ext cx="7666933" cy="105377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7198896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是啊，每种地方戏都有自己的风格，每个地方的人都习惯看自己的地方戏，但是京剧是全中国的，喜欢京剧的人特别多。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91521" y="2529366"/>
            <a:ext cx="6474925" cy="8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中国京剧团两年以前到英国访问过，我跟爸爸妈妈一起去看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一次。他们都觉得京剧很美。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3603137"/>
            <a:ext cx="8389355" cy="1557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5268888"/>
            <a:ext cx="7813091" cy="8376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788621"/>
            <a:ext cx="7469129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很多外国朋友都喜欢中国京剧，一些外国留学生还到北京来学京剧。现在他们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人会唱京剧，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人还会演京剧。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5444518"/>
            <a:ext cx="6644268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我有一个朋友，也是英国留学生，他就会演京剧。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2" y="1139105"/>
            <a:ext cx="548008" cy="5480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7" y="2576905"/>
            <a:ext cx="614964" cy="6149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7" y="3952970"/>
            <a:ext cx="548008" cy="5480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5" y="5336729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2" y="965625"/>
            <a:ext cx="8324231" cy="11689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2" y="2269675"/>
            <a:ext cx="7666933" cy="105377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7198896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我还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从来没听过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外国留学生唱越剧。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你这么喜欢越剧的音乐，应该学一学越剧。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91521" y="2353736"/>
            <a:ext cx="6474925" cy="8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虽然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喜欢越剧音乐，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可是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我觉得唱越剧太难了。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3427508"/>
            <a:ext cx="8389355" cy="89568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612992"/>
            <a:ext cx="7469129" cy="8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你的嗓子很好。你可以先多听听，再学唱。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2" y="1139105"/>
            <a:ext cx="548008" cy="5480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7" y="2401275"/>
            <a:ext cx="614964" cy="6149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7" y="3628730"/>
            <a:ext cx="548008" cy="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01609" y="1875756"/>
            <a:ext cx="6149976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从来没有看过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这么感人的戏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我还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从来没听过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外国留学生唱越剧。</a:t>
            </a:r>
          </a:p>
        </p:txBody>
      </p:sp>
      <p:sp>
        <p:nvSpPr>
          <p:cNvPr id="17" name="TextBox 10"/>
          <p:cNvSpPr>
            <a:spLocks noChangeArrowheads="1"/>
          </p:cNvSpPr>
          <p:nvPr/>
        </p:nvSpPr>
        <p:spPr bwMode="auto">
          <a:xfrm>
            <a:off x="655638" y="1061270"/>
            <a:ext cx="62558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从来没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V.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过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10015" y="3577835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19" name="圆角矩形 12"/>
          <p:cNvSpPr>
            <a:spLocks noChangeArrowheads="1"/>
          </p:cNvSpPr>
          <p:nvPr/>
        </p:nvSpPr>
        <p:spPr bwMode="auto">
          <a:xfrm>
            <a:off x="1108440" y="4347675"/>
            <a:ext cx="6417541" cy="190744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从来没有访问过画家    从来没赢过足球比赛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从来没有看过这么好的小说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从来没听过这么优美的音乐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TextBox 10"/>
          <p:cNvSpPr>
            <a:spLocks noChangeArrowheads="1"/>
          </p:cNvSpPr>
          <p:nvPr/>
        </p:nvSpPr>
        <p:spPr bwMode="auto">
          <a:xfrm>
            <a:off x="655638" y="1195388"/>
            <a:ext cx="65090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有的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，有的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01608" y="1875756"/>
            <a:ext cx="6859489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现在他们有的人会唱京剧，有的人还会演京剧。</a:t>
            </a:r>
          </a:p>
        </p:txBody>
      </p:sp>
      <p:sp>
        <p:nvSpPr>
          <p:cNvPr id="10" name="Rectangle 6"/>
          <p:cNvSpPr>
            <a:spLocks noGrp="1" noChangeArrowheads="1"/>
          </p:cNvSpPr>
          <p:nvPr/>
        </p:nvSpPr>
        <p:spPr bwMode="auto">
          <a:xfrm>
            <a:off x="2837439" y="4831900"/>
            <a:ext cx="5072855" cy="16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过生日的时候      吃蛋糕     去吃寿面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过圣诞节的时候   旅行        回家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下午四点以后      踢足球     看朋友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729351" y="4782530"/>
            <a:ext cx="5128287" cy="1715768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3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1515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4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4736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73150" y="3373811"/>
            <a:ext cx="449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过年的时候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你的同学们做什么？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136650" y="4066755"/>
            <a:ext cx="5416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有的人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去看京剧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，有的人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去听音乐会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1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TextBox 10"/>
          <p:cNvSpPr>
            <a:spLocks noChangeArrowheads="1"/>
          </p:cNvSpPr>
          <p:nvPr/>
        </p:nvSpPr>
        <p:spPr bwMode="auto">
          <a:xfrm>
            <a:off x="655638" y="1195388"/>
            <a:ext cx="65090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虽然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，但是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01608" y="1875756"/>
            <a:ext cx="6859489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我虽然喜欢越剧音乐，可是我觉得唱越剧太难了。</a:t>
            </a:r>
          </a:p>
        </p:txBody>
      </p:sp>
      <p:sp>
        <p:nvSpPr>
          <p:cNvPr id="10" name="Rectangle 6"/>
          <p:cNvSpPr>
            <a:spLocks noGrp="1" noChangeArrowheads="1"/>
          </p:cNvSpPr>
          <p:nvPr/>
        </p:nvSpPr>
        <p:spPr bwMode="auto">
          <a:xfrm>
            <a:off x="878257" y="4831900"/>
            <a:ext cx="7032038" cy="16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排队的人这么多     在这儿换钱      现在我就要用钱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衣服这么贵             在这儿买           衣服的样子好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公共汽车这么多     打的                   车上的人也多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89093" y="4782530"/>
            <a:ext cx="7168546" cy="1715768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3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1515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4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4736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73150" y="3373811"/>
            <a:ext cx="5416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今天天气这么不好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，别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去公园玩儿了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136650" y="4066755"/>
            <a:ext cx="572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虽然天气不好，可是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我女朋友一定要去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1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3950" y="2524125"/>
            <a:ext cx="4713288" cy="16430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上星期你有什么有趣的事儿？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话题讨论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Topic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94439" y="1353879"/>
            <a:ext cx="3340100" cy="14967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463575" y="1335508"/>
            <a:ext cx="2881313" cy="19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剧团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剧团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越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剧团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4201602"/>
            <a:ext cx="3346695" cy="60794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815169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uò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yuèjù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suīrán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dànshì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jùtuán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dìfān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xì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shàn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20021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虽然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但是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剧团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地方戏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6824" y="4884970"/>
            <a:ext cx="3346695" cy="14106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95467" y="3208535"/>
            <a:ext cx="2854864" cy="2816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670021" y="3257715"/>
            <a:ext cx="3288690" cy="28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地方戏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地方戏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上演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地方戏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上演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越剧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1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3107380" cy="40230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49"/>
            <a:ext cx="2724717" cy="37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古典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音乐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古典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乐曲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古典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小说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小说 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小说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部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小说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部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电影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62752" y="1397009"/>
            <a:ext cx="3900672" cy="198048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gǔdiǎn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xiǎoshuō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bù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biàn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àiqíng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gùshi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gǎnrén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3226" y="1242748"/>
            <a:ext cx="16213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部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故事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感人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2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3107380" cy="140215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2724717" cy="150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看过一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遍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小说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遍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多少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遍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6264" y="3518075"/>
            <a:ext cx="3760972" cy="6159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gǔdiǎn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xiǎoshuō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bù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biàn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àiqíng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gùshi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gǎnrén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3226" y="1242748"/>
            <a:ext cx="162131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部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故事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感人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0036" y="4291934"/>
            <a:ext cx="3760972" cy="209828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616693" y="2708666"/>
            <a:ext cx="3107380" cy="40230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819893" y="2784865"/>
            <a:ext cx="2724717" cy="37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爱情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电影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爱情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戏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爱情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故事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故事      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感人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的故事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感人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的爱情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8437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466971" y="739403"/>
            <a:ext cx="2562925" cy="27279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695571" y="815601"/>
            <a:ext cx="288131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座位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坐这个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桌位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排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座位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后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排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排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192069"/>
            <a:ext cx="3643951" cy="1530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651436" y="3786821"/>
            <a:ext cx="3279756" cy="192789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984079" y="3681803"/>
            <a:ext cx="3699923" cy="24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西边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东边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西边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的小区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剧院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西边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39547" y="2822566"/>
            <a:ext cx="3632889" cy="622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2608" y="1174686"/>
            <a:ext cx="230483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座位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西边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长安大戏院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zh-CN" sz="2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红楼梦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711356" y="1126314"/>
            <a:ext cx="343643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zuòwèi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xībi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ɑ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ǎdī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jiàn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+mn-lt"/>
                <a:ea typeface="GB Pinyinok-B" pitchFamily="2" charset="-122"/>
              </a:rPr>
              <a:t>’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ān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Dà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Xìyuàn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Hón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lóu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Mèn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3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466971" y="739403"/>
            <a:ext cx="2562925" cy="15167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695571" y="815602"/>
            <a:ext cx="2881313" cy="14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来的</a:t>
            </a:r>
            <a:r>
              <a:rPr lang="zh-CN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flipV="1">
            <a:off x="436562" y="3472062"/>
            <a:ext cx="3725022" cy="6484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421738" y="2719533"/>
            <a:ext cx="3279756" cy="192789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632778" y="2628025"/>
            <a:ext cx="3109252" cy="24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看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 听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见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明天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见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下个星期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见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711356" y="1126314"/>
            <a:ext cx="343643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zuòwèi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pái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xībi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ɑ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ǎdī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jiàn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+mn-lt"/>
                <a:ea typeface="GB Pinyinok-B" pitchFamily="2" charset="-122"/>
              </a:rPr>
              <a:t>’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ān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Dà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Xìyuàn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Hón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lóu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 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Mèn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93594" y="4227603"/>
            <a:ext cx="3632889" cy="622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2608" y="1174686"/>
            <a:ext cx="230483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座位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西边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长安大戏院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zh-CN" sz="2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红楼梦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2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越剧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虽然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但是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剧团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地方戏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37522" y="1107648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故事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感人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0072" y="1093626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座位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排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西边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打的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长安大戏院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zh-CN" sz="2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红楼梦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4626810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884162"/>
            <a:ext cx="7777449" cy="161492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林娜，</a:t>
            </a:r>
            <a:r>
              <a:rPr lang="en-US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你看</a:t>
            </a:r>
            <a:r>
              <a:rPr lang="en-US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en-US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越剧</a:t>
            </a:r>
            <a:r>
              <a:rPr lang="en-US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没有</a:t>
            </a:r>
            <a:r>
              <a:rPr lang="en-US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43007"/>
            <a:ext cx="6691312" cy="126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没有。来中国以后，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我听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两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次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音乐会，看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次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京剧。我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虽然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南方，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但是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没有看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越剧。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昨天的报上说，南方的一个越剧团到北京来了。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3603137"/>
            <a:ext cx="8429889" cy="122377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896501"/>
            <a:ext cx="7813091" cy="153424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788621"/>
            <a:ext cx="7293478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是啊。越剧是中国有名的地方戏。这个剧团是从上海来的，现在在长安大戏院上演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红楼梦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5080904"/>
            <a:ext cx="6360523" cy="117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上演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红楼梦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吗？太好了！我知道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红楼梦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是中国有名的古典小说，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我看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遍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，是用英文翻译的。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2" y="1139105"/>
            <a:ext cx="548008" cy="5480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7" y="2077035"/>
            <a:ext cx="614964" cy="6149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7" y="3952970"/>
            <a:ext cx="548008" cy="5480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2" y="4971960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6412</TotalTime>
  <Pages>0</Pages>
  <Words>1321</Words>
  <Characters>0</Characters>
  <Application>Microsoft Office PowerPoint</Application>
  <DocSecurity>0</DocSecurity>
  <PresentationFormat>全屏显示(4:3)</PresentationFormat>
  <Lines>0</Lines>
  <Paragraphs>383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华文楷体</vt:lpstr>
      <vt:lpstr>微软雅黑</vt:lpstr>
      <vt:lpstr>楷体</vt:lpstr>
      <vt:lpstr>宋体</vt:lpstr>
      <vt:lpstr>华文仿宋</vt:lpstr>
      <vt:lpstr>华文隶书</vt:lpstr>
      <vt:lpstr>Wingdings</vt:lpstr>
      <vt:lpstr>Calibri</vt:lpstr>
      <vt:lpstr>Arial</vt:lpstr>
      <vt:lpstr>Britannic Bold</vt:lpstr>
      <vt:lpstr>GB Pinyinok-B</vt:lpstr>
      <vt:lpstr>默认设计模板</vt:lpstr>
      <vt:lpstr>第二十二课   你看过越剧没有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teng zhe</cp:lastModifiedBy>
  <cp:revision>233</cp:revision>
  <dcterms:created xsi:type="dcterms:W3CDTF">2015-09-28T12:25:20Z</dcterms:created>
  <dcterms:modified xsi:type="dcterms:W3CDTF">2019-12-22T15:56:57Z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