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5AD20F-927B-47D8-ACCE-BF8E735E321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5B1834-CAAF-456D-A8EE-14E174A3CF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2505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40CCE6-6D98-4392-9E86-B3309B971790}" type="slidenum">
              <a:rPr lang="tr-TR" smtClean="0">
                <a:latin typeface="Arial" charset="0"/>
              </a:rPr>
              <a:pPr/>
              <a:t>2</a:t>
            </a:fld>
            <a:endParaRPr lang="tr-TR" smtClean="0">
              <a:latin typeface="Arial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tr-TR" b="1" smtClean="0">
                <a:latin typeface="Arial" charset="0"/>
              </a:rPr>
              <a:t>Oxygen masks</a:t>
            </a:r>
            <a:endParaRPr lang="tr-TR" smtClean="0">
              <a:latin typeface="Arial" charset="0"/>
            </a:endParaRPr>
          </a:p>
          <a:p>
            <a:pPr eaLnBrk="1" hangingPunct="1"/>
            <a:r>
              <a:rPr lang="tr-TR" smtClean="0">
                <a:latin typeface="Arial" charset="0"/>
              </a:rPr>
              <a:t>Oxygen masks are divided into two groups.</a:t>
            </a:r>
          </a:p>
          <a:p>
            <a:pPr eaLnBrk="1" hangingPunct="1"/>
            <a:r>
              <a:rPr lang="tr-TR" smtClean="0">
                <a:latin typeface="Arial" charset="0"/>
              </a:rPr>
              <a:t>Low flow masks (nasal cannulase, simple face masks, and masks with a reservoir bag) deliver oxygen at less than the peak inspiratory flow rate. They therefore deliver a variable concentration of oxygen, depending on how the patients is breathing </a:t>
            </a:r>
          </a:p>
          <a:p>
            <a:pPr eaLnBrk="1" hangingPunct="1"/>
            <a:r>
              <a:rPr lang="tr-TR" smtClean="0">
                <a:latin typeface="Arial" charset="0"/>
              </a:rPr>
              <a:t>High flow masks (sometimes called Venturi masks) deliver oxygen at a rate above the peak inspiratory flow rate, which is why they are noisier. They deliver fixed concentrations of oxygen. </a:t>
            </a:r>
          </a:p>
        </p:txBody>
      </p:sp>
    </p:spTree>
    <p:extLst>
      <p:ext uri="{BB962C8B-B14F-4D97-AF65-F5344CB8AC3E}">
        <p14:creationId xmlns:p14="http://schemas.microsoft.com/office/powerpoint/2010/main" val="2701330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CCB3AB-6BE8-41F2-943A-EE5A3083E20A}" type="slidenum">
              <a:rPr lang="tr-TR" smtClean="0">
                <a:latin typeface="Arial" charset="0"/>
              </a:rPr>
              <a:pPr/>
              <a:t>4</a:t>
            </a:fld>
            <a:endParaRPr lang="tr-TR" smtClean="0">
              <a:latin typeface="Arial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tr-TR" smtClean="0">
                <a:latin typeface="Arial" charset="0"/>
              </a:rPr>
              <a:t>Delivers 25-45% FIO2 at 1-6 L/min flow </a:t>
            </a:r>
          </a:p>
          <a:p>
            <a:pPr eaLnBrk="1" hangingPunct="1"/>
            <a:r>
              <a:rPr lang="tr-TR" smtClean="0">
                <a:latin typeface="Arial" charset="0"/>
              </a:rPr>
              <a:t>Delivers 4% Oxygen per liter flow </a:t>
            </a:r>
          </a:p>
          <a:p>
            <a:pPr lvl="1" eaLnBrk="1" hangingPunct="1"/>
            <a:r>
              <a:rPr lang="tr-TR" smtClean="0">
                <a:latin typeface="Arial" charset="0"/>
              </a:rPr>
              <a:t>Flow 0 liters per minute: 21% (Room Air) </a:t>
            </a:r>
          </a:p>
          <a:p>
            <a:pPr lvl="1" eaLnBrk="1" hangingPunct="1"/>
            <a:r>
              <a:rPr lang="tr-TR" smtClean="0">
                <a:latin typeface="Arial" charset="0"/>
              </a:rPr>
              <a:t>Flow 1 liters per minute: 25% </a:t>
            </a:r>
          </a:p>
          <a:p>
            <a:pPr lvl="1" eaLnBrk="1" hangingPunct="1"/>
            <a:r>
              <a:rPr lang="tr-TR" smtClean="0">
                <a:latin typeface="Arial" charset="0"/>
              </a:rPr>
              <a:t>Flow 2 liters per minute: 29% </a:t>
            </a:r>
          </a:p>
          <a:p>
            <a:pPr lvl="1" eaLnBrk="1" hangingPunct="1"/>
            <a:r>
              <a:rPr lang="tr-TR" smtClean="0">
                <a:latin typeface="Arial" charset="0"/>
              </a:rPr>
              <a:t>Flow 3 liters per minute: 33% </a:t>
            </a:r>
          </a:p>
          <a:p>
            <a:pPr lvl="1" eaLnBrk="1" hangingPunct="1"/>
            <a:r>
              <a:rPr lang="tr-TR" smtClean="0">
                <a:latin typeface="Arial" charset="0"/>
              </a:rPr>
              <a:t>Flow 4 liters per minute: 37% </a:t>
            </a:r>
          </a:p>
          <a:p>
            <a:pPr lvl="1" eaLnBrk="1" hangingPunct="1"/>
            <a:r>
              <a:rPr lang="tr-TR" smtClean="0">
                <a:latin typeface="Arial" charset="0"/>
              </a:rPr>
              <a:t>Flow 5 liters per minute: 41% </a:t>
            </a:r>
          </a:p>
          <a:p>
            <a:pPr lvl="1" eaLnBrk="1" hangingPunct="1"/>
            <a:r>
              <a:rPr lang="tr-TR" smtClean="0">
                <a:latin typeface="Arial" charset="0"/>
              </a:rPr>
              <a:t>Flow 6 liters per minute: 45% </a:t>
            </a:r>
          </a:p>
          <a:p>
            <a:pPr eaLnBrk="1" hangingPunct="1"/>
            <a:r>
              <a:rPr lang="tr-TR" smtClean="0">
                <a:latin typeface="Arial" charset="0"/>
              </a:rPr>
              <a:t>Flow rates &gt;4 liters per minute irritates nasopharynx </a:t>
            </a:r>
          </a:p>
          <a:p>
            <a:pPr eaLnBrk="1" hangingPunct="1"/>
            <a:r>
              <a:rPr lang="tr-TR" smtClean="0">
                <a:latin typeface="Arial" charset="0"/>
              </a:rPr>
              <a:t>Does not provide humidified oxygen </a:t>
            </a:r>
          </a:p>
          <a:p>
            <a:pPr eaLnBrk="1" hangingPunct="1"/>
            <a:endParaRPr lang="tr-TR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0538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842E2B-5F51-4AA5-A0FB-6E4AE7E56137}" type="slidenum">
              <a:rPr lang="tr-TR" smtClean="0">
                <a:latin typeface="Arial" charset="0"/>
              </a:rPr>
              <a:pPr/>
              <a:t>7</a:t>
            </a:fld>
            <a:endParaRPr lang="tr-TR" smtClean="0">
              <a:latin typeface="Arial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tr-TR" dirty="0" smtClean="0">
                <a:latin typeface="Arial" charset="0"/>
              </a:rPr>
              <a:t>6-10 LT/DK OKSİJEN AKIMINDA %35-60 OKSİJEN MİKTARI SAĞLAR</a:t>
            </a:r>
          </a:p>
          <a:p>
            <a:pPr eaLnBrk="1" hangingPunct="1"/>
            <a:r>
              <a:rPr lang="tr-TR" dirty="0" smtClean="0">
                <a:latin typeface="Arial" charset="0"/>
              </a:rPr>
              <a:t>Hastanın yüzüne iyi oturmazsa, hastanın </a:t>
            </a:r>
            <a:r>
              <a:rPr lang="tr-TR" dirty="0" err="1" smtClean="0">
                <a:latin typeface="Arial" charset="0"/>
              </a:rPr>
              <a:t>spontan</a:t>
            </a:r>
            <a:r>
              <a:rPr lang="tr-TR" dirty="0" smtClean="0">
                <a:latin typeface="Arial" charset="0"/>
              </a:rPr>
              <a:t> </a:t>
            </a:r>
            <a:r>
              <a:rPr lang="tr-TR" dirty="0" err="1" smtClean="0">
                <a:latin typeface="Arial" charset="0"/>
              </a:rPr>
              <a:t>inspiratuar</a:t>
            </a:r>
            <a:r>
              <a:rPr lang="tr-TR" dirty="0" smtClean="0">
                <a:latin typeface="Arial" charset="0"/>
              </a:rPr>
              <a:t> akım miktarı yüksekse, maske içine oksijen akım mi</a:t>
            </a:r>
          </a:p>
          <a:p>
            <a:pPr eaLnBrk="1" hangingPunct="1"/>
            <a:r>
              <a:rPr lang="tr-TR" dirty="0" err="1" smtClean="0">
                <a:latin typeface="Arial" charset="0"/>
              </a:rPr>
              <a:t>Ktarı</a:t>
            </a:r>
            <a:r>
              <a:rPr lang="tr-TR" dirty="0" smtClean="0">
                <a:latin typeface="Arial" charset="0"/>
              </a:rPr>
              <a:t> azsa FiO2 de az olur.</a:t>
            </a:r>
          </a:p>
        </p:txBody>
      </p:sp>
    </p:spTree>
    <p:extLst>
      <p:ext uri="{BB962C8B-B14F-4D97-AF65-F5344CB8AC3E}">
        <p14:creationId xmlns:p14="http://schemas.microsoft.com/office/powerpoint/2010/main" val="3406920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3995C9-DFC6-48AA-A2E0-C1658FA4166C}" type="slidenum">
              <a:rPr lang="tr-TR" smtClean="0">
                <a:latin typeface="Arial" charset="0"/>
              </a:rPr>
              <a:pPr/>
              <a:t>10</a:t>
            </a:fld>
            <a:endParaRPr lang="tr-TR" smtClean="0">
              <a:latin typeface="Arial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tr-TR" b="1" smtClean="0">
                <a:latin typeface="Arial" charset="0"/>
              </a:rPr>
              <a:t>Table 2 Which mask for which patient?</a:t>
            </a:r>
            <a:r>
              <a:rPr lang="tr-TR" smtClean="0">
                <a:latin typeface="Arial" charset="0"/>
              </a:rPr>
              <a:t>Oxygen mask</a:t>
            </a:r>
            <a:br>
              <a:rPr lang="tr-TR" smtClean="0">
                <a:latin typeface="Arial" charset="0"/>
              </a:rPr>
            </a:br>
            <a:r>
              <a:rPr lang="tr-TR" smtClean="0">
                <a:latin typeface="Arial" charset="0"/>
              </a:rPr>
              <a:t>Nasal cannulas</a:t>
            </a:r>
            <a:br>
              <a:rPr lang="tr-TR" smtClean="0">
                <a:latin typeface="Arial" charset="0"/>
              </a:rPr>
            </a:br>
            <a:r>
              <a:rPr lang="tr-TR" smtClean="0">
                <a:latin typeface="Arial" charset="0"/>
              </a:rPr>
              <a:t>With normal vital signs--for example, postoperative, slightly low oxygen saturations, long term treatment with oxygen at home</a:t>
            </a:r>
          </a:p>
          <a:p>
            <a:pPr eaLnBrk="1" hangingPunct="1"/>
            <a:r>
              <a:rPr lang="tr-TR" smtClean="0">
                <a:latin typeface="Arial" charset="0"/>
              </a:rPr>
              <a:t>Simple face masks and masks with a reservoir bag Higher concentrations of oxygen are required and controlled oxygen is not necessary--for example, severe asthma, acute left ventricular failure, pneumonia, trauma, or severe sepsis. (Masks should always be set to a minimum of 5 l/min because significant rebreathing of CO2 can occur when exhaled air is not adequately flushed from the mask)</a:t>
            </a:r>
          </a:p>
          <a:p>
            <a:pPr eaLnBrk="1" hangingPunct="1"/>
            <a:r>
              <a:rPr lang="tr-TR" smtClean="0">
                <a:latin typeface="Arial" charset="0"/>
              </a:rPr>
              <a:t>Venturi masksControlled treatment with oxygen required in people with chronic respiratory failure--for example, COPD</a:t>
            </a:r>
          </a:p>
        </p:txBody>
      </p:sp>
    </p:spTree>
    <p:extLst>
      <p:ext uri="{BB962C8B-B14F-4D97-AF65-F5344CB8AC3E}">
        <p14:creationId xmlns:p14="http://schemas.microsoft.com/office/powerpoint/2010/main" val="1690581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27BF2-99C0-4CCD-B6B2-2B33F0DDFD0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C4E6-1A53-4266-BF29-2D450D8E8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736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27BF2-99C0-4CCD-B6B2-2B33F0DDFD0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C4E6-1A53-4266-BF29-2D450D8E8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5999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27BF2-99C0-4CCD-B6B2-2B33F0DDFD0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C4E6-1A53-4266-BF29-2D450D8E8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0055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27BF2-99C0-4CCD-B6B2-2B33F0DDFD0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C4E6-1A53-4266-BF29-2D450D8E8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9409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27BF2-99C0-4CCD-B6B2-2B33F0DDFD0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C4E6-1A53-4266-BF29-2D450D8E8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7360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27BF2-99C0-4CCD-B6B2-2B33F0DDFD0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C4E6-1A53-4266-BF29-2D450D8E8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965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27BF2-99C0-4CCD-B6B2-2B33F0DDFD0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C4E6-1A53-4266-BF29-2D450D8E8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086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27BF2-99C0-4CCD-B6B2-2B33F0DDFD0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C4E6-1A53-4266-BF29-2D450D8E8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0306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27BF2-99C0-4CCD-B6B2-2B33F0DDFD0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C4E6-1A53-4266-BF29-2D450D8E8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8678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27BF2-99C0-4CCD-B6B2-2B33F0DDFD0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C4E6-1A53-4266-BF29-2D450D8E8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291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27BF2-99C0-4CCD-B6B2-2B33F0DDFD0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C4E6-1A53-4266-BF29-2D450D8E8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514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27BF2-99C0-4CCD-B6B2-2B33F0DDFD0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1C4E6-1A53-4266-BF29-2D450D8E85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3714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Oksijen Tedavisi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7384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tr-TR" sz="4000" b="1" dirty="0">
                <a:solidFill>
                  <a:srgbClr val="FF0000"/>
                </a:solidFill>
              </a:rPr>
              <a:t>HANGİ HASTA</a:t>
            </a:r>
            <a:br>
              <a:rPr lang="tr-TR" sz="4000" b="1" dirty="0">
                <a:solidFill>
                  <a:srgbClr val="FF0000"/>
                </a:solidFill>
              </a:rPr>
            </a:br>
            <a:r>
              <a:rPr lang="tr-TR" sz="4000" b="1" dirty="0">
                <a:solidFill>
                  <a:srgbClr val="FF0000"/>
                </a:solidFill>
              </a:rPr>
              <a:t>HANGİ MASKE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0DA4DA60-6490-4E4E-84BF-E98E6FBBB8BA}" type="slidenum">
              <a:rPr lang="tr-TR" smtClean="0"/>
              <a:pPr/>
              <a:t>10</a:t>
            </a:fld>
            <a:endParaRPr lang="tr-TR"/>
          </a:p>
        </p:txBody>
      </p:sp>
      <p:graphicFrame>
        <p:nvGraphicFramePr>
          <p:cNvPr id="334878" name="Group 30"/>
          <p:cNvGraphicFramePr>
            <a:graphicFrameLocks noGrp="1"/>
          </p:cNvGraphicFramePr>
          <p:nvPr/>
        </p:nvGraphicFramePr>
        <p:xfrm>
          <a:off x="1847850" y="1500176"/>
          <a:ext cx="8391554" cy="5072097"/>
        </p:xfrm>
        <a:graphic>
          <a:graphicData uri="http://schemas.openxmlformats.org/drawingml/2006/table">
            <a:tbl>
              <a:tblPr/>
              <a:tblGrid>
                <a:gridCol w="3991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99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37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Maske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Hasta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5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Nazal kanül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Vital bulguları normal hasta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06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Basit yüz maskesi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Rezervuar balonlu maske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Yüksek oksijen konsantrasyonu gereken hastalar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1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Venturi maskesi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Kontrollü oksijen tedavisi gereken hastalar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02674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 dirty="0" smtClean="0"/>
              <a:t>OKSİJEN MASKELERİ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  <a:spcAft>
                <a:spcPct val="15000"/>
              </a:spcAft>
            </a:pPr>
            <a:r>
              <a:rPr lang="tr-TR" dirty="0" smtClean="0">
                <a:solidFill>
                  <a:srgbClr val="A50021"/>
                </a:solidFill>
              </a:rPr>
              <a:t>Düşük Akımlı Oksijen Sunumu</a:t>
            </a:r>
          </a:p>
          <a:p>
            <a:pPr lvl="1" eaLnBrk="1" hangingPunct="1">
              <a:lnSpc>
                <a:spcPct val="120000"/>
              </a:lnSpc>
              <a:spcAft>
                <a:spcPct val="15000"/>
              </a:spcAft>
            </a:pPr>
            <a:r>
              <a:rPr lang="tr-TR" dirty="0" smtClean="0"/>
              <a:t>Nazal </a:t>
            </a:r>
            <a:r>
              <a:rPr lang="tr-TR" dirty="0" err="1" smtClean="0"/>
              <a:t>kanüller</a:t>
            </a:r>
            <a:endParaRPr lang="tr-TR" dirty="0" smtClean="0"/>
          </a:p>
          <a:p>
            <a:pPr lvl="1" eaLnBrk="1" hangingPunct="1">
              <a:lnSpc>
                <a:spcPct val="120000"/>
              </a:lnSpc>
              <a:spcAft>
                <a:spcPct val="15000"/>
              </a:spcAft>
            </a:pPr>
            <a:r>
              <a:rPr lang="tr-TR" dirty="0" smtClean="0"/>
              <a:t>Basit yüz maskeleri</a:t>
            </a:r>
          </a:p>
          <a:p>
            <a:pPr lvl="1" eaLnBrk="1" hangingPunct="1">
              <a:lnSpc>
                <a:spcPct val="120000"/>
              </a:lnSpc>
              <a:spcAft>
                <a:spcPct val="15000"/>
              </a:spcAft>
            </a:pPr>
            <a:r>
              <a:rPr lang="tr-TR" dirty="0" smtClean="0"/>
              <a:t>Rezervuar balonlu maskeler</a:t>
            </a:r>
          </a:p>
          <a:p>
            <a:pPr eaLnBrk="1" hangingPunct="1">
              <a:lnSpc>
                <a:spcPct val="120000"/>
              </a:lnSpc>
              <a:spcAft>
                <a:spcPct val="15000"/>
              </a:spcAft>
            </a:pPr>
            <a:r>
              <a:rPr lang="tr-TR" dirty="0" smtClean="0">
                <a:solidFill>
                  <a:srgbClr val="A50021"/>
                </a:solidFill>
              </a:rPr>
              <a:t>Yüksek Akımlı Oksijen Sunumu:</a:t>
            </a:r>
          </a:p>
          <a:p>
            <a:pPr lvl="1" eaLnBrk="1" hangingPunct="1">
              <a:lnSpc>
                <a:spcPct val="120000"/>
              </a:lnSpc>
              <a:spcAft>
                <a:spcPct val="15000"/>
              </a:spcAft>
            </a:pPr>
            <a:r>
              <a:rPr lang="tr-TR" dirty="0" err="1" smtClean="0"/>
              <a:t>Venturi</a:t>
            </a:r>
            <a:r>
              <a:rPr lang="tr-TR" dirty="0" smtClean="0"/>
              <a:t> maskeleri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0DA4DA60-6490-4E4E-84BF-E98E6FBBB8BA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59082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35188" y="1557338"/>
            <a:ext cx="7772400" cy="464820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FontTx/>
              <a:buNone/>
            </a:pPr>
            <a:r>
              <a:rPr lang="tr-TR" dirty="0">
                <a:solidFill>
                  <a:srgbClr val="FF0000"/>
                </a:solidFill>
              </a:rPr>
              <a:t>I. NAZAL KANÜLLER:</a:t>
            </a:r>
          </a:p>
          <a:p>
            <a:pPr eaLnBrk="1" hangingPunct="1">
              <a:lnSpc>
                <a:spcPct val="130000"/>
              </a:lnSpc>
            </a:pPr>
            <a:r>
              <a:rPr lang="tr-TR" dirty="0"/>
              <a:t>Uygulaması basit, rahat ve ucuzdur.</a:t>
            </a:r>
          </a:p>
          <a:p>
            <a:pPr eaLnBrk="1" hangingPunct="1">
              <a:lnSpc>
                <a:spcPct val="130000"/>
              </a:lnSpc>
            </a:pPr>
            <a:r>
              <a:rPr lang="tr-TR" dirty="0"/>
              <a:t>Nemlendirme yapılmalıdır.</a:t>
            </a:r>
          </a:p>
          <a:p>
            <a:pPr eaLnBrk="1" hangingPunct="1">
              <a:lnSpc>
                <a:spcPct val="130000"/>
              </a:lnSpc>
            </a:pPr>
            <a:r>
              <a:rPr lang="tr-TR" dirty="0"/>
              <a:t>2 - 4 litre / dakika---% 24 - 28 Oksijen sağlar</a:t>
            </a:r>
          </a:p>
          <a:p>
            <a:pPr eaLnBrk="1" hangingPunct="1">
              <a:lnSpc>
                <a:spcPct val="130000"/>
              </a:lnSpc>
            </a:pPr>
            <a:r>
              <a:rPr lang="tr-TR" dirty="0"/>
              <a:t>5 - 8 litre / dakika---% 40 - 52 Oksijen sağlar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endParaRPr lang="en-US" dirty="0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2CAA9C2D-3B7B-491C-8A3A-560113708269}" type="slidenum">
              <a:rPr lang="tr-TR"/>
              <a:pPr>
                <a:defRPr/>
              </a:pPr>
              <a:t>3</a:t>
            </a:fld>
            <a:endParaRPr lang="tr-TR"/>
          </a:p>
        </p:txBody>
      </p:sp>
      <p:sp>
        <p:nvSpPr>
          <p:cNvPr id="30724" name="Rectangle 2"/>
          <p:cNvSpPr>
            <a:spLocks noChangeArrowheads="1"/>
          </p:cNvSpPr>
          <p:nvPr/>
        </p:nvSpPr>
        <p:spPr bwMode="auto">
          <a:xfrm>
            <a:off x="2782889" y="620713"/>
            <a:ext cx="64801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3200" b="1" dirty="0">
                <a:latin typeface="Tahoma" pitchFamily="34" charset="0"/>
              </a:rPr>
              <a:t>Oksijen Tedavisi</a:t>
            </a:r>
            <a:endParaRPr lang="en-US" sz="3200" b="1" dirty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22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NAZAL KANÜL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0DA4DA60-6490-4E4E-84BF-E98E6FBBB8BA}" type="slidenum">
              <a:rPr lang="tr-TR" smtClean="0"/>
              <a:pPr/>
              <a:t>4</a:t>
            </a:fld>
            <a:endParaRPr lang="tr-TR"/>
          </a:p>
        </p:txBody>
      </p:sp>
      <p:pic>
        <p:nvPicPr>
          <p:cNvPr id="33796" name="Picture 4" descr="view_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95472" y="1785927"/>
            <a:ext cx="4168782" cy="4230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77861" name="Group 5"/>
          <p:cNvGraphicFramePr>
            <a:graphicFrameLocks noGrp="1"/>
          </p:cNvGraphicFramePr>
          <p:nvPr/>
        </p:nvGraphicFramePr>
        <p:xfrm>
          <a:off x="6816726" y="1773239"/>
          <a:ext cx="3422679" cy="4376928"/>
        </p:xfrm>
        <a:graphic>
          <a:graphicData uri="http://schemas.openxmlformats.org/drawingml/2006/table">
            <a:tbl>
              <a:tblPr/>
              <a:tblGrid>
                <a:gridCol w="1738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4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617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Akım hızı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(</a:t>
                      </a:r>
                      <a:r>
                        <a:rPr kumimoji="0" lang="tr-TR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lt</a:t>
                      </a:r>
                      <a:r>
                        <a:rPr kumimoji="0" lang="tr-T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/</a:t>
                      </a:r>
                      <a:r>
                        <a:rPr kumimoji="0" lang="tr-TR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dk</a:t>
                      </a:r>
                      <a:r>
                        <a:rPr kumimoji="0" lang="tr-T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FiO2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9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69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9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69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69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69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69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52218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NAZAL KANÜL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  <a:p>
            <a:pPr eaLnBrk="1" hangingPunct="1"/>
            <a:r>
              <a:rPr lang="tr-TR" dirty="0" err="1"/>
              <a:t>Vital</a:t>
            </a:r>
            <a:r>
              <a:rPr lang="tr-TR" dirty="0"/>
              <a:t> bulguları normal olan hastalar:</a:t>
            </a:r>
          </a:p>
          <a:p>
            <a:pPr lvl="1" eaLnBrk="1" hangingPunct="1"/>
            <a:r>
              <a:rPr lang="tr-TR" sz="2800" dirty="0" err="1"/>
              <a:t>Postoperatif</a:t>
            </a:r>
            <a:r>
              <a:rPr lang="tr-TR" sz="2800" dirty="0"/>
              <a:t> hastalar</a:t>
            </a:r>
          </a:p>
          <a:p>
            <a:pPr lvl="1" eaLnBrk="1" hangingPunct="1"/>
            <a:r>
              <a:rPr lang="tr-TR" sz="2800" dirty="0"/>
              <a:t>Oksijen </a:t>
            </a:r>
            <a:r>
              <a:rPr lang="tr-TR" sz="2800" dirty="0" err="1"/>
              <a:t>satürasyonu</a:t>
            </a:r>
            <a:r>
              <a:rPr lang="tr-TR" sz="2800" dirty="0"/>
              <a:t> hafif düşük hastalar</a:t>
            </a:r>
          </a:p>
          <a:p>
            <a:pPr lvl="1" eaLnBrk="1" hangingPunct="1"/>
            <a:r>
              <a:rPr lang="tr-TR" sz="2800" dirty="0"/>
              <a:t>Evde uzun süreli oksijen tedavisi alan hastalar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0DA4DA60-6490-4E4E-84BF-E98E6FBBB8BA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2412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208213" y="1557338"/>
            <a:ext cx="7772400" cy="433070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FontTx/>
              <a:buNone/>
            </a:pPr>
            <a:r>
              <a:rPr lang="tr-TR" dirty="0">
                <a:solidFill>
                  <a:srgbClr val="FF0000"/>
                </a:solidFill>
              </a:rPr>
              <a:t>II. BASİT OKSİJEN MASKELERİ:</a:t>
            </a:r>
          </a:p>
          <a:p>
            <a:pPr eaLnBrk="1" hangingPunct="1">
              <a:lnSpc>
                <a:spcPct val="130000"/>
              </a:lnSpc>
            </a:pPr>
            <a:r>
              <a:rPr lang="tr-TR" dirty="0"/>
              <a:t>Yaklaşık %30 - 50 oranında oksijen sağlar.</a:t>
            </a:r>
          </a:p>
          <a:p>
            <a:pPr eaLnBrk="1" hangingPunct="1">
              <a:lnSpc>
                <a:spcPct val="130000"/>
              </a:lnSpc>
            </a:pPr>
            <a:r>
              <a:rPr lang="tr-TR" dirty="0"/>
              <a:t>Karbondioksitin tekrar solunmasını engellemek için en az 5 </a:t>
            </a:r>
            <a:r>
              <a:rPr lang="tr-TR" dirty="0" err="1"/>
              <a:t>lt</a:t>
            </a:r>
            <a:r>
              <a:rPr lang="tr-TR" dirty="0"/>
              <a:t> / </a:t>
            </a:r>
            <a:r>
              <a:rPr lang="tr-TR" dirty="0" err="1"/>
              <a:t>dk</a:t>
            </a:r>
            <a:r>
              <a:rPr lang="tr-TR" dirty="0"/>
              <a:t> akım verilmelidir.</a:t>
            </a:r>
          </a:p>
          <a:p>
            <a:pPr eaLnBrk="1" hangingPunct="1">
              <a:lnSpc>
                <a:spcPct val="130000"/>
              </a:lnSpc>
            </a:pPr>
            <a:r>
              <a:rPr lang="tr-TR" dirty="0"/>
              <a:t>Düşük oksijen vermek için uygun değildir.</a:t>
            </a:r>
            <a:endParaRPr lang="en-US" dirty="0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C71E42B1-C907-4607-A37C-074AAFD4B7F5}" type="slidenum">
              <a:rPr lang="tr-TR"/>
              <a:pPr>
                <a:defRPr/>
              </a:pPr>
              <a:t>6</a:t>
            </a:fld>
            <a:endParaRPr lang="tr-TR"/>
          </a:p>
        </p:txBody>
      </p:sp>
      <p:sp>
        <p:nvSpPr>
          <p:cNvPr id="31748" name="Rectangle 2"/>
          <p:cNvSpPr>
            <a:spLocks noChangeArrowheads="1"/>
          </p:cNvSpPr>
          <p:nvPr/>
        </p:nvSpPr>
        <p:spPr bwMode="auto">
          <a:xfrm>
            <a:off x="2782889" y="620713"/>
            <a:ext cx="64801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3200" b="1" dirty="0">
                <a:latin typeface="Tahoma" pitchFamily="34" charset="0"/>
              </a:rPr>
              <a:t>Oksijen Tedavisi</a:t>
            </a:r>
            <a:endParaRPr lang="en-US" sz="3200" b="1" dirty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54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BASİT OKSİJEN MASKESİ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66989" y="1905000"/>
            <a:ext cx="4681537" cy="41148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tr-TR" sz="2600" dirty="0"/>
              <a:t>FiO</a:t>
            </a:r>
            <a:r>
              <a:rPr lang="tr-TR" sz="2600" baseline="-25000" dirty="0"/>
              <a:t>2</a:t>
            </a:r>
            <a:r>
              <a:rPr lang="tr-TR" sz="2600" dirty="0"/>
              <a:t> düşüklüğü:</a:t>
            </a:r>
          </a:p>
          <a:p>
            <a:pPr lvl="1" eaLnBrk="1" hangingPunct="1">
              <a:lnSpc>
                <a:spcPct val="120000"/>
              </a:lnSpc>
            </a:pPr>
            <a:r>
              <a:rPr lang="tr-TR" dirty="0"/>
              <a:t>Maskenin yüze iyi oturmaması</a:t>
            </a:r>
          </a:p>
          <a:p>
            <a:pPr lvl="1" eaLnBrk="1" hangingPunct="1">
              <a:lnSpc>
                <a:spcPct val="120000"/>
              </a:lnSpc>
            </a:pPr>
            <a:r>
              <a:rPr lang="tr-TR" dirty="0" err="1"/>
              <a:t>Spontan</a:t>
            </a:r>
            <a:r>
              <a:rPr lang="tr-TR" dirty="0"/>
              <a:t> </a:t>
            </a:r>
            <a:r>
              <a:rPr lang="tr-TR" dirty="0" err="1"/>
              <a:t>inspiratuar</a:t>
            </a:r>
            <a:r>
              <a:rPr lang="tr-TR" dirty="0"/>
              <a:t> akım hızının yüksek olması</a:t>
            </a:r>
          </a:p>
          <a:p>
            <a:pPr lvl="1" eaLnBrk="1" hangingPunct="1">
              <a:lnSpc>
                <a:spcPct val="120000"/>
              </a:lnSpc>
            </a:pPr>
            <a:r>
              <a:rPr lang="tr-TR" dirty="0"/>
              <a:t>Maske içine oksijen akım miktarının düşük olması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0DA4DA60-6490-4E4E-84BF-E98E6FBBB8BA}" type="slidenum">
              <a:rPr lang="tr-TR" smtClean="0"/>
              <a:pPr/>
              <a:t>7</a:t>
            </a:fld>
            <a:endParaRPr lang="tr-TR"/>
          </a:p>
        </p:txBody>
      </p:sp>
      <p:pic>
        <p:nvPicPr>
          <p:cNvPr id="37892" name="Picture 4" descr="view_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75501" y="3141664"/>
            <a:ext cx="3021013" cy="227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578041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VENTURİ MASKESİ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0DA4DA60-6490-4E4E-84BF-E98E6FBBB8BA}" type="slidenum">
              <a:rPr lang="tr-TR" smtClean="0"/>
              <a:pPr/>
              <a:t>8</a:t>
            </a:fld>
            <a:endParaRPr lang="tr-TR"/>
          </a:p>
        </p:txBody>
      </p:sp>
      <p:graphicFrame>
        <p:nvGraphicFramePr>
          <p:cNvPr id="333942" name="Group 118"/>
          <p:cNvGraphicFramePr>
            <a:graphicFrameLocks noGrp="1"/>
          </p:cNvGraphicFramePr>
          <p:nvPr/>
        </p:nvGraphicFramePr>
        <p:xfrm>
          <a:off x="2171701" y="1571613"/>
          <a:ext cx="4500563" cy="4786344"/>
        </p:xfrm>
        <a:graphic>
          <a:graphicData uri="http://schemas.openxmlformats.org/drawingml/2006/table">
            <a:tbl>
              <a:tblPr/>
              <a:tblGrid>
                <a:gridCol w="1255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7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7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699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Renk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Akım hızı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(</a:t>
                      </a:r>
                      <a:r>
                        <a:rPr kumimoji="0" lang="tr-TR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lt</a:t>
                      </a:r>
                      <a:r>
                        <a:rPr kumimoji="0" lang="tr-T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/</a:t>
                      </a:r>
                      <a:r>
                        <a:rPr kumimoji="0" lang="tr-TR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dk</a:t>
                      </a:r>
                      <a:r>
                        <a:rPr kumimoji="0" lang="tr-T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FiO2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32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Mavi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32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Beyaz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32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Sarı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32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Kırmızı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32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Yeşil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99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42018" name="Picture 117" descr="Venturi"/>
          <p:cNvPicPr>
            <a:picLocks noChangeAspect="1" noChangeArrowheads="1"/>
          </p:cNvPicPr>
          <p:nvPr/>
        </p:nvPicPr>
        <p:blipFill>
          <a:blip r:embed="rId2" cstate="print"/>
          <a:srcRect l="46642"/>
          <a:stretch>
            <a:fillRect/>
          </a:stretch>
        </p:blipFill>
        <p:spPr bwMode="auto">
          <a:xfrm>
            <a:off x="7024694" y="1571612"/>
            <a:ext cx="3151188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278515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VENTURİ MASKESİ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Kontrollü oksijen konsantrasyonları gerektiren hastalar:</a:t>
            </a:r>
          </a:p>
          <a:p>
            <a:pPr lvl="1" eaLnBrk="1" hangingPunct="1"/>
            <a:r>
              <a:rPr lang="tr-TR" smtClean="0"/>
              <a:t>Kronik obstrüktif akciğer hastalıkları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0DA4DA60-6490-4E4E-84BF-E98E6FBBB8BA}" type="slidenum">
              <a:rPr lang="tr-TR" smtClean="0"/>
              <a:pPr/>
              <a:t>9</a:t>
            </a:fld>
            <a:endParaRPr lang="tr-TR"/>
          </a:p>
        </p:txBody>
      </p:sp>
      <p:pic>
        <p:nvPicPr>
          <p:cNvPr id="43012" name="Picture 4" descr="view_2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03838" y="3500438"/>
            <a:ext cx="1885950" cy="197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629732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468</Words>
  <Application>Microsoft Office PowerPoint</Application>
  <PresentationFormat>Geniş ekran</PresentationFormat>
  <Paragraphs>117</Paragraphs>
  <Slides>10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Comic Sans MS</vt:lpstr>
      <vt:lpstr>Tahoma</vt:lpstr>
      <vt:lpstr>Wingdings</vt:lpstr>
      <vt:lpstr>Office Teması</vt:lpstr>
      <vt:lpstr>Oksijen Tedavisi</vt:lpstr>
      <vt:lpstr>OKSİJEN MASKELERİ</vt:lpstr>
      <vt:lpstr>PowerPoint Sunusu</vt:lpstr>
      <vt:lpstr>NAZAL KANÜL</vt:lpstr>
      <vt:lpstr>NAZAL KANÜL</vt:lpstr>
      <vt:lpstr>PowerPoint Sunusu</vt:lpstr>
      <vt:lpstr>BASİT OKSİJEN MASKESİ</vt:lpstr>
      <vt:lpstr>VENTURİ MASKESİ</vt:lpstr>
      <vt:lpstr>VENTURİ MASKESİ</vt:lpstr>
      <vt:lpstr>HANGİ HASTA HANGİ MASKE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Oksijen Tedavisi</dc:title>
  <dc:creator>HP</dc:creator>
  <cp:lastModifiedBy>HP</cp:lastModifiedBy>
  <cp:revision>1</cp:revision>
  <dcterms:created xsi:type="dcterms:W3CDTF">2020-05-09T23:32:59Z</dcterms:created>
  <dcterms:modified xsi:type="dcterms:W3CDTF">2020-05-09T23:33:13Z</dcterms:modified>
</cp:coreProperties>
</file>