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5" r:id="rId20"/>
    <p:sldId id="276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8" r:id="rId38"/>
    <p:sldId id="296" r:id="rId39"/>
    <p:sldId id="297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7" d="100"/>
          <a:sy n="77" d="100"/>
        </p:scale>
        <p:origin x="-124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printerSettings" Target="printerSettings/printerSettings1.bin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Relationship Id="rId4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4"/>
            <a:ext cx="5120640" cy="1581151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CED3E41-E2DE-48B7-AD25-2C05D8372D60}" type="datetime4">
              <a:rPr lang="en-US" smtClean="0"/>
              <a:pPr/>
              <a:t>February 9, 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6"/>
            <a:ext cx="876300" cy="292100"/>
          </a:xfrm>
        </p:spPr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19237-00E8-48F5-9A77-8496B8A0E541}" type="datetimeFigureOut">
              <a:rPr lang="en-US" smtClean="0"/>
              <a:t>9.02.18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60992-D05B-4846-8E6E-CA034CB4F16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19237-00E8-48F5-9A77-8496B8A0E541}" type="datetimeFigureOut">
              <a:rPr lang="en-US" smtClean="0"/>
              <a:t>9.02.18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60992-D05B-4846-8E6E-CA034CB4F16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202C6-8B37-41F0-B3E4-774551D1C22F}" type="datetime4">
              <a:rPr lang="en-US" smtClean="0"/>
              <a:pPr/>
              <a:t>February 9, 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2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8F78D1B-BB73-41B2-8202-C6678B761557}" type="datetime4">
              <a:rPr lang="en-US" smtClean="0"/>
              <a:pPr/>
              <a:t>February 9, 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6"/>
            <a:ext cx="5120640" cy="1476374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92" y="136642"/>
            <a:ext cx="3326149" cy="6721358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3" y="2895602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11E46-B9AD-4605-BA48-F4BA770367EA}" type="datetime4">
              <a:rPr lang="en-US" smtClean="0"/>
              <a:pPr/>
              <a:t>February 9, 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A4492-1D66-40E5-BF5F-8AE5B76A3760}" type="datetime4">
              <a:rPr lang="en-US" smtClean="0"/>
              <a:pPr/>
              <a:t>February 9, 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9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9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120655-FBEF-4656-A8A9-E7D9EB4F4DEC}" type="datetime4">
              <a:rPr lang="en-US" smtClean="0"/>
              <a:pPr/>
              <a:t>February 9, 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B2BA2-D035-44CD-B6C5-345CD46C68A9}" type="datetime4">
              <a:rPr lang="en-US" smtClean="0"/>
              <a:pPr/>
              <a:t>February 9, 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12544D9-E8EB-4DFC-9BAC-8FC5CFB1A919}" type="datetime4">
              <a:rPr lang="en-US" smtClean="0"/>
              <a:pPr/>
              <a:t>February 9, 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CF894904-8048-429B-BF77-F17DA8F8287B}" type="datetime4">
              <a:rPr lang="en-US" smtClean="0"/>
              <a:pPr/>
              <a:t>February 9, 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3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</a:t>
            </a:r>
          </a:p>
          <a:p>
            <a:pPr lvl="6"/>
            <a:r>
              <a:rPr lang="en-US" dirty="0" smtClean="0"/>
              <a:t>Seventh</a:t>
            </a:r>
          </a:p>
          <a:p>
            <a:pPr lvl="7"/>
            <a:r>
              <a:rPr lang="en-US" dirty="0" smtClean="0"/>
              <a:t>Eighth</a:t>
            </a:r>
          </a:p>
          <a:p>
            <a:pPr lvl="8"/>
            <a:r>
              <a:rPr lang="en-US" dirty="0" smtClean="0"/>
              <a:t>Ninth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6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6441D7B3-F7C5-4013-AC5D-399DD8DB11FA}" type="datetime4">
              <a:rPr lang="en-US" smtClean="0"/>
              <a:pPr/>
              <a:t>February 9, 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7" y="6429376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6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</p:sldLayoutIdLst>
  <p:hf sldNum="0" hdr="0" ftr="0" dt="0"/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739896" y="4260721"/>
            <a:ext cx="5120640" cy="1581151"/>
          </a:xfrm>
        </p:spPr>
        <p:txBody>
          <a:bodyPr/>
          <a:lstStyle/>
          <a:p>
            <a:r>
              <a:rPr lang="en-US" dirty="0" err="1" smtClean="0"/>
              <a:t>Yrd.Doç.Dr.Filiz</a:t>
            </a:r>
            <a:r>
              <a:rPr lang="en-US" dirty="0" smtClean="0"/>
              <a:t> </a:t>
            </a:r>
            <a:r>
              <a:rPr lang="en-US" dirty="0" err="1" smtClean="0"/>
              <a:t>Bakar</a:t>
            </a:r>
            <a:r>
              <a:rPr lang="en-US" dirty="0" smtClean="0"/>
              <a:t> </a:t>
            </a:r>
            <a:r>
              <a:rPr lang="en-US" dirty="0" err="1" smtClean="0"/>
              <a:t>Ateş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409701" y="1417320"/>
            <a:ext cx="5734299" cy="2304288"/>
          </a:xfrm>
        </p:spPr>
        <p:txBody>
          <a:bodyPr>
            <a:normAutofit/>
          </a:bodyPr>
          <a:lstStyle/>
          <a:p>
            <a:r>
              <a:rPr lang="en-US" sz="3800" b="1" dirty="0" smtClean="0"/>
              <a:t>KARACİĞER FONKSİYON TESTLERİ</a:t>
            </a:r>
            <a:endParaRPr lang="en-US" sz="3800" b="1" dirty="0"/>
          </a:p>
        </p:txBody>
      </p:sp>
    </p:spTree>
    <p:extLst>
      <p:ext uri="{BB962C8B-B14F-4D97-AF65-F5344CB8AC3E}">
        <p14:creationId xmlns:p14="http://schemas.microsoft.com/office/powerpoint/2010/main" val="2486382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LİMİTASYONLAR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/>
              <a:t>Duyarlılık</a:t>
            </a:r>
            <a:r>
              <a:rPr lang="en-US" b="1" dirty="0" smtClean="0"/>
              <a:t> </a:t>
            </a:r>
            <a:r>
              <a:rPr lang="en-US" b="1" dirty="0" err="1" smtClean="0"/>
              <a:t>sorunu</a:t>
            </a:r>
            <a:r>
              <a:rPr lang="en-US" b="1" dirty="0" smtClean="0"/>
              <a:t>: </a:t>
            </a:r>
            <a:r>
              <a:rPr lang="en-US" dirty="0" err="1" smtClean="0"/>
              <a:t>Siroz</a:t>
            </a:r>
            <a:r>
              <a:rPr lang="en-US" dirty="0" smtClean="0"/>
              <a:t>, non-</a:t>
            </a:r>
            <a:r>
              <a:rPr lang="en-US" dirty="0" err="1" smtClean="0"/>
              <a:t>sirotik</a:t>
            </a:r>
            <a:r>
              <a:rPr lang="en-US" dirty="0" smtClean="0"/>
              <a:t> portal </a:t>
            </a:r>
            <a:r>
              <a:rPr lang="en-US" dirty="0" err="1" smtClean="0"/>
              <a:t>fibrozis</a:t>
            </a:r>
            <a:r>
              <a:rPr lang="en-US" dirty="0" smtClean="0"/>
              <a:t>, </a:t>
            </a:r>
            <a:r>
              <a:rPr lang="en-US" dirty="0" err="1" smtClean="0"/>
              <a:t>konjenital</a:t>
            </a:r>
            <a:r>
              <a:rPr lang="en-US" dirty="0" smtClean="0"/>
              <a:t> </a:t>
            </a:r>
            <a:r>
              <a:rPr lang="en-US" dirty="0" err="1" smtClean="0"/>
              <a:t>hepatik</a:t>
            </a:r>
            <a:r>
              <a:rPr lang="en-US" dirty="0" smtClean="0"/>
              <a:t> </a:t>
            </a:r>
            <a:r>
              <a:rPr lang="en-US" dirty="0" err="1" smtClean="0"/>
              <a:t>fibrozis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belirli</a:t>
            </a:r>
            <a:r>
              <a:rPr lang="en-US" dirty="0" smtClean="0"/>
              <a:t> KC </a:t>
            </a:r>
            <a:r>
              <a:rPr lang="en-US" dirty="0" err="1" smtClean="0"/>
              <a:t>hastalıklarında</a:t>
            </a:r>
            <a:r>
              <a:rPr lang="en-US" dirty="0" smtClean="0"/>
              <a:t> normal </a:t>
            </a:r>
            <a:r>
              <a:rPr lang="en-US" dirty="0" err="1" smtClean="0"/>
              <a:t>görünebilir</a:t>
            </a:r>
            <a:r>
              <a:rPr lang="en-US" dirty="0" smtClean="0"/>
              <a:t> </a:t>
            </a:r>
          </a:p>
          <a:p>
            <a:r>
              <a:rPr lang="en-US" b="1" dirty="0" err="1" smtClean="0"/>
              <a:t>Spesifite</a:t>
            </a:r>
            <a:r>
              <a:rPr lang="en-US" b="1" dirty="0" smtClean="0"/>
              <a:t> </a:t>
            </a:r>
            <a:r>
              <a:rPr lang="en-US" b="1" dirty="0" err="1" smtClean="0"/>
              <a:t>sorunu</a:t>
            </a:r>
            <a:r>
              <a:rPr lang="en-US" b="1" dirty="0" smtClean="0"/>
              <a:t>: </a:t>
            </a:r>
            <a:r>
              <a:rPr lang="en-US" dirty="0" err="1" smtClean="0"/>
              <a:t>Belirli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hastalık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spesifik</a:t>
            </a:r>
            <a:r>
              <a:rPr lang="en-US" dirty="0" smtClean="0"/>
              <a:t> </a:t>
            </a:r>
            <a:r>
              <a:rPr lang="en-US" dirty="0" err="1" smtClean="0"/>
              <a:t>değillerdir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dirty="0" err="1" smtClean="0"/>
              <a:t>Seum</a:t>
            </a:r>
            <a:r>
              <a:rPr lang="en-US" dirty="0" smtClean="0"/>
              <a:t> albumin: </a:t>
            </a:r>
            <a:r>
              <a:rPr lang="en-US" dirty="0" err="1" smtClean="0"/>
              <a:t>kronik</a:t>
            </a:r>
            <a:r>
              <a:rPr lang="en-US" dirty="0" smtClean="0"/>
              <a:t> </a:t>
            </a:r>
            <a:r>
              <a:rPr lang="en-US" dirty="0" err="1" smtClean="0"/>
              <a:t>hastalıklarda</a:t>
            </a:r>
            <a:r>
              <a:rPr lang="en-US" dirty="0" smtClean="0"/>
              <a:t> / </a:t>
            </a:r>
            <a:r>
              <a:rPr lang="en-US" dirty="0" err="1" smtClean="0"/>
              <a:t>nefrtik</a:t>
            </a:r>
            <a:r>
              <a:rPr lang="en-US" dirty="0" smtClean="0"/>
              <a:t> </a:t>
            </a:r>
            <a:r>
              <a:rPr lang="en-US" dirty="0" err="1" smtClean="0"/>
              <a:t>sendromda</a:t>
            </a:r>
            <a:r>
              <a:rPr lang="en-US" dirty="0" smtClean="0"/>
              <a:t> </a:t>
            </a:r>
            <a:r>
              <a:rPr lang="en-US" dirty="0" err="1" smtClean="0"/>
              <a:t>azalabilir</a:t>
            </a:r>
            <a:r>
              <a:rPr lang="en-US" dirty="0" smtClean="0"/>
              <a:t> </a:t>
            </a:r>
            <a:r>
              <a:rPr lang="en-US" dirty="0" err="1" smtClean="0"/>
              <a:t>Aminotransferazlar</a:t>
            </a:r>
            <a:r>
              <a:rPr lang="en-US" dirty="0" smtClean="0"/>
              <a:t>: </a:t>
            </a:r>
            <a:r>
              <a:rPr lang="en-US" dirty="0" err="1" smtClean="0"/>
              <a:t>kardiyak</a:t>
            </a:r>
            <a:r>
              <a:rPr lang="en-US" dirty="0" smtClean="0"/>
              <a:t> / </a:t>
            </a:r>
            <a:r>
              <a:rPr lang="en-US" dirty="0" err="1" smtClean="0"/>
              <a:t>hepatik</a:t>
            </a:r>
            <a:r>
              <a:rPr lang="en-US" dirty="0" smtClean="0"/>
              <a:t> </a:t>
            </a:r>
            <a:r>
              <a:rPr lang="en-US" dirty="0" err="1" smtClean="0"/>
              <a:t>hastalıklarda</a:t>
            </a:r>
            <a:r>
              <a:rPr lang="en-US" dirty="0" smtClean="0"/>
              <a:t> </a:t>
            </a:r>
            <a:r>
              <a:rPr lang="en-US" dirty="0" err="1" smtClean="0"/>
              <a:t>artabilir</a:t>
            </a:r>
            <a:endParaRPr lang="en-US" dirty="0"/>
          </a:p>
          <a:p>
            <a:r>
              <a:rPr lang="en-US" dirty="0" smtClean="0"/>
              <a:t>Serum </a:t>
            </a:r>
            <a:r>
              <a:rPr lang="en-US" dirty="0" err="1" smtClean="0"/>
              <a:t>safra</a:t>
            </a:r>
            <a:r>
              <a:rPr lang="en-US" dirty="0" smtClean="0"/>
              <a:t> </a:t>
            </a:r>
            <a:r>
              <a:rPr lang="en-US" dirty="0" err="1" smtClean="0"/>
              <a:t>asitleri</a:t>
            </a:r>
            <a:r>
              <a:rPr lang="en-US" dirty="0" smtClean="0"/>
              <a:t> </a:t>
            </a:r>
            <a:r>
              <a:rPr lang="en-US" dirty="0" err="1" smtClean="0"/>
              <a:t>dışında</a:t>
            </a:r>
            <a:r>
              <a:rPr lang="en-US" dirty="0" smtClean="0"/>
              <a:t> </a:t>
            </a:r>
            <a:r>
              <a:rPr lang="en-US" dirty="0" err="1" smtClean="0"/>
              <a:t>LFT’ler</a:t>
            </a:r>
            <a:r>
              <a:rPr lang="en-US" dirty="0" smtClean="0"/>
              <a:t> </a:t>
            </a:r>
            <a:r>
              <a:rPr lang="en-US" dirty="0" err="1" smtClean="0"/>
              <a:t>karaciğer</a:t>
            </a:r>
            <a:r>
              <a:rPr lang="en-US" dirty="0" smtClean="0"/>
              <a:t> </a:t>
            </a:r>
            <a:r>
              <a:rPr lang="en-US" dirty="0" err="1" smtClean="0"/>
              <a:t>hastalıkları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spesifik</a:t>
            </a:r>
            <a:r>
              <a:rPr lang="en-US" dirty="0" smtClean="0"/>
              <a:t> </a:t>
            </a:r>
            <a:r>
              <a:rPr lang="en-US" dirty="0" err="1" smtClean="0"/>
              <a:t>değildir</a:t>
            </a:r>
            <a:r>
              <a:rPr lang="en-US" dirty="0" smtClean="0"/>
              <a:t>. </a:t>
            </a:r>
            <a:endParaRPr lang="en-US" dirty="0"/>
          </a:p>
          <a:p>
            <a:r>
              <a:rPr lang="en-US" dirty="0" err="1" smtClean="0"/>
              <a:t>Avantajlar</a:t>
            </a:r>
            <a:r>
              <a:rPr lang="en-US" dirty="0" smtClean="0"/>
              <a:t> = </a:t>
            </a:r>
            <a:r>
              <a:rPr lang="en-US" dirty="0" err="1" smtClean="0"/>
              <a:t>Limitasyonlar</a:t>
            </a:r>
            <a:endParaRPr lang="en-US" dirty="0" smtClean="0"/>
          </a:p>
          <a:p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: </a:t>
            </a:r>
            <a:r>
              <a:rPr lang="en-US" dirty="0" err="1" smtClean="0"/>
              <a:t>Hastanın</a:t>
            </a:r>
            <a:r>
              <a:rPr lang="en-US" dirty="0" smtClean="0"/>
              <a:t> </a:t>
            </a:r>
            <a:r>
              <a:rPr lang="en-US" dirty="0" err="1" smtClean="0"/>
              <a:t>klinik</a:t>
            </a:r>
            <a:r>
              <a:rPr lang="en-US" dirty="0" smtClean="0"/>
              <a:t> </a:t>
            </a:r>
            <a:r>
              <a:rPr lang="en-US" dirty="0" err="1" smtClean="0"/>
              <a:t>profilini</a:t>
            </a:r>
            <a:r>
              <a:rPr lang="en-US" dirty="0" smtClean="0"/>
              <a:t> </a:t>
            </a:r>
            <a:r>
              <a:rPr lang="en-US" dirty="0" err="1" smtClean="0"/>
              <a:t>akılda</a:t>
            </a:r>
            <a:r>
              <a:rPr lang="en-US" dirty="0" smtClean="0"/>
              <a:t> </a:t>
            </a:r>
            <a:r>
              <a:rPr lang="en-US" dirty="0" err="1" smtClean="0"/>
              <a:t>tutmak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6110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228602"/>
            <a:ext cx="8591550" cy="629743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LFT’lerin</a:t>
            </a:r>
            <a:r>
              <a:rPr lang="en-US" b="1" dirty="0" smtClean="0"/>
              <a:t> </a:t>
            </a:r>
            <a:r>
              <a:rPr lang="en-US" b="1" dirty="0" err="1" smtClean="0"/>
              <a:t>Sınıflandırılması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A. </a:t>
            </a:r>
            <a:r>
              <a:rPr lang="en-US" b="1" dirty="0" err="1" smtClean="0"/>
              <a:t>Karaciğerin</a:t>
            </a:r>
            <a:r>
              <a:rPr lang="en-US" b="1" dirty="0" smtClean="0"/>
              <a:t> </a:t>
            </a:r>
            <a:r>
              <a:rPr lang="en-US" b="1" dirty="0" err="1" smtClean="0"/>
              <a:t>organik</a:t>
            </a:r>
            <a:r>
              <a:rPr lang="en-US" b="1" dirty="0" smtClean="0"/>
              <a:t> </a:t>
            </a:r>
            <a:r>
              <a:rPr lang="en-US" b="1" dirty="0" err="1" smtClean="0"/>
              <a:t>anyonları</a:t>
            </a:r>
            <a:r>
              <a:rPr lang="en-US" b="1" dirty="0" smtClean="0"/>
              <a:t> transport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ilaçları</a:t>
            </a:r>
            <a:r>
              <a:rPr lang="en-US" b="1" dirty="0" smtClean="0"/>
              <a:t> metabolize </a:t>
            </a:r>
            <a:r>
              <a:rPr lang="en-US" b="1" dirty="0" err="1" smtClean="0"/>
              <a:t>etme</a:t>
            </a:r>
            <a:r>
              <a:rPr lang="en-US" b="1" dirty="0" smtClean="0"/>
              <a:t> </a:t>
            </a:r>
            <a:r>
              <a:rPr lang="en-US" b="1" dirty="0" err="1" smtClean="0"/>
              <a:t>kapasitesini</a:t>
            </a:r>
            <a:r>
              <a:rPr lang="en-US" b="1" dirty="0" smtClean="0"/>
              <a:t> </a:t>
            </a:r>
            <a:r>
              <a:rPr lang="en-US" b="1" dirty="0" err="1" smtClean="0"/>
              <a:t>ölçen</a:t>
            </a:r>
            <a:r>
              <a:rPr lang="en-US" b="1" dirty="0" smtClean="0"/>
              <a:t> </a:t>
            </a:r>
            <a:r>
              <a:rPr lang="en-US" b="1" dirty="0" err="1" smtClean="0"/>
              <a:t>testler</a:t>
            </a:r>
            <a:r>
              <a:rPr lang="en-US" b="1" dirty="0" smtClean="0"/>
              <a:t> </a:t>
            </a:r>
            <a:r>
              <a:rPr lang="mr-IN" b="1" dirty="0" smtClean="0"/>
              <a:t>–</a:t>
            </a:r>
            <a:r>
              <a:rPr lang="en-US" b="1" dirty="0" smtClean="0"/>
              <a:t> </a:t>
            </a:r>
            <a:r>
              <a:rPr lang="en-US" dirty="0" smtClean="0"/>
              <a:t>Serum bilirubin, </a:t>
            </a:r>
            <a:r>
              <a:rPr lang="en-US" dirty="0" err="1" smtClean="0"/>
              <a:t>ürin</a:t>
            </a:r>
            <a:r>
              <a:rPr lang="en-US" dirty="0" smtClean="0"/>
              <a:t> bilirubin, </a:t>
            </a:r>
            <a:r>
              <a:rPr lang="en-US" dirty="0" err="1" smtClean="0"/>
              <a:t>ürobilinojen</a:t>
            </a:r>
            <a:r>
              <a:rPr lang="en-US" dirty="0" smtClean="0"/>
              <a:t> vb. </a:t>
            </a:r>
          </a:p>
          <a:p>
            <a:pPr marL="0" indent="0">
              <a:buNone/>
            </a:pPr>
            <a:r>
              <a:rPr lang="en-US" b="1" dirty="0" smtClean="0"/>
              <a:t>B</a:t>
            </a:r>
            <a:r>
              <a:rPr lang="en-US" b="1" dirty="0"/>
              <a:t>. </a:t>
            </a:r>
            <a:r>
              <a:rPr lang="en-US" b="1" dirty="0" err="1" smtClean="0"/>
              <a:t>Hepatosit</a:t>
            </a:r>
            <a:r>
              <a:rPr lang="en-US" b="1" dirty="0" smtClean="0"/>
              <a:t> </a:t>
            </a:r>
            <a:r>
              <a:rPr lang="en-US" b="1" dirty="0" err="1" smtClean="0"/>
              <a:t>hasarını</a:t>
            </a:r>
            <a:r>
              <a:rPr lang="en-US" b="1" dirty="0" smtClean="0"/>
              <a:t> </a:t>
            </a:r>
            <a:r>
              <a:rPr lang="en-US" b="1" dirty="0" err="1" smtClean="0"/>
              <a:t>ölçen</a:t>
            </a:r>
            <a:r>
              <a:rPr lang="en-US" b="1" dirty="0" smtClean="0"/>
              <a:t> </a:t>
            </a:r>
            <a:r>
              <a:rPr lang="en-US" b="1" dirty="0" err="1" smtClean="0"/>
              <a:t>testler</a:t>
            </a:r>
            <a:r>
              <a:rPr lang="en-US" b="1" dirty="0" smtClean="0"/>
              <a:t> (serum </a:t>
            </a:r>
            <a:r>
              <a:rPr lang="en-US" b="1" dirty="0" err="1" smtClean="0"/>
              <a:t>enzim</a:t>
            </a:r>
            <a:r>
              <a:rPr lang="en-US" b="1" dirty="0" smtClean="0"/>
              <a:t> </a:t>
            </a:r>
            <a:r>
              <a:rPr lang="en-US" b="1" dirty="0" err="1" smtClean="0"/>
              <a:t>testleri</a:t>
            </a:r>
            <a:r>
              <a:rPr lang="en-US" b="1" dirty="0" smtClean="0"/>
              <a:t>) – </a:t>
            </a:r>
            <a:r>
              <a:rPr lang="en-US" dirty="0" err="1" smtClean="0"/>
              <a:t>Aminotransferazlar</a:t>
            </a:r>
            <a:r>
              <a:rPr lang="en-US" dirty="0" smtClean="0"/>
              <a:t>, AP, </a:t>
            </a:r>
            <a:r>
              <a:rPr lang="en-US" dirty="0" err="1" smtClean="0"/>
              <a:t>γ</a:t>
            </a:r>
            <a:r>
              <a:rPr lang="es-ES_tradnl" dirty="0" err="1" smtClean="0"/>
              <a:t>glutamil</a:t>
            </a:r>
            <a:r>
              <a:rPr lang="es-ES_tradnl" dirty="0" smtClean="0"/>
              <a:t> </a:t>
            </a:r>
            <a:r>
              <a:rPr lang="es-ES_tradnl" dirty="0" err="1" smtClean="0"/>
              <a:t>transpeptidaz</a:t>
            </a:r>
            <a:r>
              <a:rPr lang="es-ES_tradnl" dirty="0" smtClean="0"/>
              <a:t>, 5’-nükleotidaz, </a:t>
            </a:r>
            <a:r>
              <a:rPr lang="es-ES_tradnl" dirty="0" err="1" smtClean="0"/>
              <a:t>lösin</a:t>
            </a:r>
            <a:r>
              <a:rPr lang="es-ES_tradnl" dirty="0" smtClean="0"/>
              <a:t> </a:t>
            </a:r>
            <a:r>
              <a:rPr lang="es-ES_tradnl" dirty="0" err="1" smtClean="0"/>
              <a:t>aminopeptidaz</a:t>
            </a:r>
            <a:r>
              <a:rPr lang="es-ES_tradnl" dirty="0" smtClean="0"/>
              <a:t> </a:t>
            </a:r>
            <a:r>
              <a:rPr lang="es-ES_tradnl" dirty="0" err="1" smtClean="0"/>
              <a:t>vb</a:t>
            </a:r>
            <a:r>
              <a:rPr lang="es-ES_tradnl" i="1" dirty="0" smtClean="0"/>
              <a:t>. </a:t>
            </a:r>
            <a:endParaRPr lang="es-ES_tradnl" dirty="0"/>
          </a:p>
          <a:p>
            <a:pPr marL="0" indent="0">
              <a:buNone/>
            </a:pPr>
            <a:r>
              <a:rPr lang="en-US" b="1" dirty="0"/>
              <a:t>C. </a:t>
            </a:r>
            <a:r>
              <a:rPr lang="en-US" b="1" dirty="0" err="1" smtClean="0"/>
              <a:t>Karaciğerin</a:t>
            </a:r>
            <a:r>
              <a:rPr lang="en-US" b="1" dirty="0" smtClean="0"/>
              <a:t> </a:t>
            </a:r>
            <a:r>
              <a:rPr lang="en-US" b="1" dirty="0" err="1" smtClean="0"/>
              <a:t>biyosentetik</a:t>
            </a:r>
            <a:r>
              <a:rPr lang="en-US" b="1" dirty="0" smtClean="0"/>
              <a:t> </a:t>
            </a:r>
            <a:r>
              <a:rPr lang="en-US" b="1" dirty="0" err="1" smtClean="0"/>
              <a:t>kapasitesini</a:t>
            </a:r>
            <a:r>
              <a:rPr lang="en-US" b="1" dirty="0" smtClean="0"/>
              <a:t> </a:t>
            </a:r>
            <a:r>
              <a:rPr lang="en-US" b="1" dirty="0" err="1" smtClean="0"/>
              <a:t>ölçen</a:t>
            </a:r>
            <a:r>
              <a:rPr lang="en-US" b="1" dirty="0" smtClean="0"/>
              <a:t> </a:t>
            </a:r>
            <a:r>
              <a:rPr lang="en-US" b="1" dirty="0" err="1" smtClean="0"/>
              <a:t>testler</a:t>
            </a:r>
            <a:r>
              <a:rPr lang="en-US" b="1" dirty="0" smtClean="0"/>
              <a:t> - </a:t>
            </a:r>
            <a:r>
              <a:rPr lang="en-US" dirty="0"/>
              <a:t>Serum </a:t>
            </a:r>
            <a:r>
              <a:rPr lang="en-US" dirty="0" err="1" smtClean="0"/>
              <a:t>proteinleri</a:t>
            </a:r>
            <a:r>
              <a:rPr lang="en-US" dirty="0" smtClean="0"/>
              <a:t>, </a:t>
            </a:r>
            <a:r>
              <a:rPr lang="en-US" dirty="0"/>
              <a:t>albumin, </a:t>
            </a:r>
            <a:r>
              <a:rPr lang="en-US" dirty="0" err="1"/>
              <a:t>prealbumin</a:t>
            </a:r>
            <a:r>
              <a:rPr lang="en-US" dirty="0"/>
              <a:t>, serum </a:t>
            </a:r>
            <a:r>
              <a:rPr lang="en-US" dirty="0" err="1" smtClean="0"/>
              <a:t>seruloplazmin</a:t>
            </a:r>
            <a:r>
              <a:rPr lang="en-US" dirty="0"/>
              <a:t>, </a:t>
            </a:r>
            <a:r>
              <a:rPr lang="en-US" dirty="0" err="1" smtClean="0"/>
              <a:t>prokollajen</a:t>
            </a:r>
            <a:r>
              <a:rPr lang="en-US" dirty="0" smtClean="0"/>
              <a:t> </a:t>
            </a:r>
            <a:r>
              <a:rPr lang="en-US" dirty="0"/>
              <a:t>III </a:t>
            </a:r>
            <a:r>
              <a:rPr lang="en-US" dirty="0" err="1" smtClean="0"/>
              <a:t>peptid</a:t>
            </a:r>
            <a:r>
              <a:rPr lang="en-US" dirty="0" smtClean="0"/>
              <a:t>, α1 </a:t>
            </a:r>
            <a:r>
              <a:rPr lang="en-US" dirty="0"/>
              <a:t>antitrypsin, </a:t>
            </a:r>
            <a:r>
              <a:rPr lang="en-US" dirty="0" smtClean="0"/>
              <a:t>α-</a:t>
            </a:r>
            <a:r>
              <a:rPr lang="en-US" dirty="0" err="1" smtClean="0"/>
              <a:t>feto</a:t>
            </a:r>
            <a:r>
              <a:rPr lang="en-US" dirty="0" smtClean="0"/>
              <a:t> </a:t>
            </a:r>
            <a:r>
              <a:rPr lang="en-US" dirty="0"/>
              <a:t>protein, </a:t>
            </a:r>
            <a:r>
              <a:rPr lang="en-US" dirty="0" err="1" smtClean="0"/>
              <a:t>protrombin</a:t>
            </a:r>
            <a:r>
              <a:rPr lang="en-US" dirty="0" smtClean="0"/>
              <a:t> </a:t>
            </a:r>
            <a:r>
              <a:rPr lang="en-US" dirty="0" err="1" smtClean="0"/>
              <a:t>zamanı</a:t>
            </a:r>
            <a:r>
              <a:rPr lang="en-US" dirty="0" smtClean="0"/>
              <a:t>, vb</a:t>
            </a:r>
            <a:r>
              <a:rPr lang="en-US" i="1" dirty="0" smtClean="0"/>
              <a:t>. 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1007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1746187"/>
            <a:ext cx="8591550" cy="1066801"/>
          </a:xfrm>
        </p:spPr>
        <p:txBody>
          <a:bodyPr>
            <a:normAutofit/>
          </a:bodyPr>
          <a:lstStyle/>
          <a:p>
            <a:r>
              <a:rPr lang="en-US" sz="2600" b="1" dirty="0"/>
              <a:t>A. </a:t>
            </a:r>
            <a:r>
              <a:rPr lang="en-US" sz="2800" b="1" dirty="0" err="1"/>
              <a:t>Karaciğerin</a:t>
            </a:r>
            <a:r>
              <a:rPr lang="en-US" sz="2800" b="1" dirty="0"/>
              <a:t> </a:t>
            </a:r>
            <a:r>
              <a:rPr lang="en-US" sz="2800" b="1" dirty="0" err="1"/>
              <a:t>organik</a:t>
            </a:r>
            <a:r>
              <a:rPr lang="en-US" sz="2800" b="1" dirty="0"/>
              <a:t> </a:t>
            </a:r>
            <a:r>
              <a:rPr lang="en-US" sz="2800" b="1" dirty="0" err="1"/>
              <a:t>anyonları</a:t>
            </a:r>
            <a:r>
              <a:rPr lang="en-US" sz="2800" b="1" dirty="0"/>
              <a:t> transport </a:t>
            </a:r>
            <a:r>
              <a:rPr lang="en-US" sz="2800" b="1" dirty="0" err="1"/>
              <a:t>ve</a:t>
            </a:r>
            <a:r>
              <a:rPr lang="en-US" sz="2800" b="1" dirty="0"/>
              <a:t> </a:t>
            </a:r>
            <a:r>
              <a:rPr lang="en-US" sz="2800" b="1" dirty="0" err="1"/>
              <a:t>ilaçları</a:t>
            </a:r>
            <a:r>
              <a:rPr lang="en-US" sz="2800" b="1" dirty="0"/>
              <a:t> metabolize </a:t>
            </a:r>
            <a:r>
              <a:rPr lang="en-US" sz="2800" b="1" dirty="0" err="1"/>
              <a:t>etme</a:t>
            </a:r>
            <a:r>
              <a:rPr lang="en-US" sz="2800" b="1" dirty="0"/>
              <a:t> </a:t>
            </a:r>
            <a:r>
              <a:rPr lang="en-US" sz="2800" b="1" dirty="0" err="1"/>
              <a:t>kapasitesini</a:t>
            </a:r>
            <a:r>
              <a:rPr lang="en-US" sz="2800" b="1" dirty="0"/>
              <a:t> </a:t>
            </a:r>
            <a:r>
              <a:rPr lang="en-US" sz="2800" b="1" dirty="0" err="1"/>
              <a:t>ölçen</a:t>
            </a:r>
            <a:r>
              <a:rPr lang="en-US" sz="2800" b="1" dirty="0"/>
              <a:t> </a:t>
            </a:r>
            <a:r>
              <a:rPr lang="en-US" sz="2800" b="1" dirty="0" err="1"/>
              <a:t>testler</a:t>
            </a:r>
            <a:r>
              <a:rPr lang="en-US" sz="2800" b="1" dirty="0"/>
              <a:t> 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946760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1. SERUM BILIRUBIN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Bilirubin, RBC </a:t>
            </a:r>
            <a:r>
              <a:rPr lang="en-US" dirty="0" err="1" smtClean="0"/>
              <a:t>lerden</a:t>
            </a:r>
            <a:r>
              <a:rPr lang="en-US" dirty="0" smtClean="0"/>
              <a:t> hemoglobin </a:t>
            </a:r>
            <a:r>
              <a:rPr lang="en-US" dirty="0" err="1" smtClean="0"/>
              <a:t>degradasyonu</a:t>
            </a:r>
            <a:r>
              <a:rPr lang="en-US" dirty="0" smtClean="0"/>
              <a:t> </a:t>
            </a:r>
            <a:r>
              <a:rPr lang="en-US" dirty="0" err="1" smtClean="0"/>
              <a:t>sonucu</a:t>
            </a:r>
            <a:r>
              <a:rPr lang="en-US" dirty="0" smtClean="0"/>
              <a:t> </a:t>
            </a:r>
            <a:r>
              <a:rPr lang="en-US" dirty="0" err="1" smtClean="0"/>
              <a:t>oluşan</a:t>
            </a:r>
            <a:r>
              <a:rPr lang="en-US" dirty="0" smtClean="0"/>
              <a:t> </a:t>
            </a:r>
            <a:r>
              <a:rPr lang="en-US" dirty="0" err="1" smtClean="0"/>
              <a:t>endojen</a:t>
            </a:r>
            <a:r>
              <a:rPr lang="en-US" dirty="0" smtClean="0"/>
              <a:t> </a:t>
            </a:r>
            <a:r>
              <a:rPr lang="en-US" dirty="0" err="1" smtClean="0"/>
              <a:t>anyon</a:t>
            </a:r>
            <a:r>
              <a:rPr lang="en-US" dirty="0" smtClean="0"/>
              <a:t>  </a:t>
            </a:r>
          </a:p>
          <a:p>
            <a:r>
              <a:rPr lang="en-US" dirty="0" err="1" smtClean="0"/>
              <a:t>Işığa</a:t>
            </a:r>
            <a:r>
              <a:rPr lang="en-US" dirty="0" smtClean="0"/>
              <a:t> </a:t>
            </a:r>
            <a:r>
              <a:rPr lang="en-US" dirty="0" err="1" smtClean="0"/>
              <a:t>maruziyet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değişir</a:t>
            </a:r>
            <a:r>
              <a:rPr lang="en-US" dirty="0" smtClean="0"/>
              <a:t>,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nedenle</a:t>
            </a:r>
            <a:r>
              <a:rPr lang="en-US" dirty="0" smtClean="0"/>
              <a:t> </a:t>
            </a:r>
            <a:r>
              <a:rPr lang="en-US" dirty="0" err="1" smtClean="0"/>
              <a:t>ölçüm</a:t>
            </a:r>
            <a:r>
              <a:rPr lang="en-US" dirty="0" smtClean="0"/>
              <a:t> </a:t>
            </a:r>
            <a:r>
              <a:rPr lang="en-US" dirty="0" err="1" smtClean="0"/>
              <a:t>öncesi</a:t>
            </a:r>
            <a:r>
              <a:rPr lang="en-US" dirty="0" smtClean="0"/>
              <a:t> </a:t>
            </a:r>
            <a:r>
              <a:rPr lang="en-US" dirty="0" err="1" smtClean="0"/>
              <a:t>kan</a:t>
            </a:r>
            <a:r>
              <a:rPr lang="en-US" dirty="0" smtClean="0"/>
              <a:t> </a:t>
            </a:r>
            <a:r>
              <a:rPr lang="en-US" dirty="0" err="1" smtClean="0"/>
              <a:t>örnekleri</a:t>
            </a:r>
            <a:r>
              <a:rPr lang="en-US" dirty="0" smtClean="0"/>
              <a:t> </a:t>
            </a:r>
            <a:r>
              <a:rPr lang="en-US" dirty="0" err="1" smtClean="0"/>
              <a:t>karanlıkta</a:t>
            </a:r>
            <a:r>
              <a:rPr lang="en-US" dirty="0" smtClean="0"/>
              <a:t> </a:t>
            </a:r>
            <a:r>
              <a:rPr lang="en-US" dirty="0" err="1" smtClean="0"/>
              <a:t>saklanır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LFT’lerin</a:t>
            </a:r>
            <a:r>
              <a:rPr lang="en-US" dirty="0" smtClean="0"/>
              <a:t> </a:t>
            </a:r>
            <a:r>
              <a:rPr lang="en-US" dirty="0" err="1" smtClean="0"/>
              <a:t>anormal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serum bilirubin </a:t>
            </a:r>
            <a:r>
              <a:rPr lang="en-US" dirty="0" err="1" smtClean="0"/>
              <a:t>düzeyleri</a:t>
            </a:r>
            <a:r>
              <a:rPr lang="en-US" dirty="0" smtClean="0"/>
              <a:t> 17μmol</a:t>
            </a:r>
            <a:r>
              <a:rPr lang="en-US" dirty="0"/>
              <a:t>/L </a:t>
            </a:r>
            <a:r>
              <a:rPr lang="en-US" dirty="0" err="1" smtClean="0"/>
              <a:t>üzerinde</a:t>
            </a:r>
            <a:r>
              <a:rPr lang="en-US" dirty="0" smtClean="0"/>
              <a:t> </a:t>
            </a:r>
            <a:r>
              <a:rPr lang="en-US" dirty="0" err="1" smtClean="0"/>
              <a:t>olduğunda</a:t>
            </a:r>
            <a:r>
              <a:rPr lang="en-US" dirty="0" smtClean="0"/>
              <a:t> </a:t>
            </a:r>
            <a:r>
              <a:rPr lang="en-US" dirty="0" err="1" smtClean="0"/>
              <a:t>karaciğer</a:t>
            </a:r>
            <a:r>
              <a:rPr lang="en-US" dirty="0" smtClean="0"/>
              <a:t> </a:t>
            </a:r>
            <a:r>
              <a:rPr lang="en-US" dirty="0" err="1" smtClean="0"/>
              <a:t>hastalığı</a:t>
            </a:r>
            <a:r>
              <a:rPr lang="en-US" dirty="0" smtClean="0"/>
              <a:t> </a:t>
            </a:r>
            <a:r>
              <a:rPr lang="en-US" dirty="0" err="1" smtClean="0"/>
              <a:t>düşünüşülür</a:t>
            </a:r>
            <a:endParaRPr lang="en-US" dirty="0"/>
          </a:p>
          <a:p>
            <a:r>
              <a:rPr lang="en-US" dirty="0" smtClean="0"/>
              <a:t>Bilirubin </a:t>
            </a:r>
            <a:r>
              <a:rPr lang="en-US" dirty="0" err="1" smtClean="0"/>
              <a:t>tipleri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a</a:t>
            </a:r>
            <a:r>
              <a:rPr lang="en-US" b="1" dirty="0" smtClean="0"/>
              <a:t>. </a:t>
            </a:r>
            <a:r>
              <a:rPr lang="en-US" b="1" dirty="0"/>
              <a:t>Total bilirubin: </a:t>
            </a:r>
            <a:r>
              <a:rPr lang="en-US" dirty="0" smtClean="0"/>
              <a:t>Normal </a:t>
            </a:r>
            <a:r>
              <a:rPr lang="en-US" dirty="0" err="1" smtClean="0"/>
              <a:t>değerleri</a:t>
            </a:r>
            <a:r>
              <a:rPr lang="en-US" dirty="0" smtClean="0"/>
              <a:t> 0.2</a:t>
            </a:r>
            <a:r>
              <a:rPr lang="en-US" dirty="0"/>
              <a:t>-0.9 mg/dl (2-15μmol/L). </a:t>
            </a:r>
            <a:r>
              <a:rPr lang="en-US" dirty="0" err="1" smtClean="0"/>
              <a:t>Erkeklerde</a:t>
            </a:r>
            <a:r>
              <a:rPr lang="en-US" dirty="0" smtClean="0"/>
              <a:t> </a:t>
            </a:r>
            <a:r>
              <a:rPr lang="en-US" dirty="0" err="1" smtClean="0"/>
              <a:t>kadınlara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/>
              <a:t> 3-4 </a:t>
            </a:r>
            <a:r>
              <a:rPr lang="en-US" dirty="0" err="1"/>
              <a:t>μmol</a:t>
            </a:r>
            <a:r>
              <a:rPr lang="en-US" dirty="0"/>
              <a:t>/L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 smtClean="0"/>
              <a:t>yüksek</a:t>
            </a:r>
            <a:r>
              <a:rPr lang="en-US" dirty="0" smtClean="0"/>
              <a:t>. (</a:t>
            </a:r>
            <a:r>
              <a:rPr lang="en-US" dirty="0" err="1" smtClean="0"/>
              <a:t>Erkeklerde</a:t>
            </a:r>
            <a:r>
              <a:rPr lang="en-US" dirty="0" smtClean="0"/>
              <a:t> Gilbert </a:t>
            </a:r>
            <a:r>
              <a:rPr lang="en-US" dirty="0" err="1" smtClean="0"/>
              <a:t>sendromunun</a:t>
            </a:r>
            <a:r>
              <a:rPr lang="en-US" dirty="0" smtClean="0"/>
              <a:t> </a:t>
            </a:r>
            <a:r>
              <a:rPr lang="en-US" dirty="0" err="1" smtClean="0"/>
              <a:t>kolay</a:t>
            </a:r>
            <a:r>
              <a:rPr lang="en-US" dirty="0" smtClean="0"/>
              <a:t> </a:t>
            </a:r>
            <a:r>
              <a:rPr lang="en-US" dirty="0" err="1" smtClean="0"/>
              <a:t>teşhisi</a:t>
            </a:r>
            <a:r>
              <a:rPr lang="en-US" dirty="0" smtClean="0"/>
              <a:t>)</a:t>
            </a:r>
          </a:p>
          <a:p>
            <a:r>
              <a:rPr lang="en-US" b="1" dirty="0" smtClean="0"/>
              <a:t>b. </a:t>
            </a:r>
            <a:r>
              <a:rPr lang="en-US" b="1" dirty="0" err="1" smtClean="0"/>
              <a:t>Direkt</a:t>
            </a:r>
            <a:r>
              <a:rPr lang="en-US" b="1" dirty="0" smtClean="0"/>
              <a:t> </a:t>
            </a:r>
            <a:r>
              <a:rPr lang="en-US" b="1" dirty="0"/>
              <a:t>Bilirubin : </a:t>
            </a:r>
            <a:r>
              <a:rPr lang="en-US" dirty="0" err="1" smtClean="0"/>
              <a:t>Suda</a:t>
            </a:r>
            <a:r>
              <a:rPr lang="en-US" dirty="0" smtClean="0"/>
              <a:t> </a:t>
            </a:r>
            <a:r>
              <a:rPr lang="en-US" dirty="0" err="1" smtClean="0"/>
              <a:t>çözünebili</a:t>
            </a:r>
            <a:r>
              <a:rPr lang="en-US" dirty="0" smtClean="0"/>
              <a:t> </a:t>
            </a:r>
            <a:r>
              <a:rPr lang="en-US" dirty="0" err="1" smtClean="0"/>
              <a:t>fraksiyon</a:t>
            </a:r>
            <a:r>
              <a:rPr lang="en-US" dirty="0" smtClean="0"/>
              <a:t>. </a:t>
            </a:r>
            <a:r>
              <a:rPr lang="en-US" dirty="0" err="1" smtClean="0"/>
              <a:t>Konjuge</a:t>
            </a:r>
            <a:r>
              <a:rPr lang="en-US" dirty="0" smtClean="0"/>
              <a:t> bilirubin </a:t>
            </a:r>
            <a:r>
              <a:rPr lang="en-US" dirty="0" err="1" smtClean="0"/>
              <a:t>düzeyini</a:t>
            </a:r>
            <a:r>
              <a:rPr lang="en-US" dirty="0" smtClean="0"/>
              <a:t> </a:t>
            </a:r>
            <a:r>
              <a:rPr lang="en-US" dirty="0" err="1" smtClean="0"/>
              <a:t>ifade</a:t>
            </a:r>
            <a:r>
              <a:rPr lang="en-US" dirty="0" smtClean="0"/>
              <a:t> </a:t>
            </a:r>
            <a:r>
              <a:rPr lang="en-US" dirty="0" err="1" smtClean="0"/>
              <a:t>eder</a:t>
            </a:r>
            <a:r>
              <a:rPr lang="en-US" dirty="0" smtClean="0"/>
              <a:t>. Normal </a:t>
            </a:r>
            <a:r>
              <a:rPr lang="en-US" dirty="0" err="1" smtClean="0"/>
              <a:t>değeri</a:t>
            </a:r>
            <a:r>
              <a:rPr lang="en-US" dirty="0" smtClean="0"/>
              <a:t> 0.3mg</a:t>
            </a:r>
            <a:r>
              <a:rPr lang="en-US" dirty="0"/>
              <a:t>/dl( 5.1μmol/ L) </a:t>
            </a:r>
          </a:p>
          <a:p>
            <a:r>
              <a:rPr lang="en-US" b="1" dirty="0" smtClean="0"/>
              <a:t>c. </a:t>
            </a:r>
            <a:r>
              <a:rPr lang="en-US" b="1" dirty="0" err="1" smtClean="0"/>
              <a:t>Indirekt</a:t>
            </a:r>
            <a:r>
              <a:rPr lang="en-US" b="1" dirty="0" smtClean="0"/>
              <a:t> </a:t>
            </a:r>
            <a:r>
              <a:rPr lang="en-US" b="1" dirty="0"/>
              <a:t>bilirubin: </a:t>
            </a:r>
            <a:r>
              <a:rPr lang="en-US" dirty="0" smtClean="0"/>
              <a:t>Total bilirubin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direkt</a:t>
            </a:r>
            <a:r>
              <a:rPr lang="en-US" dirty="0" smtClean="0"/>
              <a:t> bilirubin. </a:t>
            </a:r>
            <a:r>
              <a:rPr lang="en-US" dirty="0" err="1" smtClean="0"/>
              <a:t>Unkonjuge</a:t>
            </a:r>
            <a:r>
              <a:rPr lang="en-US" dirty="0" smtClean="0"/>
              <a:t> </a:t>
            </a:r>
            <a:r>
              <a:rPr lang="en-US" dirty="0" err="1" smtClean="0"/>
              <a:t>fraksiyon</a:t>
            </a:r>
            <a:r>
              <a:rPr lang="en-US" dirty="0" smtClean="0"/>
              <a:t>. 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7979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228602"/>
            <a:ext cx="8591550" cy="80491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Bilirubin </a:t>
            </a:r>
            <a:r>
              <a:rPr lang="en-US" b="1" dirty="0" err="1" smtClean="0"/>
              <a:t>düzeylerinin</a:t>
            </a:r>
            <a:r>
              <a:rPr lang="en-US" b="1" dirty="0" smtClean="0"/>
              <a:t> </a:t>
            </a:r>
            <a:r>
              <a:rPr lang="en-US" b="1" dirty="0" err="1" smtClean="0"/>
              <a:t>diyagnostik</a:t>
            </a:r>
            <a:r>
              <a:rPr lang="en-US" b="1" dirty="0" smtClean="0"/>
              <a:t> </a:t>
            </a:r>
            <a:r>
              <a:rPr lang="en-US" b="1" dirty="0" err="1" smtClean="0"/>
              <a:t>değeri</a:t>
            </a:r>
            <a:r>
              <a:rPr lang="en-US" b="1" dirty="0" smtClean="0"/>
              <a:t>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err="1" smtClean="0"/>
              <a:t>Vücuttaki</a:t>
            </a:r>
            <a:r>
              <a:rPr lang="en-US" dirty="0" smtClean="0"/>
              <a:t> bilirubin, </a:t>
            </a:r>
            <a:r>
              <a:rPr lang="en-US" dirty="0" err="1" smtClean="0"/>
              <a:t>pigmentin</a:t>
            </a:r>
            <a:r>
              <a:rPr lang="en-US" dirty="0" smtClean="0"/>
              <a:t> </a:t>
            </a:r>
            <a:r>
              <a:rPr lang="en-US" dirty="0" err="1" smtClean="0"/>
              <a:t>üretimi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uzaklaştırılması</a:t>
            </a:r>
            <a:r>
              <a:rPr lang="en-US" dirty="0" smtClean="0"/>
              <a:t> </a:t>
            </a:r>
            <a:r>
              <a:rPr lang="en-US" dirty="0" err="1" smtClean="0"/>
              <a:t>arasındaki</a:t>
            </a:r>
            <a:r>
              <a:rPr lang="en-US" dirty="0" smtClean="0"/>
              <a:t> </a:t>
            </a:r>
            <a:r>
              <a:rPr lang="en-US" dirty="0" err="1" smtClean="0"/>
              <a:t>hassas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dengede</a:t>
            </a:r>
            <a:r>
              <a:rPr lang="en-US" dirty="0" smtClean="0"/>
              <a:t> </a:t>
            </a:r>
            <a:r>
              <a:rPr lang="en-US" dirty="0" err="1" smtClean="0"/>
              <a:t>seyreder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Akut</a:t>
            </a:r>
            <a:r>
              <a:rPr lang="en-US" dirty="0" smtClean="0"/>
              <a:t> viral </a:t>
            </a:r>
            <a:r>
              <a:rPr lang="en-US" dirty="0" err="1" smtClean="0"/>
              <a:t>hepatitte</a:t>
            </a:r>
            <a:r>
              <a:rPr lang="en-US" dirty="0" smtClean="0"/>
              <a:t> </a:t>
            </a:r>
            <a:r>
              <a:rPr lang="en-US" dirty="0" err="1" smtClean="0"/>
              <a:t>gözlenen</a:t>
            </a:r>
            <a:r>
              <a:rPr lang="en-US" dirty="0" smtClean="0"/>
              <a:t> “</a:t>
            </a:r>
            <a:r>
              <a:rPr lang="en-US" dirty="0" err="1" smtClean="0">
                <a:solidFill>
                  <a:srgbClr val="FF0000"/>
                </a:solidFill>
              </a:rPr>
              <a:t>Hiperbilirubinemi</a:t>
            </a:r>
            <a:r>
              <a:rPr lang="en-US" dirty="0" smtClean="0"/>
              <a:t>”, </a:t>
            </a:r>
            <a:r>
              <a:rPr lang="en-US" dirty="0" err="1" smtClean="0"/>
              <a:t>hepatositlerin</a:t>
            </a:r>
            <a:r>
              <a:rPr lang="en-US" dirty="0" smtClean="0"/>
              <a:t> </a:t>
            </a:r>
            <a:r>
              <a:rPr lang="en-US" dirty="0" err="1" smtClean="0"/>
              <a:t>dokusal</a:t>
            </a:r>
            <a:r>
              <a:rPr lang="en-US" dirty="0" smtClean="0"/>
              <a:t> </a:t>
            </a:r>
            <a:r>
              <a:rPr lang="en-US" dirty="0" err="1" smtClean="0"/>
              <a:t>hasarının</a:t>
            </a:r>
            <a:r>
              <a:rPr lang="en-US" dirty="0" smtClean="0"/>
              <a:t> </a:t>
            </a:r>
            <a:r>
              <a:rPr lang="en-US" dirty="0" err="1" smtClean="0"/>
              <a:t>derecesi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doğrudan</a:t>
            </a:r>
            <a:r>
              <a:rPr lang="en-US" dirty="0" smtClean="0"/>
              <a:t> </a:t>
            </a:r>
            <a:r>
              <a:rPr lang="en-US" dirty="0" err="1" smtClean="0"/>
              <a:t>orantılıdır</a:t>
            </a:r>
            <a:r>
              <a:rPr lang="en-US" dirty="0" smtClean="0"/>
              <a:t>.   </a:t>
            </a:r>
          </a:p>
          <a:p>
            <a:r>
              <a:rPr lang="en-US" dirty="0" err="1">
                <a:solidFill>
                  <a:srgbClr val="FF0000"/>
                </a:solidFill>
              </a:rPr>
              <a:t>Hiperbilirubinemi</a:t>
            </a:r>
            <a:r>
              <a:rPr lang="en-US" b="1" dirty="0" smtClean="0"/>
              <a:t>: </a:t>
            </a:r>
            <a:r>
              <a:rPr lang="en-US" b="1" dirty="0" err="1" smtClean="0"/>
              <a:t>Hepatositlerden</a:t>
            </a:r>
            <a:r>
              <a:rPr lang="en-US" b="1" dirty="0" smtClean="0"/>
              <a:t> </a:t>
            </a:r>
            <a:r>
              <a:rPr lang="en-US" b="1" dirty="0" err="1" smtClean="0"/>
              <a:t>safra</a:t>
            </a:r>
            <a:r>
              <a:rPr lang="en-US" b="1" dirty="0" smtClean="0"/>
              <a:t> </a:t>
            </a:r>
            <a:r>
              <a:rPr lang="en-US" b="1" dirty="0" err="1" smtClean="0"/>
              <a:t>kanalına</a:t>
            </a:r>
            <a:r>
              <a:rPr lang="en-US" b="1" dirty="0" smtClean="0"/>
              <a:t> </a:t>
            </a:r>
            <a:r>
              <a:rPr lang="en-US" b="1" dirty="0" err="1" smtClean="0"/>
              <a:t>geçen</a:t>
            </a:r>
            <a:r>
              <a:rPr lang="en-US" b="1" dirty="0" smtClean="0"/>
              <a:t> </a:t>
            </a:r>
            <a:r>
              <a:rPr lang="en-US" b="1" dirty="0" err="1" smtClean="0"/>
              <a:t>bilirubinin</a:t>
            </a:r>
            <a:r>
              <a:rPr lang="en-US" b="1" dirty="0" smtClean="0"/>
              <a:t> </a:t>
            </a:r>
            <a:r>
              <a:rPr lang="mr-IN" b="1" dirty="0" smtClean="0"/>
              <a:t>–</a:t>
            </a:r>
            <a:r>
              <a:rPr lang="en-US" b="1" dirty="0" smtClean="0"/>
              <a:t> </a:t>
            </a:r>
            <a:r>
              <a:rPr lang="en-US" b="1" dirty="0" err="1" smtClean="0"/>
              <a:t>aşırı</a:t>
            </a:r>
            <a:r>
              <a:rPr lang="en-US" b="1" dirty="0" smtClean="0"/>
              <a:t> </a:t>
            </a:r>
            <a:r>
              <a:rPr lang="en-US" b="1" dirty="0" err="1" smtClean="0"/>
              <a:t>üretimi</a:t>
            </a:r>
            <a:r>
              <a:rPr lang="en-US" b="1" dirty="0" smtClean="0"/>
              <a:t>, </a:t>
            </a:r>
            <a:r>
              <a:rPr lang="en-US" b="1" dirty="0" err="1" smtClean="0"/>
              <a:t>geçişin</a:t>
            </a:r>
            <a:r>
              <a:rPr lang="en-US" b="1" dirty="0" smtClean="0"/>
              <a:t>, </a:t>
            </a:r>
            <a:r>
              <a:rPr lang="en-US" b="1" dirty="0" err="1" smtClean="0"/>
              <a:t>konjugasyon</a:t>
            </a:r>
            <a:r>
              <a:rPr lang="en-US" b="1" dirty="0" smtClean="0"/>
              <a:t> </a:t>
            </a:r>
            <a:r>
              <a:rPr lang="en-US" b="1" dirty="0" err="1" smtClean="0"/>
              <a:t>ya</a:t>
            </a:r>
            <a:r>
              <a:rPr lang="en-US" b="1" dirty="0" smtClean="0"/>
              <a:t> da </a:t>
            </a:r>
            <a:r>
              <a:rPr lang="en-US" b="1" dirty="0" err="1" smtClean="0"/>
              <a:t>salınımın</a:t>
            </a:r>
            <a:r>
              <a:rPr lang="en-US" b="1" dirty="0" smtClean="0"/>
              <a:t> </a:t>
            </a:r>
            <a:r>
              <a:rPr lang="en-US" b="1" dirty="0" err="1" smtClean="0"/>
              <a:t>bozulması</a:t>
            </a:r>
            <a:r>
              <a:rPr lang="en-US" b="1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6524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Serum </a:t>
            </a:r>
            <a:r>
              <a:rPr lang="en-US" dirty="0"/>
              <a:t>bilirubin </a:t>
            </a:r>
            <a:r>
              <a:rPr lang="en-US" dirty="0" err="1" smtClean="0"/>
              <a:t>düzeyleri</a:t>
            </a:r>
            <a:r>
              <a:rPr lang="en-US" dirty="0"/>
              <a:t>, </a:t>
            </a:r>
            <a:r>
              <a:rPr lang="en-US" dirty="0" err="1"/>
              <a:t>bilirubinin</a:t>
            </a:r>
            <a:r>
              <a:rPr lang="en-US" dirty="0"/>
              <a:t> </a:t>
            </a:r>
            <a:r>
              <a:rPr lang="en-US" dirty="0" err="1"/>
              <a:t>plazma</a:t>
            </a:r>
            <a:r>
              <a:rPr lang="en-US" dirty="0"/>
              <a:t> </a:t>
            </a:r>
            <a:r>
              <a:rPr lang="en-US" dirty="0" err="1"/>
              <a:t>albuminine</a:t>
            </a:r>
            <a:r>
              <a:rPr lang="en-US" dirty="0"/>
              <a:t> </a:t>
            </a:r>
            <a:r>
              <a:rPr lang="en-US" dirty="0" err="1"/>
              <a:t>bağlanmasını</a:t>
            </a:r>
            <a:r>
              <a:rPr lang="en-US" dirty="0"/>
              <a:t> </a:t>
            </a:r>
            <a:r>
              <a:rPr lang="en-US" dirty="0" err="1" smtClean="0"/>
              <a:t>engelleyen</a:t>
            </a:r>
            <a:r>
              <a:rPr lang="en-US" dirty="0" smtClean="0"/>
              <a:t> </a:t>
            </a:r>
            <a:r>
              <a:rPr lang="en-US" dirty="0" err="1" smtClean="0"/>
              <a:t>salisilatlar</a:t>
            </a:r>
            <a:r>
              <a:rPr lang="en-US" dirty="0" smtClean="0"/>
              <a:t>, </a:t>
            </a:r>
            <a:r>
              <a:rPr lang="en-US" dirty="0" err="1" smtClean="0"/>
              <a:t>sülfonamidler</a:t>
            </a:r>
            <a:r>
              <a:rPr lang="en-US" dirty="0" smtClean="0"/>
              <a:t>,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serbest</a:t>
            </a:r>
            <a:r>
              <a:rPr lang="en-US" dirty="0" smtClean="0"/>
              <a:t> </a:t>
            </a:r>
            <a:r>
              <a:rPr lang="en-US" dirty="0" err="1" smtClean="0"/>
              <a:t>yağ</a:t>
            </a:r>
            <a:r>
              <a:rPr lang="en-US" dirty="0" smtClean="0"/>
              <a:t> </a:t>
            </a:r>
            <a:r>
              <a:rPr lang="en-US" dirty="0" err="1" smtClean="0"/>
              <a:t>asitleri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düşürülebilir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51610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228602"/>
            <a:ext cx="8591550" cy="603467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Bilirubin </a:t>
            </a:r>
            <a:r>
              <a:rPr lang="en-US" b="1" dirty="0" err="1"/>
              <a:t>Düzeylerinin</a:t>
            </a:r>
            <a:r>
              <a:rPr lang="en-US" b="1" dirty="0"/>
              <a:t> </a:t>
            </a:r>
            <a:r>
              <a:rPr lang="en-US" b="1" dirty="0" err="1"/>
              <a:t>Prognostik</a:t>
            </a:r>
            <a:r>
              <a:rPr lang="en-US" b="1" dirty="0"/>
              <a:t> </a:t>
            </a:r>
            <a:r>
              <a:rPr lang="en-US" b="1" dirty="0" err="1" smtClean="0"/>
              <a:t>Değeri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İleri</a:t>
            </a:r>
            <a:r>
              <a:rPr lang="en-US" dirty="0" smtClean="0"/>
              <a:t> </a:t>
            </a:r>
            <a:r>
              <a:rPr lang="en-US" dirty="0" err="1" smtClean="0"/>
              <a:t>derecede</a:t>
            </a:r>
            <a:r>
              <a:rPr lang="en-US" dirty="0" smtClean="0"/>
              <a:t> </a:t>
            </a:r>
            <a:r>
              <a:rPr lang="en-US" dirty="0" err="1" smtClean="0"/>
              <a:t>sarılık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mortalite</a:t>
            </a:r>
            <a:r>
              <a:rPr lang="en-US" dirty="0" smtClean="0"/>
              <a:t> </a:t>
            </a:r>
            <a:r>
              <a:rPr lang="en-US" dirty="0" err="1" smtClean="0"/>
              <a:t>artışının</a:t>
            </a:r>
            <a:r>
              <a:rPr lang="en-US" dirty="0" smtClean="0"/>
              <a:t> </a:t>
            </a:r>
            <a:r>
              <a:rPr lang="en-US" dirty="0" err="1" smtClean="0"/>
              <a:t>ilişkili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Fulminant </a:t>
            </a:r>
            <a:r>
              <a:rPr lang="en-US" dirty="0" err="1" smtClean="0"/>
              <a:t>hepatik</a:t>
            </a:r>
            <a:r>
              <a:rPr lang="en-US" dirty="0" smtClean="0"/>
              <a:t> </a:t>
            </a:r>
            <a:r>
              <a:rPr lang="en-US" dirty="0" err="1" smtClean="0"/>
              <a:t>yetmezlik</a:t>
            </a:r>
            <a:r>
              <a:rPr lang="en-US" dirty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prognostik</a:t>
            </a:r>
            <a:r>
              <a:rPr lang="en-US" dirty="0" smtClean="0"/>
              <a:t> </a:t>
            </a:r>
            <a:r>
              <a:rPr lang="en-US" dirty="0" err="1" smtClean="0"/>
              <a:t>önemi</a:t>
            </a:r>
            <a:r>
              <a:rPr lang="en-US" dirty="0" smtClean="0"/>
              <a:t> </a:t>
            </a:r>
            <a:r>
              <a:rPr lang="en-US" dirty="0" err="1" smtClean="0"/>
              <a:t>sahiptir</a:t>
            </a:r>
            <a:r>
              <a:rPr lang="en-US" dirty="0" smtClean="0"/>
              <a:t>. </a:t>
            </a:r>
          </a:p>
          <a:p>
            <a:r>
              <a:rPr lang="en-US" b="1" dirty="0" err="1" smtClean="0"/>
              <a:t>Hiperbilirubinemi</a:t>
            </a:r>
            <a:r>
              <a:rPr lang="en-US" b="1" dirty="0" smtClean="0"/>
              <a:t>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Hemoliz</a:t>
            </a:r>
            <a:endParaRPr lang="en-US" dirty="0"/>
          </a:p>
          <a:p>
            <a:r>
              <a:rPr lang="en-US" dirty="0" smtClean="0"/>
              <a:t>Bilirubin </a:t>
            </a:r>
            <a:r>
              <a:rPr lang="en-US" dirty="0" err="1" smtClean="0"/>
              <a:t>suda</a:t>
            </a:r>
            <a:r>
              <a:rPr lang="en-US" dirty="0" smtClean="0"/>
              <a:t> </a:t>
            </a:r>
            <a:r>
              <a:rPr lang="en-US" dirty="0" err="1" smtClean="0"/>
              <a:t>çözünmez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albumine</a:t>
            </a:r>
            <a:r>
              <a:rPr lang="en-US" dirty="0" smtClean="0"/>
              <a:t> </a:t>
            </a:r>
            <a:r>
              <a:rPr lang="en-US" dirty="0" err="1" smtClean="0"/>
              <a:t>bağlanır</a:t>
            </a:r>
            <a:r>
              <a:rPr lang="en-US" dirty="0" smtClean="0"/>
              <a:t>. Bu </a:t>
            </a:r>
            <a:r>
              <a:rPr lang="en-US" dirty="0" err="1" smtClean="0"/>
              <a:t>nedenle</a:t>
            </a:r>
            <a:r>
              <a:rPr lang="en-US" dirty="0" smtClean="0"/>
              <a:t> </a:t>
            </a:r>
            <a:r>
              <a:rPr lang="en-US" dirty="0" err="1" smtClean="0"/>
              <a:t>idrarda</a:t>
            </a:r>
            <a:r>
              <a:rPr lang="en-US" dirty="0" smtClean="0"/>
              <a:t> </a:t>
            </a:r>
            <a:r>
              <a:rPr lang="en-US" dirty="0" err="1" smtClean="0"/>
              <a:t>görülmez</a:t>
            </a:r>
            <a:r>
              <a:rPr lang="en-US" dirty="0" smtClean="0"/>
              <a:t>. </a:t>
            </a:r>
            <a:r>
              <a:rPr lang="en-US" dirty="0" err="1" smtClean="0"/>
              <a:t>Aşırı</a:t>
            </a:r>
            <a:r>
              <a:rPr lang="en-US" dirty="0" smtClean="0"/>
              <a:t> bilirubin </a:t>
            </a:r>
            <a:r>
              <a:rPr lang="en-US" dirty="0" err="1" smtClean="0"/>
              <a:t>oluşumu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sonuçlanan</a:t>
            </a:r>
            <a:r>
              <a:rPr lang="en-US" dirty="0" smtClean="0"/>
              <a:t> </a:t>
            </a:r>
            <a:r>
              <a:rPr lang="en-US" dirty="0" err="1" smtClean="0"/>
              <a:t>hemoliz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azalmış</a:t>
            </a:r>
            <a:r>
              <a:rPr lang="en-US" dirty="0" smtClean="0"/>
              <a:t> GFR, </a:t>
            </a:r>
            <a:r>
              <a:rPr lang="en-US" dirty="0" err="1" smtClean="0"/>
              <a:t>ekskresyonun</a:t>
            </a:r>
            <a:r>
              <a:rPr lang="en-US" dirty="0" smtClean="0"/>
              <a:t> </a:t>
            </a:r>
            <a:r>
              <a:rPr lang="en-US" dirty="0" err="1" smtClean="0"/>
              <a:t>azalmasına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yüksek</a:t>
            </a:r>
            <a:r>
              <a:rPr lang="en-US" dirty="0" smtClean="0"/>
              <a:t> bilirubin </a:t>
            </a:r>
            <a:r>
              <a:rPr lang="en-US" dirty="0" err="1" smtClean="0"/>
              <a:t>düzeylerine</a:t>
            </a:r>
            <a:r>
              <a:rPr lang="en-US" dirty="0" smtClean="0"/>
              <a:t> </a:t>
            </a:r>
            <a:r>
              <a:rPr lang="en-US" dirty="0" err="1" smtClean="0"/>
              <a:t>neden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r>
              <a:rPr lang="en-US" dirty="0" smtClean="0"/>
              <a:t>. </a:t>
            </a:r>
            <a:endParaRPr lang="en-US" dirty="0"/>
          </a:p>
          <a:p>
            <a:r>
              <a:rPr lang="en-US" dirty="0" smtClean="0"/>
              <a:t>KC </a:t>
            </a:r>
            <a:r>
              <a:rPr lang="en-US" dirty="0" err="1" smtClean="0"/>
              <a:t>hastalığı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ilişkili</a:t>
            </a:r>
            <a:r>
              <a:rPr lang="en-US" dirty="0" smtClean="0"/>
              <a:t> </a:t>
            </a:r>
            <a:r>
              <a:rPr lang="en-US" dirty="0" err="1" smtClean="0"/>
              <a:t>hemolizde</a:t>
            </a:r>
            <a:r>
              <a:rPr lang="en-US" dirty="0" smtClean="0"/>
              <a:t> bilirubin </a:t>
            </a:r>
            <a:r>
              <a:rPr lang="en-US" dirty="0" err="1" smtClean="0"/>
              <a:t>düzeyleri</a:t>
            </a:r>
            <a:r>
              <a:rPr lang="en-US" dirty="0" smtClean="0"/>
              <a:t> 25 mg/</a:t>
            </a:r>
            <a:r>
              <a:rPr lang="en-US" dirty="0" err="1" smtClean="0"/>
              <a:t>dl’nin</a:t>
            </a:r>
            <a:r>
              <a:rPr lang="en-US" dirty="0" smtClean="0"/>
              <a:t> </a:t>
            </a:r>
            <a:r>
              <a:rPr lang="en-US" dirty="0" err="1" smtClean="0"/>
              <a:t>üzerine</a:t>
            </a:r>
            <a:r>
              <a:rPr lang="en-US" dirty="0" smtClean="0"/>
              <a:t> </a:t>
            </a:r>
            <a:r>
              <a:rPr lang="en-US" dirty="0" err="1" smtClean="0"/>
              <a:t>çıkar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nedenleri</a:t>
            </a:r>
            <a:r>
              <a:rPr lang="en-US" dirty="0" smtClean="0"/>
              <a:t>: </a:t>
            </a:r>
            <a:r>
              <a:rPr lang="en-US" dirty="0" err="1" smtClean="0"/>
              <a:t>Şiddetli</a:t>
            </a:r>
            <a:r>
              <a:rPr lang="en-US" dirty="0" smtClean="0"/>
              <a:t> </a:t>
            </a:r>
            <a:r>
              <a:rPr lang="en-US" dirty="0" err="1" smtClean="0"/>
              <a:t>parenkimal</a:t>
            </a:r>
            <a:r>
              <a:rPr lang="en-US" dirty="0" smtClean="0"/>
              <a:t> </a:t>
            </a:r>
            <a:r>
              <a:rPr lang="en-US" dirty="0" err="1" smtClean="0"/>
              <a:t>hastalıklar</a:t>
            </a:r>
            <a:r>
              <a:rPr lang="en-US" dirty="0" smtClean="0"/>
              <a:t>, </a:t>
            </a:r>
            <a:r>
              <a:rPr lang="en-US" dirty="0" err="1" smtClean="0"/>
              <a:t>septisemi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renal </a:t>
            </a:r>
            <a:r>
              <a:rPr lang="en-US" dirty="0" err="1" smtClean="0"/>
              <a:t>yetmezlik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4477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68" y="35913"/>
            <a:ext cx="8591550" cy="734846"/>
          </a:xfrm>
        </p:spPr>
        <p:txBody>
          <a:bodyPr>
            <a:normAutofit/>
          </a:bodyPr>
          <a:lstStyle/>
          <a:p>
            <a:r>
              <a:rPr lang="en-US" b="1" dirty="0"/>
              <a:t>2. </a:t>
            </a:r>
            <a:r>
              <a:rPr lang="en-US" b="1" dirty="0" smtClean="0"/>
              <a:t>İDRAR BİLİRUBİNİ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0253" y="1882720"/>
            <a:ext cx="9113747" cy="49377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İdrarda</a:t>
            </a:r>
            <a:r>
              <a:rPr lang="en-US" sz="2000" dirty="0" smtClean="0"/>
              <a:t> bilirubin </a:t>
            </a:r>
            <a:r>
              <a:rPr lang="en-US" sz="2000" dirty="0" err="1" smtClean="0"/>
              <a:t>varlığı</a:t>
            </a:r>
            <a:r>
              <a:rPr lang="en-US" sz="2000" dirty="0" smtClean="0"/>
              <a:t>, </a:t>
            </a:r>
            <a:r>
              <a:rPr lang="en-US" sz="2000" dirty="0" err="1" smtClean="0"/>
              <a:t>hepatobiliyer</a:t>
            </a:r>
            <a:r>
              <a:rPr lang="en-US" sz="2000" dirty="0" smtClean="0"/>
              <a:t> </a:t>
            </a:r>
            <a:r>
              <a:rPr lang="en-US" sz="2000" dirty="0" err="1" smtClean="0"/>
              <a:t>hastalığı</a:t>
            </a:r>
            <a:r>
              <a:rPr lang="en-US" sz="2000" dirty="0" smtClean="0"/>
              <a:t> </a:t>
            </a:r>
            <a:r>
              <a:rPr lang="en-US" sz="2000" dirty="0" err="1" smtClean="0"/>
              <a:t>işaret</a:t>
            </a:r>
            <a:r>
              <a:rPr lang="en-US" sz="2000" dirty="0" smtClean="0"/>
              <a:t> </a:t>
            </a:r>
            <a:r>
              <a:rPr lang="en-US" sz="2000" dirty="0" err="1" smtClean="0"/>
              <a:t>eder</a:t>
            </a:r>
            <a:r>
              <a:rPr lang="en-US" sz="2000" dirty="0" smtClean="0"/>
              <a:t>.</a:t>
            </a:r>
          </a:p>
          <a:p>
            <a:r>
              <a:rPr lang="en-US" sz="2000" dirty="0" err="1" smtClean="0"/>
              <a:t>Unkonjuge</a:t>
            </a:r>
            <a:r>
              <a:rPr lang="en-US" sz="2000" dirty="0" smtClean="0"/>
              <a:t> bilirubin, </a:t>
            </a:r>
            <a:r>
              <a:rPr lang="en-US" sz="2000" dirty="0" err="1" smtClean="0"/>
              <a:t>albumine</a:t>
            </a:r>
            <a:r>
              <a:rPr lang="en-US" sz="2000" dirty="0" smtClean="0"/>
              <a:t> </a:t>
            </a:r>
            <a:r>
              <a:rPr lang="en-US" sz="2000" dirty="0" err="1" smtClean="0"/>
              <a:t>sıkıca</a:t>
            </a:r>
            <a:r>
              <a:rPr lang="en-US" sz="2000" dirty="0" smtClean="0"/>
              <a:t> </a:t>
            </a:r>
            <a:r>
              <a:rPr lang="en-US" sz="2000" dirty="0" err="1" smtClean="0"/>
              <a:t>bağlı</a:t>
            </a:r>
            <a:r>
              <a:rPr lang="en-US" sz="2000" dirty="0" smtClean="0"/>
              <a:t> </a:t>
            </a:r>
            <a:r>
              <a:rPr lang="en-US" sz="2000" dirty="0" err="1" smtClean="0"/>
              <a:t>olduğundan</a:t>
            </a:r>
            <a:r>
              <a:rPr lang="en-US" sz="2000" dirty="0" smtClean="0"/>
              <a:t> </a:t>
            </a:r>
            <a:r>
              <a:rPr lang="en-US" sz="2000" dirty="0" err="1" smtClean="0"/>
              <a:t>glomerüllerden</a:t>
            </a:r>
            <a:r>
              <a:rPr lang="en-US" sz="2000" dirty="0" smtClean="0"/>
              <a:t> </a:t>
            </a:r>
            <a:r>
              <a:rPr lang="en-US" sz="2000" dirty="0" err="1" smtClean="0"/>
              <a:t>süzülemez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idrarda</a:t>
            </a:r>
            <a:r>
              <a:rPr lang="en-US" sz="2000" dirty="0" smtClean="0"/>
              <a:t> </a:t>
            </a:r>
            <a:r>
              <a:rPr lang="en-US" sz="2000" dirty="0" err="1" smtClean="0"/>
              <a:t>bulunmaz</a:t>
            </a:r>
            <a:r>
              <a:rPr lang="en-US" sz="2000" dirty="0" smtClean="0"/>
              <a:t>. </a:t>
            </a:r>
            <a:r>
              <a:rPr lang="en-US" sz="2000" dirty="0" err="1" smtClean="0"/>
              <a:t>Hepatobiliyer</a:t>
            </a:r>
            <a:r>
              <a:rPr lang="en-US" sz="2000" dirty="0" smtClean="0"/>
              <a:t> </a:t>
            </a:r>
            <a:r>
              <a:rPr lang="en-US" sz="2000" dirty="0" err="1" smtClean="0"/>
              <a:t>hastalıkta</a:t>
            </a:r>
            <a:r>
              <a:rPr lang="en-US" sz="2000" dirty="0" smtClean="0"/>
              <a:t> </a:t>
            </a:r>
            <a:r>
              <a:rPr lang="en-US" sz="2000" dirty="0" err="1" smtClean="0"/>
              <a:t>sadece</a:t>
            </a:r>
            <a:r>
              <a:rPr lang="en-US" sz="2000" dirty="0" smtClean="0"/>
              <a:t> </a:t>
            </a:r>
            <a:r>
              <a:rPr lang="en-US" sz="2000" dirty="0" err="1" smtClean="0"/>
              <a:t>konjuge</a:t>
            </a:r>
            <a:r>
              <a:rPr lang="en-US" sz="2000" dirty="0" smtClean="0"/>
              <a:t> bilirubin </a:t>
            </a:r>
            <a:r>
              <a:rPr lang="en-US" sz="2000" dirty="0" err="1" smtClean="0"/>
              <a:t>idrarda</a:t>
            </a:r>
            <a:r>
              <a:rPr lang="en-US" sz="2000" dirty="0" smtClean="0"/>
              <a:t> </a:t>
            </a:r>
            <a:r>
              <a:rPr lang="en-US" sz="2000" dirty="0" err="1" smtClean="0"/>
              <a:t>saptanabilir</a:t>
            </a:r>
            <a:r>
              <a:rPr lang="en-US" sz="2000" dirty="0" smtClean="0"/>
              <a:t>. </a:t>
            </a: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739095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228602"/>
            <a:ext cx="8591550" cy="682295"/>
          </a:xfrm>
        </p:spPr>
        <p:txBody>
          <a:bodyPr>
            <a:normAutofit/>
          </a:bodyPr>
          <a:lstStyle/>
          <a:p>
            <a:r>
              <a:rPr lang="en-US" b="1" dirty="0"/>
              <a:t>3. </a:t>
            </a:r>
            <a:r>
              <a:rPr lang="en-US" b="1" dirty="0" smtClean="0"/>
              <a:t>ÜROBİLİNOJEN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err="1" smtClean="0"/>
              <a:t>İdrarda</a:t>
            </a:r>
            <a:r>
              <a:rPr lang="en-US" dirty="0" smtClean="0"/>
              <a:t> </a:t>
            </a:r>
            <a:r>
              <a:rPr lang="en-US" dirty="0" err="1" smtClean="0"/>
              <a:t>ürobilinojen</a:t>
            </a:r>
            <a:r>
              <a:rPr lang="en-US" dirty="0" smtClean="0"/>
              <a:t> </a:t>
            </a:r>
            <a:r>
              <a:rPr lang="en-US" dirty="0" err="1" smtClean="0"/>
              <a:t>artışı</a:t>
            </a:r>
            <a:r>
              <a:rPr lang="en-US" dirty="0" smtClean="0"/>
              <a:t>, </a:t>
            </a:r>
            <a:r>
              <a:rPr lang="en-US" dirty="0" err="1" smtClean="0"/>
              <a:t>hepatosellüler</a:t>
            </a:r>
            <a:r>
              <a:rPr lang="en-US" dirty="0" smtClean="0"/>
              <a:t> </a:t>
            </a:r>
            <a:r>
              <a:rPr lang="en-US" dirty="0" err="1" smtClean="0"/>
              <a:t>disfonksiyonun</a:t>
            </a:r>
            <a:r>
              <a:rPr lang="en-US" dirty="0" smtClean="0"/>
              <a:t> </a:t>
            </a:r>
            <a:r>
              <a:rPr lang="en-US" dirty="0" err="1" smtClean="0"/>
              <a:t>göstergesidir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Alkolik</a:t>
            </a:r>
            <a:r>
              <a:rPr lang="en-US" dirty="0" smtClean="0"/>
              <a:t> </a:t>
            </a:r>
            <a:r>
              <a:rPr lang="en-US" dirty="0" err="1" smtClean="0"/>
              <a:t>karaciğer</a:t>
            </a:r>
            <a:r>
              <a:rPr lang="en-US" dirty="0" smtClean="0"/>
              <a:t> </a:t>
            </a:r>
            <a:r>
              <a:rPr lang="en-US" dirty="0" err="1" smtClean="0"/>
              <a:t>hasarı</a:t>
            </a:r>
            <a:r>
              <a:rPr lang="en-US" dirty="0" smtClean="0"/>
              <a:t>, </a:t>
            </a:r>
            <a:r>
              <a:rPr lang="en-US" dirty="0" err="1" smtClean="0"/>
              <a:t>iyi</a:t>
            </a:r>
            <a:r>
              <a:rPr lang="en-US" dirty="0" smtClean="0"/>
              <a:t> </a:t>
            </a:r>
            <a:r>
              <a:rPr lang="en-US" dirty="0" err="1" smtClean="0"/>
              <a:t>kompanse</a:t>
            </a:r>
            <a:r>
              <a:rPr lang="en-US" dirty="0" smtClean="0"/>
              <a:t> </a:t>
            </a:r>
            <a:r>
              <a:rPr lang="en-US" dirty="0" err="1" smtClean="0"/>
              <a:t>edilmiş</a:t>
            </a:r>
            <a:r>
              <a:rPr lang="en-US" dirty="0" smtClean="0"/>
              <a:t> </a:t>
            </a:r>
            <a:r>
              <a:rPr lang="en-US" dirty="0" err="1" smtClean="0"/>
              <a:t>siroz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KC </a:t>
            </a:r>
            <a:r>
              <a:rPr lang="en-US" dirty="0" err="1" smtClean="0"/>
              <a:t>nin</a:t>
            </a:r>
            <a:r>
              <a:rPr lang="en-US" dirty="0" smtClean="0"/>
              <a:t> malignant </a:t>
            </a:r>
            <a:r>
              <a:rPr lang="en-US" dirty="0" err="1" smtClean="0"/>
              <a:t>hastalığı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indikatör</a:t>
            </a:r>
            <a:endParaRPr lang="en-US" dirty="0" smtClean="0"/>
          </a:p>
          <a:p>
            <a:r>
              <a:rPr lang="en-US" dirty="0" smtClean="0"/>
              <a:t>Viral </a:t>
            </a:r>
            <a:r>
              <a:rPr lang="en-US" dirty="0" err="1" smtClean="0"/>
              <a:t>hepatitte</a:t>
            </a:r>
            <a:r>
              <a:rPr lang="en-US" dirty="0" smtClean="0"/>
              <a:t> </a:t>
            </a:r>
            <a:r>
              <a:rPr lang="en-US" dirty="0" err="1" smtClean="0"/>
              <a:t>idrarda</a:t>
            </a:r>
            <a:r>
              <a:rPr lang="en-US" dirty="0" smtClean="0"/>
              <a:t> </a:t>
            </a:r>
            <a:r>
              <a:rPr lang="en-US" dirty="0" err="1" smtClean="0"/>
              <a:t>erken</a:t>
            </a:r>
            <a:r>
              <a:rPr lang="en-US" dirty="0" smtClean="0"/>
              <a:t> </a:t>
            </a:r>
            <a:r>
              <a:rPr lang="en-US" dirty="0" err="1" smtClean="0"/>
              <a:t>artışı</a:t>
            </a:r>
            <a:r>
              <a:rPr lang="en-US" dirty="0" smtClean="0"/>
              <a:t> </a:t>
            </a:r>
            <a:r>
              <a:rPr lang="en-US" dirty="0" err="1" smtClean="0"/>
              <a:t>görülür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Hemolizde</a:t>
            </a:r>
            <a:r>
              <a:rPr lang="en-US" dirty="0" smtClean="0"/>
              <a:t> </a:t>
            </a:r>
            <a:r>
              <a:rPr lang="en-US" dirty="0" err="1" smtClean="0"/>
              <a:t>belirgin</a:t>
            </a:r>
            <a:r>
              <a:rPr lang="en-US" dirty="0" smtClean="0"/>
              <a:t> </a:t>
            </a:r>
            <a:r>
              <a:rPr lang="en-US" dirty="0" err="1" smtClean="0"/>
              <a:t>derece</a:t>
            </a:r>
            <a:r>
              <a:rPr lang="en-US" dirty="0" smtClean="0"/>
              <a:t> </a:t>
            </a:r>
            <a:r>
              <a:rPr lang="en-US" dirty="0" err="1" smtClean="0"/>
              <a:t>artar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Kolestatik</a:t>
            </a:r>
            <a:r>
              <a:rPr lang="en-US" dirty="0" smtClean="0"/>
              <a:t> </a:t>
            </a:r>
            <a:r>
              <a:rPr lang="en-US" dirty="0" err="1" smtClean="0"/>
              <a:t>sarılıkta</a:t>
            </a:r>
            <a:r>
              <a:rPr lang="en-US" dirty="0" smtClean="0"/>
              <a:t> </a:t>
            </a:r>
            <a:r>
              <a:rPr lang="en-US" dirty="0" err="1" smtClean="0"/>
              <a:t>ürobilinojen</a:t>
            </a:r>
            <a:r>
              <a:rPr lang="en-US" dirty="0" smtClean="0"/>
              <a:t> </a:t>
            </a:r>
            <a:r>
              <a:rPr lang="en-US" dirty="0" err="1" smtClean="0"/>
              <a:t>idrardan</a:t>
            </a:r>
            <a:r>
              <a:rPr lang="en-US" dirty="0" smtClean="0"/>
              <a:t> </a:t>
            </a:r>
            <a:r>
              <a:rPr lang="en-US" dirty="0" err="1" smtClean="0"/>
              <a:t>kaybolur</a:t>
            </a:r>
            <a:r>
              <a:rPr lang="en-US" dirty="0" smtClean="0"/>
              <a:t>, </a:t>
            </a:r>
            <a:r>
              <a:rPr lang="en-US" dirty="0" err="1" smtClean="0"/>
              <a:t>muhtemelen</a:t>
            </a:r>
            <a:r>
              <a:rPr lang="en-US" dirty="0" smtClean="0"/>
              <a:t> </a:t>
            </a:r>
            <a:r>
              <a:rPr lang="en-US" dirty="0" err="1" smtClean="0"/>
              <a:t>safta</a:t>
            </a:r>
            <a:r>
              <a:rPr lang="en-US" dirty="0" smtClean="0"/>
              <a:t> </a:t>
            </a:r>
            <a:r>
              <a:rPr lang="en-US" dirty="0" err="1" smtClean="0"/>
              <a:t>taşları</a:t>
            </a:r>
            <a:r>
              <a:rPr lang="en-US" dirty="0" smtClean="0"/>
              <a:t> </a:t>
            </a:r>
            <a:r>
              <a:rPr lang="en-US" dirty="0" err="1" smtClean="0"/>
              <a:t>nedeni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Erlich</a:t>
            </a:r>
            <a:r>
              <a:rPr lang="en-US" dirty="0" smtClean="0"/>
              <a:t> </a:t>
            </a:r>
            <a:r>
              <a:rPr lang="en-US" dirty="0" err="1" smtClean="0"/>
              <a:t>aldehid</a:t>
            </a:r>
            <a:r>
              <a:rPr lang="en-US" dirty="0" smtClean="0"/>
              <a:t> </a:t>
            </a:r>
            <a:r>
              <a:rPr lang="en-US" dirty="0" err="1" smtClean="0"/>
              <a:t>ayıracı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mor</a:t>
            </a:r>
            <a:r>
              <a:rPr lang="en-US" dirty="0" smtClean="0"/>
              <a:t> </a:t>
            </a:r>
            <a:r>
              <a:rPr lang="en-US" dirty="0" err="1" smtClean="0"/>
              <a:t>renk</a:t>
            </a:r>
            <a:r>
              <a:rPr lang="en-US" dirty="0" smtClean="0"/>
              <a:t> </a:t>
            </a:r>
            <a:r>
              <a:rPr lang="en-US" dirty="0" err="1" smtClean="0"/>
              <a:t>verir</a:t>
            </a:r>
            <a:r>
              <a:rPr lang="en-US" dirty="0" smtClean="0"/>
              <a:t>. </a:t>
            </a:r>
            <a:r>
              <a:rPr lang="en-US" dirty="0" err="1" smtClean="0"/>
              <a:t>Taze</a:t>
            </a:r>
            <a:r>
              <a:rPr lang="en-US" dirty="0" smtClean="0"/>
              <a:t> </a:t>
            </a:r>
            <a:r>
              <a:rPr lang="en-US" dirty="0" err="1" smtClean="0"/>
              <a:t>idrar</a:t>
            </a:r>
            <a:r>
              <a:rPr lang="en-US" dirty="0" smtClean="0"/>
              <a:t> </a:t>
            </a:r>
            <a:r>
              <a:rPr lang="en-US" dirty="0" err="1" smtClean="0"/>
              <a:t>kullanılmalıdır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2577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B. </a:t>
            </a:r>
            <a:r>
              <a:rPr lang="en-US" b="1" dirty="0" err="1"/>
              <a:t>Hepatosit</a:t>
            </a:r>
            <a:r>
              <a:rPr lang="en-US" b="1" dirty="0"/>
              <a:t> </a:t>
            </a:r>
            <a:r>
              <a:rPr lang="en-US" b="1" dirty="0" err="1"/>
              <a:t>hasarını</a:t>
            </a:r>
            <a:r>
              <a:rPr lang="en-US" b="1" dirty="0"/>
              <a:t> </a:t>
            </a:r>
            <a:r>
              <a:rPr lang="en-US" b="1" dirty="0" err="1"/>
              <a:t>ölçen</a:t>
            </a:r>
            <a:r>
              <a:rPr lang="en-US" b="1" dirty="0"/>
              <a:t> </a:t>
            </a:r>
            <a:r>
              <a:rPr lang="en-US" b="1" dirty="0" err="1"/>
              <a:t>testler</a:t>
            </a:r>
            <a:r>
              <a:rPr lang="en-US" b="1" dirty="0"/>
              <a:t> (serum </a:t>
            </a:r>
            <a:r>
              <a:rPr lang="en-US" b="1" dirty="0" err="1"/>
              <a:t>enzim</a:t>
            </a:r>
            <a:r>
              <a:rPr lang="en-US" b="1" dirty="0"/>
              <a:t> </a:t>
            </a:r>
            <a:r>
              <a:rPr lang="en-US" b="1" dirty="0" err="1"/>
              <a:t>testleri</a:t>
            </a:r>
            <a:r>
              <a:rPr lang="en-US" b="1" dirty="0"/>
              <a:t>) </a:t>
            </a:r>
            <a:r>
              <a:rPr lang="en-US" dirty="0" smtClean="0"/>
              <a:t>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KC </a:t>
            </a:r>
            <a:r>
              <a:rPr lang="en-US" dirty="0" err="1" smtClean="0"/>
              <a:t>binlerce</a:t>
            </a:r>
            <a:r>
              <a:rPr lang="en-US" dirty="0" smtClean="0"/>
              <a:t> </a:t>
            </a:r>
            <a:r>
              <a:rPr lang="en-US" dirty="0" err="1" smtClean="0"/>
              <a:t>enzim</a:t>
            </a:r>
            <a:r>
              <a:rPr lang="en-US" dirty="0" smtClean="0"/>
              <a:t> </a:t>
            </a:r>
            <a:r>
              <a:rPr lang="en-US" dirty="0" err="1" smtClean="0"/>
              <a:t>içermektedir</a:t>
            </a:r>
            <a:r>
              <a:rPr lang="en-US" dirty="0" smtClean="0"/>
              <a:t> 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fonksiyonu</a:t>
            </a:r>
            <a:r>
              <a:rPr lang="en-US" dirty="0" smtClean="0"/>
              <a:t> </a:t>
            </a:r>
            <a:r>
              <a:rPr lang="en-US" dirty="0" err="1" smtClean="0"/>
              <a:t>olmayan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enzimler</a:t>
            </a:r>
            <a:r>
              <a:rPr lang="en-US" dirty="0" smtClean="0"/>
              <a:t> serum </a:t>
            </a:r>
            <a:r>
              <a:rPr lang="en-US" dirty="0" err="1" smtClean="0"/>
              <a:t>proteinleri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davranırlar</a:t>
            </a:r>
            <a:r>
              <a:rPr lang="en-US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14073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 smtClean="0"/>
              <a:t>Karaciğer</a:t>
            </a:r>
            <a:r>
              <a:rPr lang="sk-SK" dirty="0"/>
              <a:t/>
            </a:r>
            <a:br>
              <a:rPr lang="sk-SK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•En </a:t>
            </a:r>
            <a:r>
              <a:rPr lang="en-US" dirty="0" err="1" smtClean="0"/>
              <a:t>büyük</a:t>
            </a:r>
            <a:r>
              <a:rPr lang="en-US" dirty="0" smtClean="0"/>
              <a:t> intestinal organ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•En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fonksiyonu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organ</a:t>
            </a:r>
            <a:endParaRPr lang="en-US" dirty="0"/>
          </a:p>
          <a:p>
            <a:r>
              <a:rPr lang="en-US" dirty="0" smtClean="0"/>
              <a:t>•</a:t>
            </a:r>
            <a:r>
              <a:rPr lang="en-US" dirty="0" err="1" smtClean="0"/>
              <a:t>Karaciğer</a:t>
            </a:r>
            <a:r>
              <a:rPr lang="en-US" dirty="0" smtClean="0"/>
              <a:t> </a:t>
            </a:r>
            <a:r>
              <a:rPr lang="en-US" dirty="0" err="1" smtClean="0"/>
              <a:t>dokusunun</a:t>
            </a:r>
            <a:r>
              <a:rPr lang="en-US" dirty="0" smtClean="0"/>
              <a:t> %10-20 </a:t>
            </a:r>
            <a:r>
              <a:rPr lang="en-US" dirty="0" err="1" smtClean="0"/>
              <a:t>fonksiyonu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yaşamı</a:t>
            </a:r>
            <a:r>
              <a:rPr lang="en-US" dirty="0" smtClean="0"/>
              <a:t> </a:t>
            </a:r>
            <a:r>
              <a:rPr lang="en-US" dirty="0" err="1" smtClean="0"/>
              <a:t>destekleyebilir</a:t>
            </a:r>
            <a:r>
              <a:rPr lang="en-US" dirty="0" smtClean="0"/>
              <a:t>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5325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2800" b="1" dirty="0"/>
              <a:t>A. </a:t>
            </a:r>
            <a:r>
              <a:rPr lang="de-DE" sz="2800" b="1" dirty="0" err="1" smtClean="0"/>
              <a:t>Hepatosellüler</a:t>
            </a:r>
            <a:r>
              <a:rPr lang="de-DE" sz="2800" b="1" dirty="0" smtClean="0"/>
              <a:t> </a:t>
            </a:r>
            <a:r>
              <a:rPr lang="de-DE" sz="2800" b="1" dirty="0" err="1" smtClean="0"/>
              <a:t>Nekrozu</a:t>
            </a:r>
            <a:r>
              <a:rPr lang="de-DE" sz="2800" b="1" dirty="0" smtClean="0"/>
              <a:t> </a:t>
            </a:r>
            <a:r>
              <a:rPr lang="de-DE" sz="2800" b="1" dirty="0" err="1" smtClean="0"/>
              <a:t>Saptayan</a:t>
            </a:r>
            <a:r>
              <a:rPr lang="de-DE" sz="2800" b="1" dirty="0" smtClean="0"/>
              <a:t> </a:t>
            </a:r>
            <a:r>
              <a:rPr lang="de-DE" sz="2800" b="1" dirty="0" err="1" smtClean="0"/>
              <a:t>enzimler</a:t>
            </a:r>
            <a:r>
              <a:rPr lang="de-DE" sz="2800" b="1" dirty="0" smtClean="0"/>
              <a:t>– AMİNOTRANSFERAZLAR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5559552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Aminotransferazlar</a:t>
            </a:r>
            <a:r>
              <a:rPr lang="en-US" dirty="0" smtClean="0"/>
              <a:t> (</a:t>
            </a:r>
            <a:r>
              <a:rPr lang="en-US" dirty="0" err="1" smtClean="0"/>
              <a:t>Transaminazlar</a:t>
            </a:r>
            <a:r>
              <a:rPr lang="en-US" dirty="0" smtClean="0"/>
              <a:t>): </a:t>
            </a:r>
            <a:r>
              <a:rPr lang="en-US" dirty="0" err="1" smtClean="0"/>
              <a:t>Hepatosellüler</a:t>
            </a:r>
            <a:r>
              <a:rPr lang="en-US" dirty="0" smtClean="0"/>
              <a:t> </a:t>
            </a:r>
            <a:r>
              <a:rPr lang="en-US" dirty="0" err="1" smtClean="0"/>
              <a:t>nekrozun</a:t>
            </a:r>
            <a:r>
              <a:rPr lang="en-US" dirty="0" smtClean="0"/>
              <a:t> </a:t>
            </a:r>
            <a:r>
              <a:rPr lang="en-US" dirty="0" err="1" smtClean="0"/>
              <a:t>spesifik</a:t>
            </a:r>
            <a:r>
              <a:rPr lang="en-US" dirty="0" smtClean="0"/>
              <a:t> </a:t>
            </a:r>
            <a:r>
              <a:rPr lang="en-US" dirty="0" err="1" smtClean="0"/>
              <a:t>indikatörü</a:t>
            </a:r>
            <a:r>
              <a:rPr lang="en-US" dirty="0" smtClean="0"/>
              <a:t> </a:t>
            </a:r>
          </a:p>
          <a:p>
            <a:r>
              <a:rPr lang="en-US" dirty="0"/>
              <a:t>A</a:t>
            </a:r>
            <a:r>
              <a:rPr lang="en-US" dirty="0" smtClean="0"/>
              <a:t>spartate aminotransferase (</a:t>
            </a:r>
            <a:r>
              <a:rPr lang="en-US" dirty="0"/>
              <a:t>AST, </a:t>
            </a:r>
            <a:r>
              <a:rPr lang="en-US" dirty="0" smtClean="0"/>
              <a:t>serum </a:t>
            </a:r>
            <a:r>
              <a:rPr lang="en-US" dirty="0"/>
              <a:t>glutamate </a:t>
            </a:r>
            <a:r>
              <a:rPr lang="en-US" dirty="0" err="1"/>
              <a:t>oxaloacetic</a:t>
            </a:r>
            <a:r>
              <a:rPr lang="en-US" dirty="0"/>
              <a:t> transaminase-SGOT) </a:t>
            </a:r>
            <a:endParaRPr lang="en-US" dirty="0" smtClean="0"/>
          </a:p>
          <a:p>
            <a:r>
              <a:rPr lang="en-US" dirty="0"/>
              <a:t>A</a:t>
            </a:r>
            <a:r>
              <a:rPr lang="en-US" dirty="0" smtClean="0"/>
              <a:t>lanine </a:t>
            </a:r>
            <a:r>
              <a:rPr lang="en-US" dirty="0"/>
              <a:t>amino </a:t>
            </a:r>
            <a:r>
              <a:rPr lang="en-US" dirty="0" err="1" smtClean="0"/>
              <a:t>transferase</a:t>
            </a:r>
            <a:r>
              <a:rPr lang="en-US" dirty="0" smtClean="0"/>
              <a:t> ( </a:t>
            </a:r>
            <a:r>
              <a:rPr lang="en-US" dirty="0"/>
              <a:t>ALT, </a:t>
            </a:r>
            <a:r>
              <a:rPr lang="en-US" dirty="0" smtClean="0"/>
              <a:t>serum </a:t>
            </a:r>
            <a:r>
              <a:rPr lang="en-US" dirty="0"/>
              <a:t>glutamic pyruvate transaminase-SGPT) </a:t>
            </a:r>
            <a:endParaRPr lang="en-US" dirty="0" smtClean="0"/>
          </a:p>
          <a:p>
            <a:r>
              <a:rPr lang="en-US" dirty="0" err="1" smtClean="0"/>
              <a:t>Aspartat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alaninin</a:t>
            </a:r>
            <a:r>
              <a:rPr lang="en-US" dirty="0" smtClean="0"/>
              <a:t> </a:t>
            </a:r>
            <a:r>
              <a:rPr lang="en-US" dirty="0"/>
              <a:t>α</a:t>
            </a:r>
            <a:r>
              <a:rPr lang="en-US" dirty="0" smtClean="0"/>
              <a:t>-</a:t>
            </a:r>
            <a:r>
              <a:rPr lang="en-US" dirty="0" err="1" smtClean="0"/>
              <a:t>aa</a:t>
            </a:r>
            <a:r>
              <a:rPr lang="en-US" dirty="0" smtClean="0"/>
              <a:t> </a:t>
            </a:r>
            <a:r>
              <a:rPr lang="en-US" dirty="0" err="1" smtClean="0"/>
              <a:t>lerini</a:t>
            </a:r>
            <a:r>
              <a:rPr lang="en-US" dirty="0" smtClean="0"/>
              <a:t> </a:t>
            </a:r>
            <a:r>
              <a:rPr lang="en-US" dirty="0" err="1" smtClean="0"/>
              <a:t>ketoglutarik</a:t>
            </a:r>
            <a:r>
              <a:rPr lang="en-US" dirty="0" smtClean="0"/>
              <a:t> </a:t>
            </a:r>
            <a:r>
              <a:rPr lang="en-US" dirty="0" err="1" smtClean="0"/>
              <a:t>asitin</a:t>
            </a:r>
            <a:r>
              <a:rPr lang="en-US" dirty="0" smtClean="0"/>
              <a:t> </a:t>
            </a:r>
            <a:r>
              <a:rPr lang="en-US" dirty="0"/>
              <a:t>α</a:t>
            </a:r>
            <a:r>
              <a:rPr lang="en-US" dirty="0" smtClean="0"/>
              <a:t>-</a:t>
            </a:r>
            <a:r>
              <a:rPr lang="en-US" dirty="0" err="1" smtClean="0"/>
              <a:t>keto</a:t>
            </a:r>
            <a:r>
              <a:rPr lang="en-US" dirty="0" smtClean="0"/>
              <a:t> </a:t>
            </a:r>
            <a:r>
              <a:rPr lang="en-US" dirty="0" err="1" smtClean="0"/>
              <a:t>grubuna</a:t>
            </a:r>
            <a:r>
              <a:rPr lang="en-US" dirty="0" smtClean="0"/>
              <a:t> transfer </a:t>
            </a:r>
            <a:r>
              <a:rPr lang="en-US" dirty="0" err="1" smtClean="0"/>
              <a:t>ederler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ALT KC de </a:t>
            </a:r>
            <a:r>
              <a:rPr lang="en-US" dirty="0" err="1" smtClean="0"/>
              <a:t>lokalize</a:t>
            </a:r>
            <a:r>
              <a:rPr lang="en-US" dirty="0" smtClean="0"/>
              <a:t>, AST; </a:t>
            </a:r>
            <a:r>
              <a:rPr lang="en-US" dirty="0" err="1" smtClean="0"/>
              <a:t>çeşitli</a:t>
            </a:r>
            <a:r>
              <a:rPr lang="en-US" dirty="0" smtClean="0"/>
              <a:t> </a:t>
            </a:r>
            <a:r>
              <a:rPr lang="en-US" dirty="0" err="1" smtClean="0"/>
              <a:t>dokularda</a:t>
            </a:r>
            <a:r>
              <a:rPr lang="en-US" dirty="0" smtClean="0"/>
              <a:t> (</a:t>
            </a:r>
            <a:r>
              <a:rPr lang="en-US" dirty="0" err="1" smtClean="0"/>
              <a:t>kalp</a:t>
            </a:r>
            <a:r>
              <a:rPr lang="en-US" dirty="0" smtClean="0"/>
              <a:t>, </a:t>
            </a:r>
            <a:r>
              <a:rPr lang="en-US" dirty="0" err="1" smtClean="0"/>
              <a:t>iskelet</a:t>
            </a:r>
            <a:r>
              <a:rPr lang="en-US" dirty="0" smtClean="0"/>
              <a:t> </a:t>
            </a:r>
            <a:r>
              <a:rPr lang="en-US" dirty="0" err="1" smtClean="0"/>
              <a:t>kası</a:t>
            </a:r>
            <a:r>
              <a:rPr lang="en-US" dirty="0" smtClean="0"/>
              <a:t>, </a:t>
            </a:r>
            <a:r>
              <a:rPr lang="en-US" dirty="0" err="1" smtClean="0"/>
              <a:t>böbrek</a:t>
            </a:r>
            <a:r>
              <a:rPr lang="en-US" dirty="0" smtClean="0"/>
              <a:t>, </a:t>
            </a:r>
            <a:r>
              <a:rPr lang="en-US" dirty="0" err="1" smtClean="0"/>
              <a:t>beyin</a:t>
            </a:r>
            <a:r>
              <a:rPr lang="en-US" dirty="0" smtClean="0"/>
              <a:t>, </a:t>
            </a:r>
            <a:r>
              <a:rPr lang="en-US" dirty="0" err="1" smtClean="0"/>
              <a:t>karaciğer</a:t>
            </a:r>
            <a:r>
              <a:rPr lang="en-US" dirty="0" smtClean="0"/>
              <a:t>) </a:t>
            </a:r>
            <a:r>
              <a:rPr lang="en-US" dirty="0" err="1" smtClean="0"/>
              <a:t>bulunur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r>
              <a:rPr lang="en-US" dirty="0" smtClean="0"/>
              <a:t>AST </a:t>
            </a:r>
            <a:r>
              <a:rPr lang="en-US" dirty="0"/>
              <a:t>: </a:t>
            </a:r>
            <a:r>
              <a:rPr lang="en-US" dirty="0" err="1" smtClean="0"/>
              <a:t>alanin</a:t>
            </a:r>
            <a:r>
              <a:rPr lang="en-US" dirty="0" smtClean="0"/>
              <a:t> </a:t>
            </a:r>
            <a:r>
              <a:rPr lang="en-US" dirty="0"/>
              <a:t>+ α </a:t>
            </a:r>
            <a:r>
              <a:rPr lang="en-US" dirty="0" err="1" smtClean="0"/>
              <a:t>ketoglutarat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err="1" smtClean="0"/>
              <a:t>oksalasetat</a:t>
            </a:r>
            <a:r>
              <a:rPr lang="en-US" dirty="0" smtClean="0"/>
              <a:t>+ </a:t>
            </a:r>
            <a:r>
              <a:rPr lang="en-US" dirty="0" err="1" smtClean="0"/>
              <a:t>glutamat</a:t>
            </a:r>
            <a:endParaRPr lang="en-US" dirty="0"/>
          </a:p>
          <a:p>
            <a:r>
              <a:rPr lang="en-US" dirty="0"/>
              <a:t>ALT: </a:t>
            </a:r>
            <a:r>
              <a:rPr lang="en-US" dirty="0" err="1" smtClean="0"/>
              <a:t>alanin</a:t>
            </a:r>
            <a:r>
              <a:rPr lang="en-US" dirty="0" smtClean="0"/>
              <a:t> </a:t>
            </a:r>
            <a:r>
              <a:rPr lang="en-US" dirty="0"/>
              <a:t>+ α </a:t>
            </a:r>
            <a:r>
              <a:rPr lang="en-US" dirty="0" err="1" smtClean="0"/>
              <a:t>ketoglutarat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err="1" smtClean="0"/>
              <a:t>piruvat</a:t>
            </a:r>
            <a:r>
              <a:rPr lang="en-US" dirty="0" smtClean="0"/>
              <a:t> </a:t>
            </a:r>
            <a:r>
              <a:rPr lang="en-US" dirty="0"/>
              <a:t>+ </a:t>
            </a:r>
            <a:r>
              <a:rPr lang="en-US" dirty="0" err="1" smtClean="0"/>
              <a:t>glutamat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dirty="0" smtClean="0"/>
              <a:t>AST; </a:t>
            </a:r>
            <a:r>
              <a:rPr lang="en-US" dirty="0" err="1" smtClean="0"/>
              <a:t>hepatositlerin</a:t>
            </a:r>
            <a:r>
              <a:rPr lang="en-US" dirty="0" smtClean="0"/>
              <a:t> </a:t>
            </a:r>
            <a:r>
              <a:rPr lang="en-US" dirty="0" err="1" smtClean="0"/>
              <a:t>mitokondri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sitozolünde</a:t>
            </a:r>
            <a:r>
              <a:rPr lang="en-US" dirty="0" smtClean="0"/>
              <a:t> </a:t>
            </a:r>
            <a:r>
              <a:rPr lang="en-US" dirty="0" err="1" smtClean="0"/>
              <a:t>bulunurken</a:t>
            </a:r>
            <a:r>
              <a:rPr lang="en-US" dirty="0" smtClean="0"/>
              <a:t>, ALT </a:t>
            </a:r>
            <a:r>
              <a:rPr lang="en-US" dirty="0" err="1" smtClean="0"/>
              <a:t>sitozolde</a:t>
            </a:r>
            <a:r>
              <a:rPr lang="en-US" dirty="0" smtClean="0"/>
              <a:t> </a:t>
            </a:r>
            <a:r>
              <a:rPr lang="en-US" dirty="0" err="1" smtClean="0"/>
              <a:t>bulunur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İnsan</a:t>
            </a:r>
            <a:r>
              <a:rPr lang="en-US" dirty="0" smtClean="0"/>
              <a:t> </a:t>
            </a:r>
            <a:r>
              <a:rPr lang="en-US" dirty="0" err="1" smtClean="0"/>
              <a:t>KC’deki</a:t>
            </a:r>
            <a:r>
              <a:rPr lang="en-US" dirty="0" smtClean="0"/>
              <a:t> AST </a:t>
            </a:r>
            <a:r>
              <a:rPr lang="en-US" dirty="0" err="1" smtClean="0"/>
              <a:t>aktivitesinin</a:t>
            </a:r>
            <a:r>
              <a:rPr lang="en-US" dirty="0" smtClean="0"/>
              <a:t> %80’i </a:t>
            </a:r>
            <a:r>
              <a:rPr lang="en-US" dirty="0" err="1" smtClean="0"/>
              <a:t>mitokondriyal</a:t>
            </a:r>
            <a:r>
              <a:rPr lang="en-US" dirty="0" smtClean="0"/>
              <a:t> </a:t>
            </a:r>
            <a:r>
              <a:rPr lang="en-US" dirty="0" err="1" smtClean="0"/>
              <a:t>izoenzime</a:t>
            </a:r>
            <a:r>
              <a:rPr lang="en-US" dirty="0" smtClean="0"/>
              <a:t> </a:t>
            </a:r>
            <a:r>
              <a:rPr lang="en-US" dirty="0" err="1" smtClean="0"/>
              <a:t>ait</a:t>
            </a:r>
            <a:endParaRPr lang="en-US" dirty="0" smtClean="0"/>
          </a:p>
          <a:p>
            <a:r>
              <a:rPr lang="en-US" dirty="0" smtClean="0"/>
              <a:t>Normal </a:t>
            </a:r>
            <a:r>
              <a:rPr lang="en-US" dirty="0" err="1" smtClean="0"/>
              <a:t>insanlarda</a:t>
            </a:r>
            <a:r>
              <a:rPr lang="en-US" dirty="0" smtClean="0"/>
              <a:t> </a:t>
            </a:r>
            <a:r>
              <a:rPr lang="en-US" dirty="0" err="1" smtClean="0"/>
              <a:t>dolaşımdaki</a:t>
            </a:r>
            <a:r>
              <a:rPr lang="en-US" dirty="0" smtClean="0"/>
              <a:t> AST </a:t>
            </a:r>
            <a:r>
              <a:rPr lang="en-US" dirty="0" err="1" smtClean="0"/>
              <a:t>aktivitesi</a:t>
            </a:r>
            <a:r>
              <a:rPr lang="en-US" dirty="0" smtClean="0"/>
              <a:t> </a:t>
            </a:r>
            <a:r>
              <a:rPr lang="en-US" dirty="0" err="1" smtClean="0"/>
              <a:t>sitozolik</a:t>
            </a:r>
            <a:r>
              <a:rPr lang="en-US" dirty="0" smtClean="0"/>
              <a:t> </a:t>
            </a:r>
            <a:r>
              <a:rPr lang="en-US" dirty="0" err="1" smtClean="0"/>
              <a:t>izoenzime</a:t>
            </a:r>
            <a:r>
              <a:rPr lang="en-US" dirty="0" smtClean="0"/>
              <a:t> </a:t>
            </a:r>
            <a:r>
              <a:rPr lang="en-US" dirty="0" err="1" smtClean="0"/>
              <a:t>ait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5530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b="1" dirty="0"/>
              <a:t>AST: ALT </a:t>
            </a:r>
            <a:r>
              <a:rPr lang="en-US" b="1" dirty="0" err="1" smtClean="0"/>
              <a:t>oranı</a:t>
            </a:r>
            <a:endParaRPr lang="en-US" dirty="0"/>
          </a:p>
          <a:p>
            <a:r>
              <a:rPr lang="en-US" dirty="0" err="1" smtClean="0"/>
              <a:t>Kronik</a:t>
            </a:r>
            <a:r>
              <a:rPr lang="en-US" dirty="0" smtClean="0"/>
              <a:t> </a:t>
            </a:r>
            <a:r>
              <a:rPr lang="en-US" dirty="0" err="1" smtClean="0"/>
              <a:t>kc</a:t>
            </a:r>
            <a:r>
              <a:rPr lang="en-US" dirty="0" smtClean="0"/>
              <a:t> </a:t>
            </a:r>
            <a:r>
              <a:rPr lang="en-US" dirty="0" err="1" smtClean="0"/>
              <a:t>hastalığı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alkolik</a:t>
            </a:r>
            <a:r>
              <a:rPr lang="en-US" dirty="0" smtClean="0"/>
              <a:t> </a:t>
            </a:r>
            <a:r>
              <a:rPr lang="en-US" dirty="0" err="1" smtClean="0"/>
              <a:t>kc</a:t>
            </a:r>
            <a:r>
              <a:rPr lang="en-US" dirty="0" smtClean="0"/>
              <a:t> </a:t>
            </a:r>
            <a:r>
              <a:rPr lang="en-US" dirty="0" err="1" smtClean="0"/>
              <a:t>hastalığında</a:t>
            </a:r>
            <a:r>
              <a:rPr lang="en-US" dirty="0" smtClean="0"/>
              <a:t> </a:t>
            </a:r>
            <a:r>
              <a:rPr lang="en-US" dirty="0" err="1" smtClean="0"/>
              <a:t>kullanılır</a:t>
            </a:r>
            <a:r>
              <a:rPr lang="en-US" dirty="0" smtClean="0"/>
              <a:t>. (&gt;2)</a:t>
            </a:r>
          </a:p>
          <a:p>
            <a:r>
              <a:rPr lang="en-US" dirty="0" smtClean="0"/>
              <a:t>Viral </a:t>
            </a:r>
            <a:r>
              <a:rPr lang="en-US" dirty="0" err="1" smtClean="0"/>
              <a:t>hepatit</a:t>
            </a:r>
            <a:r>
              <a:rPr lang="en-US" dirty="0" smtClean="0"/>
              <a:t>: &lt;1</a:t>
            </a:r>
          </a:p>
          <a:p>
            <a:r>
              <a:rPr lang="en-US" dirty="0" err="1" smtClean="0"/>
              <a:t>Toksik</a:t>
            </a:r>
            <a:r>
              <a:rPr lang="en-US" dirty="0" smtClean="0"/>
              <a:t> </a:t>
            </a:r>
            <a:r>
              <a:rPr lang="en-US" dirty="0" err="1" smtClean="0"/>
              <a:t>hepatit</a:t>
            </a:r>
            <a:r>
              <a:rPr lang="en-US" dirty="0" smtClean="0"/>
              <a:t>, viral </a:t>
            </a:r>
            <a:r>
              <a:rPr lang="en-US" dirty="0" err="1" smtClean="0"/>
              <a:t>hepatit</a:t>
            </a:r>
            <a:r>
              <a:rPr lang="en-US" dirty="0" smtClean="0"/>
              <a:t>, </a:t>
            </a:r>
            <a:r>
              <a:rPr lang="en-US" dirty="0" err="1" smtClean="0"/>
              <a:t>kronik</a:t>
            </a:r>
            <a:r>
              <a:rPr lang="en-US" dirty="0" smtClean="0"/>
              <a:t> </a:t>
            </a:r>
            <a:r>
              <a:rPr lang="en-US" dirty="0" err="1" smtClean="0"/>
              <a:t>aktif</a:t>
            </a:r>
            <a:r>
              <a:rPr lang="en-US" dirty="0" smtClean="0"/>
              <a:t> </a:t>
            </a:r>
            <a:r>
              <a:rPr lang="en-US" dirty="0" err="1" smtClean="0"/>
              <a:t>hepatit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kolestatik</a:t>
            </a:r>
            <a:r>
              <a:rPr lang="en-US" dirty="0" smtClean="0"/>
              <a:t> </a:t>
            </a:r>
            <a:r>
              <a:rPr lang="en-US" dirty="0" err="1" smtClean="0"/>
              <a:t>hepatitte</a:t>
            </a:r>
            <a:r>
              <a:rPr lang="en-US" dirty="0" smtClean="0"/>
              <a:t> ALT, AST </a:t>
            </a:r>
            <a:r>
              <a:rPr lang="en-US" dirty="0" err="1" smtClean="0"/>
              <a:t>düzeyini</a:t>
            </a:r>
            <a:r>
              <a:rPr lang="en-US" dirty="0" smtClean="0"/>
              <a:t> </a:t>
            </a:r>
            <a:r>
              <a:rPr lang="en-US" dirty="0" err="1" smtClean="0"/>
              <a:t>aşar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4033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b="1" dirty="0" err="1" smtClean="0"/>
              <a:t>Mitokondriyal</a:t>
            </a:r>
            <a:r>
              <a:rPr lang="en-US" b="1" dirty="0" smtClean="0"/>
              <a:t> </a:t>
            </a:r>
            <a:r>
              <a:rPr lang="en-US" b="1" dirty="0"/>
              <a:t>AST: </a:t>
            </a:r>
            <a:r>
              <a:rPr lang="en-US" dirty="0"/>
              <a:t>Total AST </a:t>
            </a:r>
            <a:r>
              <a:rPr lang="en-US" dirty="0" err="1" smtClean="0"/>
              <a:t>oranı</a:t>
            </a:r>
            <a:r>
              <a:rPr lang="en-US" dirty="0" smtClean="0"/>
              <a:t>: </a:t>
            </a:r>
            <a:r>
              <a:rPr lang="en-US" dirty="0" err="1" smtClean="0"/>
              <a:t>Alkolik</a:t>
            </a:r>
            <a:r>
              <a:rPr lang="en-US" dirty="0" smtClean="0"/>
              <a:t> KC </a:t>
            </a:r>
            <a:r>
              <a:rPr lang="en-US" dirty="0" err="1" smtClean="0"/>
              <a:t>hastalığında</a:t>
            </a:r>
            <a:r>
              <a:rPr lang="en-US" dirty="0" smtClean="0"/>
              <a:t> </a:t>
            </a:r>
            <a:r>
              <a:rPr lang="en-US" dirty="0" err="1" smtClean="0"/>
              <a:t>karakteristik</a:t>
            </a:r>
            <a:r>
              <a:rPr lang="en-US" dirty="0" smtClean="0"/>
              <a:t> </a:t>
            </a:r>
            <a:r>
              <a:rPr lang="en-US" dirty="0" err="1" smtClean="0"/>
              <a:t>artış</a:t>
            </a:r>
            <a:r>
              <a:rPr lang="en-US" dirty="0" smtClean="0"/>
              <a:t>. </a:t>
            </a:r>
            <a:r>
              <a:rPr lang="en-US" dirty="0" err="1" smtClean="0"/>
              <a:t>Alkolün</a:t>
            </a:r>
            <a:r>
              <a:rPr lang="en-US" dirty="0" smtClean="0"/>
              <a:t> </a:t>
            </a:r>
            <a:r>
              <a:rPr lang="en-US" dirty="0" err="1" smtClean="0"/>
              <a:t>kesilmesi</a:t>
            </a:r>
            <a:r>
              <a:rPr lang="en-US" dirty="0" smtClean="0"/>
              <a:t> </a:t>
            </a:r>
            <a:r>
              <a:rPr lang="en-US" dirty="0" err="1" smtClean="0"/>
              <a:t>oranı</a:t>
            </a:r>
            <a:r>
              <a:rPr lang="en-US" dirty="0" smtClean="0"/>
              <a:t> </a:t>
            </a:r>
            <a:r>
              <a:rPr lang="en-US" dirty="0" err="1" smtClean="0"/>
              <a:t>düşürür</a:t>
            </a:r>
            <a:r>
              <a:rPr lang="en-US" dirty="0" smtClean="0"/>
              <a:t>. </a:t>
            </a:r>
          </a:p>
          <a:p>
            <a:r>
              <a:rPr lang="en-US" b="1" dirty="0" err="1" smtClean="0"/>
              <a:t>Yanlış</a:t>
            </a:r>
            <a:r>
              <a:rPr lang="en-US" b="1" dirty="0" smtClean="0"/>
              <a:t> </a:t>
            </a:r>
            <a:r>
              <a:rPr lang="en-US" b="1" dirty="0" err="1" smtClean="0"/>
              <a:t>düşük</a:t>
            </a:r>
            <a:r>
              <a:rPr lang="en-US" b="1" dirty="0" smtClean="0"/>
              <a:t> </a:t>
            </a:r>
            <a:r>
              <a:rPr lang="en-US" b="1" dirty="0" err="1" smtClean="0"/>
              <a:t>aminotransferaz</a:t>
            </a:r>
            <a:r>
              <a:rPr lang="en-US" b="1" dirty="0" smtClean="0"/>
              <a:t> </a:t>
            </a:r>
            <a:r>
              <a:rPr lang="en-US" b="1" dirty="0" err="1" smtClean="0"/>
              <a:t>düzeyleri</a:t>
            </a:r>
            <a:r>
              <a:rPr lang="en-US" b="1" dirty="0" smtClean="0"/>
              <a:t>: </a:t>
            </a:r>
            <a:r>
              <a:rPr lang="en-US" dirty="0" err="1" smtClean="0"/>
              <a:t>Uzun</a:t>
            </a:r>
            <a:r>
              <a:rPr lang="en-US" dirty="0" smtClean="0"/>
              <a:t> </a:t>
            </a:r>
            <a:r>
              <a:rPr lang="en-US" dirty="0" err="1" smtClean="0"/>
              <a:t>süreli</a:t>
            </a:r>
            <a:r>
              <a:rPr lang="en-US" dirty="0" smtClean="0"/>
              <a:t> </a:t>
            </a:r>
            <a:r>
              <a:rPr lang="en-US" dirty="0" err="1" smtClean="0"/>
              <a:t>hemodiyaliz</a:t>
            </a:r>
            <a:r>
              <a:rPr lang="en-US" dirty="0" smtClean="0"/>
              <a:t> </a:t>
            </a:r>
            <a:r>
              <a:rPr lang="en-US" dirty="0" err="1" smtClean="0"/>
              <a:t>hastalarında</a:t>
            </a:r>
            <a:r>
              <a:rPr lang="en-US" dirty="0" smtClean="0"/>
              <a:t> </a:t>
            </a:r>
            <a:r>
              <a:rPr lang="en-US" dirty="0" err="1" smtClean="0"/>
              <a:t>pridoksin</a:t>
            </a:r>
            <a:r>
              <a:rPr lang="en-US" dirty="0" smtClean="0"/>
              <a:t> </a:t>
            </a:r>
            <a:r>
              <a:rPr lang="en-US" dirty="0" err="1" smtClean="0"/>
              <a:t>eksikliğine</a:t>
            </a:r>
            <a:r>
              <a:rPr lang="en-US" dirty="0" smtClean="0"/>
              <a:t>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görülür</a:t>
            </a:r>
            <a:r>
              <a:rPr lang="en-US" dirty="0" smtClean="0"/>
              <a:t>. </a:t>
            </a:r>
            <a:r>
              <a:rPr lang="en-US" dirty="0" err="1" smtClean="0"/>
              <a:t>Üremide</a:t>
            </a:r>
            <a:r>
              <a:rPr lang="en-US" dirty="0" smtClean="0"/>
              <a:t> de </a:t>
            </a:r>
            <a:r>
              <a:rPr lang="en-US" dirty="0" err="1" smtClean="0"/>
              <a:t>düşük</a:t>
            </a:r>
            <a:r>
              <a:rPr lang="en-US" dirty="0" smtClean="0"/>
              <a:t> </a:t>
            </a:r>
            <a:r>
              <a:rPr lang="en-US" dirty="0" err="1" smtClean="0"/>
              <a:t>düzeyler</a:t>
            </a:r>
            <a:r>
              <a:rPr lang="en-US" dirty="0" smtClean="0"/>
              <a:t> </a:t>
            </a:r>
            <a:r>
              <a:rPr lang="en-US" dirty="0" err="1" smtClean="0"/>
              <a:t>gözlenir</a:t>
            </a:r>
            <a:r>
              <a:rPr lang="en-US" dirty="0" smtClean="0"/>
              <a:t>. </a:t>
            </a:r>
            <a:endParaRPr lang="en-US" dirty="0"/>
          </a:p>
          <a:p>
            <a:r>
              <a:rPr lang="en-US" b="1" dirty="0" err="1" smtClean="0"/>
              <a:t>Hepatosellüler</a:t>
            </a:r>
            <a:r>
              <a:rPr lang="en-US" b="1" dirty="0" smtClean="0"/>
              <a:t> </a:t>
            </a:r>
            <a:r>
              <a:rPr lang="en-US" b="1" dirty="0" err="1" smtClean="0"/>
              <a:t>nekrozun</a:t>
            </a:r>
            <a:r>
              <a:rPr lang="en-US" b="1" dirty="0" smtClean="0"/>
              <a:t> </a:t>
            </a:r>
            <a:r>
              <a:rPr lang="en-US" b="1" dirty="0" err="1" smtClean="0"/>
              <a:t>diğer</a:t>
            </a:r>
            <a:r>
              <a:rPr lang="en-US" b="1" dirty="0" smtClean="0"/>
              <a:t> </a:t>
            </a:r>
            <a:r>
              <a:rPr lang="en-US" b="1" dirty="0" err="1" smtClean="0"/>
              <a:t>enzim</a:t>
            </a:r>
            <a:r>
              <a:rPr lang="en-US" b="1" dirty="0" smtClean="0"/>
              <a:t> </a:t>
            </a:r>
            <a:r>
              <a:rPr lang="en-US" b="1" dirty="0" err="1" smtClean="0"/>
              <a:t>testleri</a:t>
            </a:r>
            <a:endParaRPr lang="en-US" b="1" dirty="0" smtClean="0"/>
          </a:p>
          <a:p>
            <a:r>
              <a:rPr lang="en-US" dirty="0" err="1" smtClean="0"/>
              <a:t>Glutamat</a:t>
            </a:r>
            <a:r>
              <a:rPr lang="en-US" dirty="0" smtClean="0"/>
              <a:t> dh, </a:t>
            </a:r>
            <a:r>
              <a:rPr lang="en-US" dirty="0" err="1" smtClean="0"/>
              <a:t>izositrat</a:t>
            </a:r>
            <a:r>
              <a:rPr lang="en-US" dirty="0" smtClean="0"/>
              <a:t> dh, </a:t>
            </a:r>
            <a:r>
              <a:rPr lang="en-US" dirty="0" err="1" smtClean="0"/>
              <a:t>laktat</a:t>
            </a:r>
            <a:r>
              <a:rPr lang="en-US" dirty="0" smtClean="0"/>
              <a:t> dh, sorbitol dh </a:t>
            </a:r>
          </a:p>
          <a:p>
            <a:r>
              <a:rPr lang="en-US" dirty="0" err="1" smtClean="0"/>
              <a:t>Pratikte</a:t>
            </a:r>
            <a:r>
              <a:rPr lang="en-US" dirty="0" smtClean="0"/>
              <a:t> </a:t>
            </a:r>
            <a:r>
              <a:rPr lang="en-US" dirty="0" err="1" smtClean="0"/>
              <a:t>aminotransferazlar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kullanışlı</a:t>
            </a:r>
            <a:r>
              <a:rPr lang="en-US" dirty="0" smtClean="0"/>
              <a:t> </a:t>
            </a:r>
            <a:r>
              <a:rPr lang="en-US" dirty="0" err="1" smtClean="0"/>
              <a:t>değildir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9901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228602"/>
            <a:ext cx="8591550" cy="815101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Kolestazı</a:t>
            </a:r>
            <a:r>
              <a:rPr lang="en-US" b="1" dirty="0" smtClean="0"/>
              <a:t> </a:t>
            </a:r>
            <a:r>
              <a:rPr lang="en-US" b="1" dirty="0" err="1" smtClean="0"/>
              <a:t>saptamak</a:t>
            </a:r>
            <a:r>
              <a:rPr lang="en-US" b="1" dirty="0" smtClean="0"/>
              <a:t> </a:t>
            </a:r>
            <a:r>
              <a:rPr lang="en-US" b="1" dirty="0" err="1" smtClean="0"/>
              <a:t>amaçlı</a:t>
            </a:r>
            <a:r>
              <a:rPr lang="en-US" b="1" dirty="0" smtClean="0"/>
              <a:t> </a:t>
            </a:r>
            <a:r>
              <a:rPr lang="en-US" b="1" dirty="0" err="1" smtClean="0"/>
              <a:t>kullanılan</a:t>
            </a:r>
            <a:r>
              <a:rPr lang="en-US" b="1" dirty="0" smtClean="0"/>
              <a:t> </a:t>
            </a:r>
            <a:r>
              <a:rPr lang="en-US" b="1" dirty="0" err="1" smtClean="0"/>
              <a:t>enzimler</a:t>
            </a:r>
            <a:r>
              <a:rPr lang="en-US" b="1" dirty="0" smtClean="0"/>
              <a:t>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1. </a:t>
            </a:r>
            <a:r>
              <a:rPr lang="en-US" b="1" dirty="0" err="1" smtClean="0"/>
              <a:t>Alkalen</a:t>
            </a:r>
            <a:r>
              <a:rPr lang="en-US" b="1" dirty="0" smtClean="0"/>
              <a:t> </a:t>
            </a:r>
            <a:r>
              <a:rPr lang="en-US" b="1" dirty="0" err="1" smtClean="0"/>
              <a:t>Fosfataz</a:t>
            </a:r>
            <a:endParaRPr lang="en-US" dirty="0"/>
          </a:p>
          <a:p>
            <a:r>
              <a:rPr lang="en-US" dirty="0" err="1" smtClean="0"/>
              <a:t>İnsanlarda</a:t>
            </a:r>
            <a:r>
              <a:rPr lang="en-US" dirty="0" smtClean="0"/>
              <a:t> </a:t>
            </a:r>
            <a:r>
              <a:rPr lang="en-US" dirty="0" err="1" smtClean="0"/>
              <a:t>karaciğer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kemikten</a:t>
            </a:r>
            <a:r>
              <a:rPr lang="en-US" dirty="0" smtClean="0"/>
              <a:t> </a:t>
            </a:r>
            <a:r>
              <a:rPr lang="en-US" dirty="0" err="1" smtClean="0"/>
              <a:t>köken</a:t>
            </a:r>
            <a:r>
              <a:rPr lang="en-US" dirty="0" smtClean="0"/>
              <a:t> </a:t>
            </a:r>
            <a:r>
              <a:rPr lang="en-US" dirty="0" err="1" smtClean="0"/>
              <a:t>alır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Aktif</a:t>
            </a:r>
            <a:r>
              <a:rPr lang="en-US" dirty="0" smtClean="0"/>
              <a:t> </a:t>
            </a:r>
            <a:r>
              <a:rPr lang="en-US" dirty="0" err="1" smtClean="0"/>
              <a:t>merkezlerinde</a:t>
            </a:r>
            <a:r>
              <a:rPr lang="en-US" dirty="0" smtClean="0"/>
              <a:t> </a:t>
            </a:r>
            <a:r>
              <a:rPr lang="en-US" dirty="0" err="1" smtClean="0"/>
              <a:t>serin</a:t>
            </a:r>
            <a:r>
              <a:rPr lang="en-US" dirty="0" smtClean="0"/>
              <a:t> </a:t>
            </a:r>
            <a:r>
              <a:rPr lang="en-US" dirty="0" err="1" smtClean="0"/>
              <a:t>içerir</a:t>
            </a:r>
            <a:r>
              <a:rPr lang="en-US" dirty="0" smtClean="0"/>
              <a:t>, </a:t>
            </a:r>
            <a:r>
              <a:rPr lang="en-US" dirty="0" err="1" smtClean="0"/>
              <a:t>çinko</a:t>
            </a:r>
            <a:r>
              <a:rPr lang="en-US" dirty="0" smtClean="0"/>
              <a:t> </a:t>
            </a:r>
            <a:r>
              <a:rPr lang="en-US" dirty="0" err="1" smtClean="0"/>
              <a:t>bağımlı</a:t>
            </a:r>
            <a:r>
              <a:rPr lang="en-US" dirty="0" smtClean="0"/>
              <a:t> </a:t>
            </a:r>
            <a:r>
              <a:rPr lang="en-US" dirty="0" err="1" smtClean="0"/>
              <a:t>metalloproteaz</a:t>
            </a:r>
            <a:r>
              <a:rPr lang="en-US" dirty="0" smtClean="0"/>
              <a:t> </a:t>
            </a:r>
            <a:r>
              <a:rPr lang="en-US" dirty="0" err="1" smtClean="0"/>
              <a:t>ailesi</a:t>
            </a:r>
            <a:r>
              <a:rPr lang="en-US" dirty="0" smtClean="0"/>
              <a:t> </a:t>
            </a:r>
            <a:r>
              <a:rPr lang="en-US" dirty="0" err="1" smtClean="0"/>
              <a:t>üyesi</a:t>
            </a:r>
            <a:r>
              <a:rPr lang="en-US" dirty="0" smtClean="0"/>
              <a:t>. </a:t>
            </a:r>
            <a:r>
              <a:rPr lang="en-US" dirty="0" err="1" smtClean="0"/>
              <a:t>Organik</a:t>
            </a:r>
            <a:r>
              <a:rPr lang="en-US" dirty="0" smtClean="0"/>
              <a:t> </a:t>
            </a:r>
            <a:r>
              <a:rPr lang="en-US" dirty="0" err="1" smtClean="0"/>
              <a:t>ortofosfatlardan</a:t>
            </a:r>
            <a:r>
              <a:rPr lang="en-US" dirty="0" smtClean="0"/>
              <a:t> </a:t>
            </a:r>
            <a:r>
              <a:rPr lang="en-US" dirty="0" err="1" smtClean="0"/>
              <a:t>inorganik</a:t>
            </a:r>
            <a:r>
              <a:rPr lang="en-US" dirty="0" smtClean="0"/>
              <a:t> </a:t>
            </a:r>
            <a:r>
              <a:rPr lang="en-US" dirty="0" err="1" smtClean="0"/>
              <a:t>fosfatın</a:t>
            </a:r>
            <a:r>
              <a:rPr lang="en-US" dirty="0" smtClean="0"/>
              <a:t> </a:t>
            </a:r>
            <a:r>
              <a:rPr lang="en-US" dirty="0" err="1" smtClean="0"/>
              <a:t>salınımında</a:t>
            </a:r>
            <a:r>
              <a:rPr lang="en-US" dirty="0" smtClean="0"/>
              <a:t> </a:t>
            </a:r>
            <a:r>
              <a:rPr lang="en-US" dirty="0" err="1" smtClean="0"/>
              <a:t>görevli</a:t>
            </a:r>
            <a:r>
              <a:rPr lang="en-US" dirty="0" smtClean="0"/>
              <a:t>  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5227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Ortalama</a:t>
            </a:r>
            <a:r>
              <a:rPr lang="en-US" dirty="0" smtClean="0"/>
              <a:t> AP </a:t>
            </a:r>
            <a:r>
              <a:rPr lang="en-US" dirty="0" err="1" smtClean="0"/>
              <a:t>değerleri</a:t>
            </a:r>
            <a:r>
              <a:rPr lang="en-US" dirty="0" smtClean="0"/>
              <a:t> </a:t>
            </a:r>
            <a:r>
              <a:rPr lang="en-US" dirty="0" err="1" smtClean="0"/>
              <a:t>yaşa</a:t>
            </a:r>
            <a:r>
              <a:rPr lang="en-US" dirty="0" smtClean="0"/>
              <a:t>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değişir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err="1" smtClean="0"/>
              <a:t>Çocukluk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pubertede</a:t>
            </a:r>
            <a:r>
              <a:rPr lang="en-US" dirty="0" smtClean="0"/>
              <a:t> </a:t>
            </a:r>
            <a:r>
              <a:rPr lang="en-US" dirty="0" err="1" smtClean="0"/>
              <a:t>relatif</a:t>
            </a:r>
            <a:r>
              <a:rPr lang="en-US" dirty="0" smtClean="0"/>
              <a:t> </a:t>
            </a:r>
            <a:r>
              <a:rPr lang="en-US" dirty="0" err="1" smtClean="0"/>
              <a:t>yüksek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Orta</a:t>
            </a:r>
            <a:r>
              <a:rPr lang="en-US" dirty="0" smtClean="0"/>
              <a:t> </a:t>
            </a:r>
            <a:r>
              <a:rPr lang="en-US" dirty="0" err="1" smtClean="0"/>
              <a:t>yaş</a:t>
            </a:r>
            <a:r>
              <a:rPr lang="en-US" dirty="0" smtClean="0"/>
              <a:t>,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düşük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Yaşlılıkta</a:t>
            </a:r>
            <a:r>
              <a:rPr lang="en-US" dirty="0" smtClean="0"/>
              <a:t>, </a:t>
            </a:r>
            <a:r>
              <a:rPr lang="en-US" dirty="0" err="1" smtClean="0"/>
              <a:t>tekrar</a:t>
            </a:r>
            <a:r>
              <a:rPr lang="en-US" dirty="0" smtClean="0"/>
              <a:t> </a:t>
            </a:r>
            <a:r>
              <a:rPr lang="en-US" dirty="0" err="1" smtClean="0"/>
              <a:t>yüksek</a:t>
            </a:r>
            <a:endParaRPr lang="en-US" dirty="0" smtClean="0"/>
          </a:p>
          <a:p>
            <a:pPr marL="342900" indent="-342900">
              <a:buFontTx/>
              <a:buChar char="•"/>
            </a:pPr>
            <a:r>
              <a:rPr lang="en-US" dirty="0" err="1" smtClean="0"/>
              <a:t>Erkeklerde</a:t>
            </a:r>
            <a:r>
              <a:rPr lang="en-US" dirty="0" smtClean="0"/>
              <a:t> </a:t>
            </a:r>
            <a:r>
              <a:rPr lang="en-US" dirty="0" err="1" smtClean="0"/>
              <a:t>kadınlara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yüksek</a:t>
            </a:r>
            <a:endParaRPr lang="en-US" dirty="0" smtClean="0"/>
          </a:p>
          <a:p>
            <a:r>
              <a:rPr lang="en-US" dirty="0" err="1" smtClean="0"/>
              <a:t>Kolestatik</a:t>
            </a:r>
            <a:r>
              <a:rPr lang="en-US" dirty="0" smtClean="0"/>
              <a:t> </a:t>
            </a:r>
            <a:r>
              <a:rPr lang="en-US" dirty="0" err="1" smtClean="0"/>
              <a:t>bozukluklarda</a:t>
            </a:r>
            <a:r>
              <a:rPr lang="en-US" dirty="0" smtClean="0"/>
              <a:t> </a:t>
            </a:r>
            <a:r>
              <a:rPr lang="en-US" dirty="0" err="1" smtClean="0"/>
              <a:t>yüksek</a:t>
            </a:r>
            <a:r>
              <a:rPr lang="en-US" dirty="0" smtClean="0"/>
              <a:t> AP </a:t>
            </a:r>
            <a:r>
              <a:rPr lang="en-US" dirty="0" err="1" smtClean="0"/>
              <a:t>düzeyleri</a:t>
            </a:r>
            <a:r>
              <a:rPr lang="en-US" dirty="0" smtClean="0"/>
              <a:t> </a:t>
            </a:r>
          </a:p>
          <a:p>
            <a:r>
              <a:rPr lang="en-US" dirty="0" smtClean="0"/>
              <a:t>AP </a:t>
            </a:r>
            <a:r>
              <a:rPr lang="en-US" dirty="0" err="1" smtClean="0"/>
              <a:t>düzeyindeki</a:t>
            </a:r>
            <a:r>
              <a:rPr lang="en-US" dirty="0" smtClean="0"/>
              <a:t> </a:t>
            </a:r>
            <a:r>
              <a:rPr lang="en-US" dirty="0" err="1" smtClean="0"/>
              <a:t>artış</a:t>
            </a:r>
            <a:r>
              <a:rPr lang="en-US" dirty="0" smtClean="0"/>
              <a:t>, </a:t>
            </a:r>
            <a:r>
              <a:rPr lang="en-US" dirty="0" err="1" smtClean="0"/>
              <a:t>safra</a:t>
            </a:r>
            <a:r>
              <a:rPr lang="en-US" dirty="0" smtClean="0"/>
              <a:t> </a:t>
            </a:r>
            <a:r>
              <a:rPr lang="en-US" dirty="0" err="1" smtClean="0"/>
              <a:t>akışının</a:t>
            </a:r>
            <a:r>
              <a:rPr lang="en-US" dirty="0" smtClean="0"/>
              <a:t> intra-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ekstrahepatik</a:t>
            </a:r>
            <a:r>
              <a:rPr lang="en-US" dirty="0" smtClean="0"/>
              <a:t> </a:t>
            </a:r>
            <a:r>
              <a:rPr lang="en-US" dirty="0" err="1" smtClean="0"/>
              <a:t>tıkanıklığında</a:t>
            </a:r>
            <a:r>
              <a:rPr lang="en-US" dirty="0" smtClean="0"/>
              <a:t> </a:t>
            </a:r>
            <a:r>
              <a:rPr lang="en-US" dirty="0" err="1" smtClean="0"/>
              <a:t>görülür</a:t>
            </a:r>
            <a:r>
              <a:rPr lang="en-US" dirty="0" smtClean="0"/>
              <a:t>; </a:t>
            </a:r>
            <a:r>
              <a:rPr lang="en-US" dirty="0" err="1" smtClean="0"/>
              <a:t>ancak</a:t>
            </a:r>
            <a:r>
              <a:rPr lang="en-US" dirty="0" smtClean="0"/>
              <a:t>, </a:t>
            </a:r>
            <a:r>
              <a:rPr lang="en-US" dirty="0" err="1" smtClean="0"/>
              <a:t>artışın</a:t>
            </a:r>
            <a:r>
              <a:rPr lang="en-US" dirty="0" smtClean="0"/>
              <a:t> </a:t>
            </a:r>
            <a:r>
              <a:rPr lang="en-US" dirty="0" err="1" smtClean="0"/>
              <a:t>derecesi</a:t>
            </a:r>
            <a:r>
              <a:rPr lang="en-US" dirty="0" smtClean="0"/>
              <a:t> </a:t>
            </a:r>
            <a:r>
              <a:rPr lang="en-US" dirty="0" err="1" smtClean="0"/>
              <a:t>ikisi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fikir</a:t>
            </a:r>
            <a:r>
              <a:rPr lang="en-US" dirty="0" smtClean="0"/>
              <a:t> </a:t>
            </a:r>
            <a:r>
              <a:rPr lang="en-US" dirty="0" err="1" smtClean="0"/>
              <a:t>vermez</a:t>
            </a:r>
            <a:r>
              <a:rPr lang="en-US" dirty="0" smtClean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4258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err="1" smtClean="0"/>
              <a:t>Düşük</a:t>
            </a:r>
            <a:r>
              <a:rPr lang="en-US" dirty="0" smtClean="0"/>
              <a:t> AP </a:t>
            </a:r>
            <a:r>
              <a:rPr lang="en-US" dirty="0" err="1" smtClean="0"/>
              <a:t>düzeyleri</a:t>
            </a:r>
            <a:r>
              <a:rPr lang="en-US" dirty="0" smtClean="0"/>
              <a:t>: </a:t>
            </a:r>
            <a:r>
              <a:rPr lang="en-US" dirty="0" err="1" smtClean="0"/>
              <a:t>Hipotiroidizm</a:t>
            </a:r>
            <a:r>
              <a:rPr lang="en-US" dirty="0" smtClean="0"/>
              <a:t>, </a:t>
            </a:r>
            <a:r>
              <a:rPr lang="en-US" dirty="0" err="1" smtClean="0"/>
              <a:t>pernisyöz</a:t>
            </a:r>
            <a:r>
              <a:rPr lang="en-US" dirty="0" smtClean="0"/>
              <a:t> </a:t>
            </a:r>
            <a:r>
              <a:rPr lang="en-US" dirty="0" err="1" smtClean="0"/>
              <a:t>anemi</a:t>
            </a:r>
            <a:r>
              <a:rPr lang="en-US" dirty="0" smtClean="0"/>
              <a:t>, </a:t>
            </a:r>
            <a:r>
              <a:rPr lang="en-US" dirty="0" err="1" smtClean="0"/>
              <a:t>çinko</a:t>
            </a:r>
            <a:r>
              <a:rPr lang="en-US" dirty="0" smtClean="0"/>
              <a:t> </a:t>
            </a:r>
            <a:r>
              <a:rPr lang="en-US" dirty="0" err="1" smtClean="0"/>
              <a:t>eksikliği</a:t>
            </a:r>
            <a:r>
              <a:rPr lang="en-US" dirty="0" smtClean="0"/>
              <a:t>, </a:t>
            </a:r>
            <a:r>
              <a:rPr lang="en-US" dirty="0" err="1" smtClean="0"/>
              <a:t>konjenital</a:t>
            </a:r>
            <a:r>
              <a:rPr lang="en-US" dirty="0" smtClean="0"/>
              <a:t> </a:t>
            </a:r>
            <a:r>
              <a:rPr lang="en-US" dirty="0" err="1" smtClean="0"/>
              <a:t>hipofosfatazi</a:t>
            </a:r>
            <a:r>
              <a:rPr lang="en-US" dirty="0" smtClean="0"/>
              <a:t>. </a:t>
            </a:r>
          </a:p>
          <a:p>
            <a:r>
              <a:rPr lang="en-US" dirty="0" smtClean="0"/>
              <a:t>AP/bilirubin </a:t>
            </a:r>
            <a:r>
              <a:rPr lang="en-US" dirty="0" err="1" smtClean="0"/>
              <a:t>oranı</a:t>
            </a:r>
            <a:r>
              <a:rPr lang="en-US" dirty="0" smtClean="0"/>
              <a:t>: </a:t>
            </a:r>
            <a:r>
              <a:rPr lang="en-US" dirty="0"/>
              <a:t>W</a:t>
            </a:r>
            <a:r>
              <a:rPr lang="en-US" dirty="0" smtClean="0"/>
              <a:t>ilson </a:t>
            </a:r>
            <a:r>
              <a:rPr lang="en-US" dirty="0" err="1" smtClean="0"/>
              <a:t>hastalığında</a:t>
            </a:r>
            <a:r>
              <a:rPr lang="en-US" dirty="0" smtClean="0"/>
              <a:t> </a:t>
            </a:r>
            <a:r>
              <a:rPr lang="en-US" dirty="0" err="1" smtClean="0"/>
              <a:t>düşük</a:t>
            </a:r>
            <a:r>
              <a:rPr lang="en-US" dirty="0" smtClean="0"/>
              <a:t>. </a:t>
            </a:r>
            <a:r>
              <a:rPr lang="en-US" dirty="0" err="1" smtClean="0"/>
              <a:t>Kofaktör</a:t>
            </a:r>
            <a:r>
              <a:rPr lang="en-US" dirty="0" smtClean="0"/>
              <a:t> Zn</a:t>
            </a:r>
            <a:r>
              <a:rPr lang="en-US" baseline="30000" dirty="0" smtClean="0"/>
              <a:t>++</a:t>
            </a:r>
            <a:r>
              <a:rPr lang="en-US" dirty="0" smtClean="0"/>
              <a:t> </a:t>
            </a:r>
            <a:r>
              <a:rPr lang="en-US" dirty="0" err="1" smtClean="0"/>
              <a:t>yerine</a:t>
            </a:r>
            <a:r>
              <a:rPr lang="en-US" dirty="0" smtClean="0"/>
              <a:t> Cu </a:t>
            </a:r>
            <a:r>
              <a:rPr lang="en-US" dirty="0" err="1" smtClean="0"/>
              <a:t>geçer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AP </a:t>
            </a:r>
            <a:r>
              <a:rPr lang="en-US" dirty="0" err="1" smtClean="0"/>
              <a:t>inaktive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Simetidin</a:t>
            </a:r>
            <a:r>
              <a:rPr lang="en-US" dirty="0" smtClean="0"/>
              <a:t> </a:t>
            </a:r>
            <a:r>
              <a:rPr lang="en-US" dirty="0" err="1" smtClean="0"/>
              <a:t>Furusemid</a:t>
            </a:r>
            <a:r>
              <a:rPr lang="en-US" dirty="0" smtClean="0"/>
              <a:t>, </a:t>
            </a:r>
            <a:r>
              <a:rPr lang="en-US" dirty="0" err="1" smtClean="0"/>
              <a:t>fenobarbiton</a:t>
            </a:r>
            <a:r>
              <a:rPr lang="en-US" dirty="0" smtClean="0"/>
              <a:t>, </a:t>
            </a:r>
            <a:r>
              <a:rPr lang="en-US" dirty="0" err="1" smtClean="0"/>
              <a:t>fenitoin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ilaçlar</a:t>
            </a:r>
            <a:r>
              <a:rPr lang="en-US" dirty="0" smtClean="0"/>
              <a:t> </a:t>
            </a:r>
            <a:r>
              <a:rPr lang="en-US" dirty="0" err="1" smtClean="0"/>
              <a:t>AP’yi</a:t>
            </a:r>
            <a:r>
              <a:rPr lang="en-US" dirty="0" smtClean="0"/>
              <a:t> </a:t>
            </a:r>
            <a:r>
              <a:rPr lang="en-US" dirty="0" err="1" smtClean="0"/>
              <a:t>artırır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3792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Kolestazı</a:t>
            </a:r>
            <a:r>
              <a:rPr lang="en-US" b="1" dirty="0"/>
              <a:t> </a:t>
            </a:r>
            <a:r>
              <a:rPr lang="en-US" b="1" dirty="0" err="1"/>
              <a:t>saptamak</a:t>
            </a:r>
            <a:r>
              <a:rPr lang="en-US" b="1" dirty="0"/>
              <a:t> </a:t>
            </a:r>
            <a:r>
              <a:rPr lang="en-US" b="1" dirty="0" err="1"/>
              <a:t>amaçlı</a:t>
            </a:r>
            <a:r>
              <a:rPr lang="en-US" b="1" dirty="0"/>
              <a:t> </a:t>
            </a:r>
            <a:r>
              <a:rPr lang="en-US" b="1" dirty="0" err="1"/>
              <a:t>kullanılan</a:t>
            </a:r>
            <a:r>
              <a:rPr lang="en-US" b="1" dirty="0"/>
              <a:t> </a:t>
            </a:r>
            <a:r>
              <a:rPr lang="en-US" b="1" dirty="0" err="1"/>
              <a:t>enzimler</a:t>
            </a:r>
            <a:r>
              <a:rPr lang="en-US" b="1" dirty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2. </a:t>
            </a:r>
            <a:r>
              <a:rPr lang="en-US" dirty="0" err="1"/>
              <a:t>γ</a:t>
            </a:r>
            <a:r>
              <a:rPr lang="en-US" dirty="0"/>
              <a:t> </a:t>
            </a:r>
            <a:r>
              <a:rPr lang="en-US" b="1" dirty="0" err="1" smtClean="0"/>
              <a:t>Glutamil</a:t>
            </a:r>
            <a:r>
              <a:rPr lang="en-US" b="1" dirty="0" smtClean="0"/>
              <a:t> </a:t>
            </a:r>
            <a:r>
              <a:rPr lang="en-US" b="1" dirty="0" err="1" smtClean="0"/>
              <a:t>Transeptidaz</a:t>
            </a:r>
            <a:endParaRPr lang="en-US" dirty="0"/>
          </a:p>
          <a:p>
            <a:r>
              <a:rPr lang="en-US" dirty="0" err="1"/>
              <a:t>γ</a:t>
            </a:r>
            <a:r>
              <a:rPr lang="en-US" dirty="0"/>
              <a:t> </a:t>
            </a:r>
            <a:r>
              <a:rPr lang="en-US" dirty="0" err="1" smtClean="0"/>
              <a:t>glutamil</a:t>
            </a:r>
            <a:r>
              <a:rPr lang="en-US" dirty="0" smtClean="0"/>
              <a:t> </a:t>
            </a:r>
            <a:r>
              <a:rPr lang="en-US" dirty="0" err="1" smtClean="0"/>
              <a:t>grubunu</a:t>
            </a:r>
            <a:r>
              <a:rPr lang="en-US" dirty="0" smtClean="0"/>
              <a:t>,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peptidler</a:t>
            </a:r>
            <a:r>
              <a:rPr lang="en-US" dirty="0" smtClean="0"/>
              <a:t>, </a:t>
            </a:r>
            <a:r>
              <a:rPr lang="en-US" dirty="0" err="1" smtClean="0"/>
              <a:t>aminoasitler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suya</a:t>
            </a:r>
            <a:r>
              <a:rPr lang="en-US" dirty="0" smtClean="0"/>
              <a:t> </a:t>
            </a:r>
            <a:r>
              <a:rPr lang="en-US" dirty="0" err="1" smtClean="0"/>
              <a:t>transferini</a:t>
            </a:r>
            <a:r>
              <a:rPr lang="en-US" dirty="0" smtClean="0"/>
              <a:t> </a:t>
            </a:r>
            <a:r>
              <a:rPr lang="en-US" dirty="0" err="1" smtClean="0"/>
              <a:t>kataliz</a:t>
            </a:r>
            <a:r>
              <a:rPr lang="en-US" dirty="0" smtClean="0"/>
              <a:t> </a:t>
            </a:r>
            <a:r>
              <a:rPr lang="en-US" dirty="0" err="1" smtClean="0"/>
              <a:t>eden</a:t>
            </a:r>
            <a:r>
              <a:rPr lang="en-US" dirty="0" smtClean="0"/>
              <a:t> </a:t>
            </a:r>
            <a:r>
              <a:rPr lang="en-US" dirty="0" err="1" smtClean="0"/>
              <a:t>membran</a:t>
            </a:r>
            <a:r>
              <a:rPr lang="en-US" dirty="0" smtClean="0"/>
              <a:t>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glikoproteindir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Böbrekler</a:t>
            </a:r>
            <a:r>
              <a:rPr lang="en-US" dirty="0" smtClean="0"/>
              <a:t>, </a:t>
            </a:r>
            <a:r>
              <a:rPr lang="en-US" dirty="0" err="1" smtClean="0"/>
              <a:t>pankreas</a:t>
            </a:r>
            <a:r>
              <a:rPr lang="en-US" dirty="0" smtClean="0"/>
              <a:t>, </a:t>
            </a:r>
            <a:r>
              <a:rPr lang="en-US" dirty="0" err="1" smtClean="0"/>
              <a:t>Kc</a:t>
            </a:r>
            <a:r>
              <a:rPr lang="en-US" dirty="0" smtClean="0"/>
              <a:t>, </a:t>
            </a:r>
            <a:r>
              <a:rPr lang="en-US" dirty="0" err="1" smtClean="0"/>
              <a:t>barsaklar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prostatta</a:t>
            </a:r>
            <a:r>
              <a:rPr lang="en-US" dirty="0" smtClean="0"/>
              <a:t> </a:t>
            </a:r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miktarda</a:t>
            </a:r>
            <a:r>
              <a:rPr lang="en-US" dirty="0" smtClean="0"/>
              <a:t> </a:t>
            </a:r>
            <a:r>
              <a:rPr lang="en-US" dirty="0" err="1" smtClean="0"/>
              <a:t>bulunur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smtClean="0"/>
              <a:t> </a:t>
            </a:r>
            <a:r>
              <a:rPr lang="en-US" dirty="0" err="1" smtClean="0"/>
              <a:t>Neonatlar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1 </a:t>
            </a:r>
            <a:r>
              <a:rPr lang="en-US" dirty="0" err="1" smtClean="0"/>
              <a:t>yaş</a:t>
            </a:r>
            <a:r>
              <a:rPr lang="en-US" dirty="0" smtClean="0"/>
              <a:t> </a:t>
            </a:r>
            <a:r>
              <a:rPr lang="en-US" dirty="0" err="1" smtClean="0"/>
              <a:t>atı</a:t>
            </a:r>
            <a:r>
              <a:rPr lang="en-US" dirty="0" smtClean="0"/>
              <a:t> </a:t>
            </a:r>
            <a:r>
              <a:rPr lang="en-US" dirty="0" err="1" smtClean="0"/>
              <a:t>infantlarda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60 </a:t>
            </a:r>
            <a:r>
              <a:rPr lang="en-US" dirty="0" err="1" smtClean="0"/>
              <a:t>yaş</a:t>
            </a:r>
            <a:r>
              <a:rPr lang="en-US" dirty="0" smtClean="0"/>
              <a:t> </a:t>
            </a:r>
            <a:r>
              <a:rPr lang="en-US" dirty="0" err="1" smtClean="0"/>
              <a:t>üstünde</a:t>
            </a:r>
            <a:r>
              <a:rPr lang="en-US" dirty="0" smtClean="0"/>
              <a:t> </a:t>
            </a:r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düzeyde</a:t>
            </a:r>
            <a:endParaRPr lang="en-US" dirty="0" smtClean="0"/>
          </a:p>
          <a:p>
            <a:r>
              <a:rPr lang="en-US" dirty="0" err="1" smtClean="0"/>
              <a:t>Erkeklede</a:t>
            </a:r>
            <a:r>
              <a:rPr lang="en-US" dirty="0" smtClean="0"/>
              <a:t> </a:t>
            </a:r>
            <a:r>
              <a:rPr lang="en-US" dirty="0" err="1" smtClean="0"/>
              <a:t>kadınlardan</a:t>
            </a:r>
            <a:r>
              <a:rPr lang="en-US" dirty="0" smtClean="0"/>
              <a:t> </a:t>
            </a:r>
            <a:r>
              <a:rPr lang="en-US" dirty="0" err="1" smtClean="0"/>
              <a:t>yüksek</a:t>
            </a:r>
            <a:endParaRPr lang="en-US" dirty="0" smtClean="0"/>
          </a:p>
          <a:p>
            <a:r>
              <a:rPr lang="en-US" dirty="0" smtClean="0"/>
              <a:t>4 </a:t>
            </a:r>
            <a:r>
              <a:rPr lang="en-US" dirty="0" err="1" smtClean="0"/>
              <a:t>yaş</a:t>
            </a:r>
            <a:r>
              <a:rPr lang="en-US" dirty="0" smtClean="0"/>
              <a:t> </a:t>
            </a:r>
            <a:r>
              <a:rPr lang="en-US" dirty="0" err="1" smtClean="0"/>
              <a:t>üstü</a:t>
            </a:r>
            <a:r>
              <a:rPr lang="en-US" dirty="0" smtClean="0"/>
              <a:t> </a:t>
            </a:r>
            <a:r>
              <a:rPr lang="en-US" dirty="0" err="1" smtClean="0"/>
              <a:t>çocuklarda</a:t>
            </a:r>
            <a:r>
              <a:rPr lang="en-US" dirty="0" smtClean="0"/>
              <a:t> normal </a:t>
            </a:r>
            <a:r>
              <a:rPr lang="en-US" dirty="0" err="1" smtClean="0"/>
              <a:t>yetişkinlerle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düzeyde</a:t>
            </a:r>
            <a:r>
              <a:rPr lang="en-US" dirty="0" smtClean="0"/>
              <a:t>.</a:t>
            </a:r>
          </a:p>
          <a:p>
            <a:r>
              <a:rPr lang="en-US" dirty="0" smtClean="0"/>
              <a:t>Normal 0</a:t>
            </a:r>
            <a:r>
              <a:rPr lang="en-US" dirty="0"/>
              <a:t>-</a:t>
            </a:r>
            <a:r>
              <a:rPr lang="en-US" dirty="0" smtClean="0"/>
              <a:t>30 IU</a:t>
            </a:r>
            <a:r>
              <a:rPr lang="en-US" dirty="0"/>
              <a:t>/L </a:t>
            </a:r>
          </a:p>
          <a:p>
            <a:r>
              <a:rPr lang="en-US" dirty="0" err="1" smtClean="0"/>
              <a:t>Akut</a:t>
            </a:r>
            <a:r>
              <a:rPr lang="en-US" dirty="0" smtClean="0"/>
              <a:t> viral </a:t>
            </a:r>
            <a:r>
              <a:rPr lang="en-US" dirty="0" err="1" smtClean="0"/>
              <a:t>hepatitte</a:t>
            </a:r>
            <a:r>
              <a:rPr lang="en-US" dirty="0" smtClean="0"/>
              <a:t>, </a:t>
            </a:r>
            <a:r>
              <a:rPr lang="en-US" dirty="0" err="1" smtClean="0"/>
              <a:t>hastalığın</a:t>
            </a:r>
            <a:r>
              <a:rPr lang="en-US" dirty="0" smtClean="0"/>
              <a:t> 2./3. </a:t>
            </a:r>
            <a:r>
              <a:rPr lang="en-US" dirty="0" err="1" smtClean="0"/>
              <a:t>haftasında</a:t>
            </a:r>
            <a:r>
              <a:rPr lang="en-US" dirty="0" smtClean="0"/>
              <a:t> en </a:t>
            </a:r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değere</a:t>
            </a:r>
            <a:r>
              <a:rPr lang="en-US" dirty="0" smtClean="0"/>
              <a:t> </a:t>
            </a:r>
            <a:r>
              <a:rPr lang="en-US" dirty="0" err="1" smtClean="0"/>
              <a:t>ulaşır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yaklaşık</a:t>
            </a:r>
            <a:r>
              <a:rPr lang="en-US" dirty="0" smtClean="0"/>
              <a:t> 6 </a:t>
            </a:r>
            <a:r>
              <a:rPr lang="en-US" dirty="0" err="1" smtClean="0"/>
              <a:t>hafta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değerlerde</a:t>
            </a:r>
            <a:r>
              <a:rPr lang="en-US" dirty="0" smtClean="0"/>
              <a:t> </a:t>
            </a:r>
            <a:r>
              <a:rPr lang="en-US" dirty="0" err="1" smtClean="0"/>
              <a:t>kalır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5547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KC </a:t>
            </a:r>
            <a:r>
              <a:rPr lang="en-US" dirty="0" err="1" smtClean="0"/>
              <a:t>hastalığında</a:t>
            </a:r>
            <a:r>
              <a:rPr lang="en-US" dirty="0" smtClean="0"/>
              <a:t>, </a:t>
            </a:r>
            <a:r>
              <a:rPr lang="en-US" dirty="0" err="1" smtClean="0"/>
              <a:t>γ</a:t>
            </a:r>
            <a:r>
              <a:rPr lang="en-US" dirty="0" smtClean="0"/>
              <a:t> </a:t>
            </a:r>
            <a:r>
              <a:rPr lang="en-US" dirty="0" err="1" smtClean="0"/>
              <a:t>glutamil</a:t>
            </a:r>
            <a:r>
              <a:rPr lang="en-US" dirty="0" smtClean="0"/>
              <a:t> </a:t>
            </a:r>
            <a:r>
              <a:rPr lang="en-US" dirty="0" err="1" smtClean="0"/>
              <a:t>transpeptidaz</a:t>
            </a:r>
            <a:r>
              <a:rPr lang="en-US" dirty="0" smtClean="0"/>
              <a:t> </a:t>
            </a:r>
            <a:r>
              <a:rPr lang="en-US" dirty="0" err="1" smtClean="0"/>
              <a:t>aktivitesi</a:t>
            </a:r>
            <a:r>
              <a:rPr lang="en-US" dirty="0" smtClean="0"/>
              <a:t>, AP </a:t>
            </a:r>
            <a:r>
              <a:rPr lang="en-US" dirty="0" err="1" smtClean="0"/>
              <a:t>düzeyleri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koreledir</a:t>
            </a:r>
            <a:endParaRPr lang="en-US" dirty="0" smtClean="0"/>
          </a:p>
          <a:p>
            <a:r>
              <a:rPr lang="en-US" dirty="0" err="1" smtClean="0"/>
              <a:t>Artmış</a:t>
            </a:r>
            <a:r>
              <a:rPr lang="en-US" dirty="0" smtClean="0"/>
              <a:t> </a:t>
            </a:r>
            <a:r>
              <a:rPr lang="en-US" dirty="0" err="1" smtClean="0"/>
              <a:t>γ</a:t>
            </a:r>
            <a:r>
              <a:rPr lang="en-US" dirty="0" smtClean="0"/>
              <a:t> </a:t>
            </a:r>
            <a:r>
              <a:rPr lang="en-US" dirty="0" err="1"/>
              <a:t>glutamyl</a:t>
            </a:r>
            <a:r>
              <a:rPr lang="en-US" dirty="0"/>
              <a:t> </a:t>
            </a:r>
            <a:r>
              <a:rPr lang="en-US" dirty="0" err="1" smtClean="0"/>
              <a:t>transpeptidase</a:t>
            </a:r>
            <a:r>
              <a:rPr lang="en-US" dirty="0" smtClean="0"/>
              <a:t> </a:t>
            </a:r>
            <a:r>
              <a:rPr lang="en-US" dirty="0" err="1" smtClean="0"/>
              <a:t>düzeylerinin</a:t>
            </a:r>
            <a:r>
              <a:rPr lang="en-US" dirty="0" smtClean="0"/>
              <a:t> </a:t>
            </a:r>
            <a:r>
              <a:rPr lang="en-US" dirty="0" err="1" smtClean="0"/>
              <a:t>görüldüğü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durumlardiabetes</a:t>
            </a:r>
            <a:r>
              <a:rPr lang="en-US" dirty="0" smtClean="0"/>
              <a:t> </a:t>
            </a:r>
            <a:r>
              <a:rPr lang="en-US" dirty="0"/>
              <a:t>mellitus, </a:t>
            </a:r>
            <a:r>
              <a:rPr lang="en-US" dirty="0" err="1" smtClean="0"/>
              <a:t>akut</a:t>
            </a:r>
            <a:r>
              <a:rPr lang="en-US" dirty="0" smtClean="0"/>
              <a:t> </a:t>
            </a:r>
            <a:r>
              <a:rPr lang="en-US" dirty="0" err="1" smtClean="0"/>
              <a:t>pankreatit</a:t>
            </a:r>
            <a:r>
              <a:rPr lang="en-US" dirty="0" smtClean="0"/>
              <a:t>, </a:t>
            </a:r>
            <a:r>
              <a:rPr lang="en-US" dirty="0" err="1" smtClean="0"/>
              <a:t>myokardiyal</a:t>
            </a:r>
            <a:r>
              <a:rPr lang="en-US" dirty="0" smtClean="0"/>
              <a:t> </a:t>
            </a:r>
            <a:r>
              <a:rPr lang="en-US" dirty="0" err="1" smtClean="0"/>
              <a:t>infarktüs</a:t>
            </a:r>
            <a:endParaRPr lang="en-US" dirty="0" smtClean="0"/>
          </a:p>
          <a:p>
            <a:r>
              <a:rPr lang="en-US" dirty="0" err="1" smtClean="0"/>
              <a:t>Fenobarbiton</a:t>
            </a:r>
            <a:r>
              <a:rPr lang="en-US" dirty="0" smtClean="0"/>
              <a:t>, </a:t>
            </a:r>
            <a:r>
              <a:rPr lang="en-US" dirty="0" err="1" smtClean="0"/>
              <a:t>fenitoin</a:t>
            </a:r>
            <a:r>
              <a:rPr lang="en-US" dirty="0" smtClean="0"/>
              <a:t>, </a:t>
            </a:r>
            <a:r>
              <a:rPr lang="en-US" dirty="0" err="1" smtClean="0"/>
              <a:t>parasetamol</a:t>
            </a:r>
            <a:r>
              <a:rPr lang="en-US" dirty="0" smtClean="0"/>
              <a:t>, </a:t>
            </a:r>
            <a:r>
              <a:rPr lang="en-US" dirty="0" err="1" smtClean="0"/>
              <a:t>trisiklik</a:t>
            </a:r>
            <a:r>
              <a:rPr lang="en-US" dirty="0" smtClean="0"/>
              <a:t> </a:t>
            </a:r>
            <a:r>
              <a:rPr lang="en-US" dirty="0" err="1" smtClean="0"/>
              <a:t>antidepresanlar</a:t>
            </a:r>
            <a:r>
              <a:rPr lang="en-US" dirty="0" smtClean="0"/>
              <a:t>, </a:t>
            </a:r>
            <a:r>
              <a:rPr lang="en-US" dirty="0" err="1"/>
              <a:t>γ</a:t>
            </a:r>
            <a:r>
              <a:rPr lang="en-US" dirty="0"/>
              <a:t> </a:t>
            </a:r>
            <a:r>
              <a:rPr lang="en-US" dirty="0" err="1"/>
              <a:t>glutamil</a:t>
            </a:r>
            <a:r>
              <a:rPr lang="en-US" dirty="0"/>
              <a:t> </a:t>
            </a:r>
            <a:r>
              <a:rPr lang="en-US" dirty="0" err="1"/>
              <a:t>transpeptidaz</a:t>
            </a:r>
            <a:r>
              <a:rPr lang="en-US" dirty="0"/>
              <a:t> </a:t>
            </a:r>
            <a:r>
              <a:rPr lang="en-US" dirty="0" err="1" smtClean="0"/>
              <a:t>düzeyini</a:t>
            </a:r>
            <a:r>
              <a:rPr lang="en-US" dirty="0" smtClean="0"/>
              <a:t> </a:t>
            </a:r>
            <a:r>
              <a:rPr lang="en-US" dirty="0" err="1" smtClean="0"/>
              <a:t>artırır</a:t>
            </a:r>
            <a:endParaRPr lang="en-US" dirty="0" smtClean="0"/>
          </a:p>
          <a:p>
            <a:r>
              <a:rPr lang="en-US" dirty="0" err="1" smtClean="0"/>
              <a:t>Enzimin</a:t>
            </a:r>
            <a:r>
              <a:rPr lang="en-US" dirty="0" smtClean="0"/>
              <a:t> </a:t>
            </a:r>
            <a:r>
              <a:rPr lang="en-US" dirty="0" err="1" smtClean="0"/>
              <a:t>artmış</a:t>
            </a:r>
            <a:r>
              <a:rPr lang="en-US" dirty="0" smtClean="0"/>
              <a:t> </a:t>
            </a:r>
            <a:r>
              <a:rPr lang="en-US" dirty="0" err="1" smtClean="0"/>
              <a:t>düzeylerinin</a:t>
            </a:r>
            <a:r>
              <a:rPr lang="en-US" dirty="0" smtClean="0"/>
              <a:t> non</a:t>
            </a:r>
            <a:r>
              <a:rPr lang="en-US" dirty="0"/>
              <a:t>-</a:t>
            </a:r>
            <a:r>
              <a:rPr lang="en-US" dirty="0" err="1" smtClean="0"/>
              <a:t>hepatik</a:t>
            </a:r>
            <a:r>
              <a:rPr lang="en-US" dirty="0" smtClean="0"/>
              <a:t> </a:t>
            </a:r>
            <a:r>
              <a:rPr lang="en-US" dirty="0" err="1" smtClean="0"/>
              <a:t>nedenleri</a:t>
            </a:r>
            <a:r>
              <a:rPr lang="en-US" dirty="0" smtClean="0"/>
              <a:t>: anorexia nervosa, </a:t>
            </a:r>
            <a:r>
              <a:rPr lang="en-US" dirty="0" err="1" smtClean="0"/>
              <a:t>hipertiroidizm</a:t>
            </a:r>
            <a:r>
              <a:rPr lang="en-US" dirty="0" smtClean="0"/>
              <a:t>, </a:t>
            </a:r>
            <a:r>
              <a:rPr lang="en-US" dirty="0" err="1" smtClean="0"/>
              <a:t>obezite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Diagnostik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test </a:t>
            </a:r>
            <a:r>
              <a:rPr lang="en-US" dirty="0" err="1" smtClean="0"/>
              <a:t>olarak</a:t>
            </a:r>
            <a:r>
              <a:rPr lang="en-US" dirty="0" smtClean="0"/>
              <a:t>, </a:t>
            </a:r>
            <a:r>
              <a:rPr lang="en-US" dirty="0" err="1" smtClean="0"/>
              <a:t>kemikte</a:t>
            </a:r>
            <a:r>
              <a:rPr lang="en-US" dirty="0" smtClean="0"/>
              <a:t> </a:t>
            </a:r>
            <a:r>
              <a:rPr lang="en-US" dirty="0" err="1" smtClean="0"/>
              <a:t>bulunmadığından</a:t>
            </a:r>
            <a:r>
              <a:rPr lang="en-US" dirty="0" smtClean="0"/>
              <a:t>, </a:t>
            </a:r>
            <a:r>
              <a:rPr lang="en-US" dirty="0" err="1" smtClean="0"/>
              <a:t>kemik</a:t>
            </a:r>
            <a:r>
              <a:rPr lang="en-US" dirty="0" smtClean="0"/>
              <a:t> </a:t>
            </a:r>
            <a:r>
              <a:rPr lang="en-US" dirty="0" err="1" smtClean="0"/>
              <a:t>hastalığının</a:t>
            </a:r>
            <a:r>
              <a:rPr lang="en-US" dirty="0" smtClean="0"/>
              <a:t> </a:t>
            </a:r>
            <a:r>
              <a:rPr lang="en-US" dirty="0" err="1" smtClean="0"/>
              <a:t>dışlanma</a:t>
            </a:r>
            <a:r>
              <a:rPr lang="en-US" dirty="0" smtClean="0"/>
              <a:t> </a:t>
            </a:r>
            <a:r>
              <a:rPr lang="en-US" dirty="0" err="1" smtClean="0"/>
              <a:t>kriteri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kullanılır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40736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/>
              <a:t>Kolestazı</a:t>
            </a:r>
            <a:r>
              <a:rPr lang="en-US" b="1" dirty="0" smtClean="0"/>
              <a:t> </a:t>
            </a:r>
            <a:r>
              <a:rPr lang="en-US" b="1" dirty="0" err="1" smtClean="0"/>
              <a:t>saptayan</a:t>
            </a:r>
            <a:r>
              <a:rPr lang="en-US" b="1" dirty="0" smtClean="0"/>
              <a:t> </a:t>
            </a:r>
            <a:r>
              <a:rPr lang="en-US" b="1" dirty="0" err="1" smtClean="0"/>
              <a:t>diğer</a:t>
            </a:r>
            <a:r>
              <a:rPr lang="en-US" b="1" dirty="0" smtClean="0"/>
              <a:t> </a:t>
            </a:r>
            <a:r>
              <a:rPr lang="en-US" b="1" dirty="0" err="1" smtClean="0"/>
              <a:t>enzimler</a:t>
            </a:r>
            <a:r>
              <a:rPr lang="en-US" b="1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err="1" smtClean="0"/>
              <a:t>Rutinde</a:t>
            </a:r>
            <a:r>
              <a:rPr lang="en-US" dirty="0" smtClean="0"/>
              <a:t> </a:t>
            </a:r>
            <a:r>
              <a:rPr lang="en-US" dirty="0" err="1" smtClean="0"/>
              <a:t>kullanılır</a:t>
            </a:r>
            <a:endParaRPr lang="en-US" dirty="0"/>
          </a:p>
          <a:p>
            <a:r>
              <a:rPr lang="en-US" b="1" dirty="0" smtClean="0"/>
              <a:t>5’ </a:t>
            </a:r>
            <a:r>
              <a:rPr lang="en-US" b="1" dirty="0" err="1"/>
              <a:t>Nucleotidase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 err="1"/>
              <a:t>Leucine</a:t>
            </a:r>
            <a:r>
              <a:rPr lang="en-US" b="1" dirty="0"/>
              <a:t> </a:t>
            </a:r>
            <a:r>
              <a:rPr lang="en-US" b="1" dirty="0" err="1"/>
              <a:t>aminopeptidase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0872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1295403"/>
            <a:ext cx="8591550" cy="1066801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C. </a:t>
            </a:r>
            <a:r>
              <a:rPr lang="en-US" b="1" dirty="0" err="1"/>
              <a:t>Karaciğerin</a:t>
            </a:r>
            <a:r>
              <a:rPr lang="en-US" b="1" dirty="0"/>
              <a:t> </a:t>
            </a:r>
            <a:r>
              <a:rPr lang="en-US" b="1" dirty="0" err="1"/>
              <a:t>biyosentetik</a:t>
            </a:r>
            <a:r>
              <a:rPr lang="en-US" b="1" dirty="0"/>
              <a:t> </a:t>
            </a:r>
            <a:r>
              <a:rPr lang="en-US" b="1" dirty="0" err="1"/>
              <a:t>kapasitesini</a:t>
            </a:r>
            <a:r>
              <a:rPr lang="en-US" b="1" dirty="0"/>
              <a:t> </a:t>
            </a:r>
            <a:r>
              <a:rPr lang="en-US" b="1" dirty="0" err="1"/>
              <a:t>ölçen</a:t>
            </a:r>
            <a:r>
              <a:rPr lang="en-US" b="1" dirty="0"/>
              <a:t> </a:t>
            </a:r>
            <a:r>
              <a:rPr lang="en-US" b="1" dirty="0" err="1"/>
              <a:t>testler</a:t>
            </a:r>
            <a:r>
              <a:rPr lang="en-US" b="1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163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 smtClean="0"/>
              <a:t>Karaciğer</a:t>
            </a:r>
            <a:r>
              <a:rPr lang="sk-SK" dirty="0"/>
              <a:t/>
            </a:r>
            <a:br>
              <a:rPr lang="sk-SK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2400" dirty="0" smtClean="0"/>
              <a:t>1.200 </a:t>
            </a:r>
            <a:r>
              <a:rPr lang="mr-IN" sz="2400" dirty="0" smtClean="0"/>
              <a:t>–</a:t>
            </a:r>
            <a:r>
              <a:rPr lang="en-US" sz="2400" dirty="0" smtClean="0"/>
              <a:t> 1.500 gram. </a:t>
            </a:r>
            <a:endParaRPr lang="en-US" sz="2400" dirty="0"/>
          </a:p>
          <a:p>
            <a:r>
              <a:rPr lang="en-US" sz="2400" dirty="0"/>
              <a:t>Dual </a:t>
            </a:r>
            <a:r>
              <a:rPr lang="en-US" sz="2400" dirty="0" err="1" smtClean="0"/>
              <a:t>kan</a:t>
            </a:r>
            <a:r>
              <a:rPr lang="en-US" sz="2400" dirty="0" smtClean="0"/>
              <a:t> </a:t>
            </a:r>
            <a:r>
              <a:rPr lang="en-US" sz="2400" dirty="0" err="1" smtClean="0"/>
              <a:t>desteği</a:t>
            </a:r>
            <a:r>
              <a:rPr lang="en-US" sz="2400" dirty="0" smtClean="0"/>
              <a:t>: portal </a:t>
            </a:r>
            <a:r>
              <a:rPr lang="en-US" sz="2400" dirty="0" err="1" smtClean="0"/>
              <a:t>ven</a:t>
            </a:r>
            <a:r>
              <a:rPr lang="en-US" sz="2400" dirty="0" smtClean="0"/>
              <a:t> hem </a:t>
            </a:r>
            <a:r>
              <a:rPr lang="en-US" sz="2400" dirty="0" err="1" smtClean="0"/>
              <a:t>barsaklardan</a:t>
            </a:r>
            <a:r>
              <a:rPr lang="en-US" sz="2400" dirty="0" smtClean="0"/>
              <a:t> hem de </a:t>
            </a:r>
            <a:r>
              <a:rPr lang="en-US" sz="2400" dirty="0" err="1" smtClean="0"/>
              <a:t>dalaktan</a:t>
            </a:r>
            <a:r>
              <a:rPr lang="en-US" sz="2400" dirty="0" smtClean="0"/>
              <a:t> (2/3) </a:t>
            </a:r>
            <a:r>
              <a:rPr lang="en-US" sz="2400" dirty="0" err="1" smtClean="0"/>
              <a:t>venöz</a:t>
            </a:r>
            <a:r>
              <a:rPr lang="en-US" sz="2400" dirty="0" smtClean="0"/>
              <a:t> </a:t>
            </a:r>
            <a:r>
              <a:rPr lang="en-US" sz="2400" dirty="0" err="1" smtClean="0"/>
              <a:t>kanı</a:t>
            </a:r>
            <a:r>
              <a:rPr lang="en-US" sz="2400" dirty="0" smtClean="0"/>
              <a:t> </a:t>
            </a:r>
            <a:r>
              <a:rPr lang="en-US" sz="2400" dirty="0" err="1" smtClean="0"/>
              <a:t>taşır</a:t>
            </a:r>
            <a:endParaRPr lang="en-US" sz="2400" dirty="0"/>
          </a:p>
          <a:p>
            <a:r>
              <a:rPr lang="en-US" sz="2400" dirty="0" err="1" smtClean="0"/>
              <a:t>Hepatik</a:t>
            </a:r>
            <a:r>
              <a:rPr lang="en-US" sz="2400" dirty="0" smtClean="0"/>
              <a:t> </a:t>
            </a:r>
            <a:r>
              <a:rPr lang="en-US" sz="2400" dirty="0" err="1" smtClean="0"/>
              <a:t>arter</a:t>
            </a:r>
            <a:r>
              <a:rPr lang="en-US" sz="2400" dirty="0" smtClean="0"/>
              <a:t> </a:t>
            </a:r>
            <a:r>
              <a:rPr lang="en-US" sz="2400" dirty="0" err="1" smtClean="0"/>
              <a:t>karın</a:t>
            </a:r>
            <a:r>
              <a:rPr lang="en-US" sz="2400" dirty="0" smtClean="0"/>
              <a:t> </a:t>
            </a:r>
            <a:r>
              <a:rPr lang="en-US" sz="2400" dirty="0" err="1" smtClean="0"/>
              <a:t>boşluğu</a:t>
            </a:r>
            <a:r>
              <a:rPr lang="en-US" sz="2400" dirty="0" smtClean="0"/>
              <a:t> </a:t>
            </a:r>
            <a:r>
              <a:rPr lang="en-US" sz="2400" dirty="0" err="1" smtClean="0"/>
              <a:t>ekseninden</a:t>
            </a:r>
            <a:r>
              <a:rPr lang="en-US" sz="2400" dirty="0" smtClean="0"/>
              <a:t> </a:t>
            </a:r>
            <a:r>
              <a:rPr lang="en-US" sz="2400" dirty="0" err="1" smtClean="0"/>
              <a:t>köken</a:t>
            </a:r>
            <a:r>
              <a:rPr lang="en-US" sz="2400" dirty="0" smtClean="0"/>
              <a:t> </a:t>
            </a:r>
            <a:r>
              <a:rPr lang="en-US" sz="2400" dirty="0" err="1" smtClean="0"/>
              <a:t>alır</a:t>
            </a:r>
            <a:r>
              <a:rPr lang="en-US" sz="2400" dirty="0" smtClean="0"/>
              <a:t> (1/3)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77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1. SERUM PROTEİNLERİ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KC, </a:t>
            </a:r>
            <a:r>
              <a:rPr lang="en-US" dirty="0" err="1" smtClean="0"/>
              <a:t>çoğu</a:t>
            </a:r>
            <a:r>
              <a:rPr lang="en-US" dirty="0" smtClean="0"/>
              <a:t> serum </a:t>
            </a:r>
            <a:r>
              <a:rPr lang="en-US" dirty="0" err="1" smtClean="0"/>
              <a:t>proteinin</a:t>
            </a:r>
            <a:r>
              <a:rPr lang="en-US" dirty="0" smtClean="0"/>
              <a:t> major </a:t>
            </a:r>
            <a:r>
              <a:rPr lang="en-US" dirty="0" err="1" smtClean="0"/>
              <a:t>kaynağı</a:t>
            </a:r>
            <a:endParaRPr lang="en-US" dirty="0" smtClean="0"/>
          </a:p>
          <a:p>
            <a:r>
              <a:rPr lang="en-US" dirty="0" err="1" smtClean="0"/>
              <a:t>Parankim</a:t>
            </a:r>
            <a:r>
              <a:rPr lang="en-US" dirty="0" smtClean="0"/>
              <a:t> </a:t>
            </a:r>
            <a:r>
              <a:rPr lang="en-US" dirty="0" err="1" smtClean="0"/>
              <a:t>hücreleri</a:t>
            </a:r>
            <a:r>
              <a:rPr lang="en-US" dirty="0" smtClean="0"/>
              <a:t>, albumin, </a:t>
            </a:r>
            <a:r>
              <a:rPr lang="en-US" dirty="0" err="1" smtClean="0"/>
              <a:t>fibrinojen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koagülasyon</a:t>
            </a:r>
            <a:r>
              <a:rPr lang="en-US" dirty="0" smtClean="0"/>
              <a:t> </a:t>
            </a:r>
            <a:r>
              <a:rPr lang="en-US" dirty="0" err="1" smtClean="0"/>
              <a:t>faktörlerinin</a:t>
            </a:r>
            <a:r>
              <a:rPr lang="en-US" dirty="0" smtClean="0"/>
              <a:t> </a:t>
            </a:r>
            <a:r>
              <a:rPr lang="en-US" dirty="0" err="1" smtClean="0"/>
              <a:t>sentezlenmesinden</a:t>
            </a:r>
            <a:r>
              <a:rPr lang="en-US" dirty="0" smtClean="0"/>
              <a:t> </a:t>
            </a:r>
            <a:r>
              <a:rPr lang="en-US" dirty="0" err="1" smtClean="0"/>
              <a:t>sorumlu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721027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228602"/>
            <a:ext cx="8591550" cy="675941"/>
          </a:xfrm>
        </p:spPr>
        <p:txBody>
          <a:bodyPr/>
          <a:lstStyle/>
          <a:p>
            <a:r>
              <a:rPr lang="en-US" b="1" dirty="0"/>
              <a:t>Albumin 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2415" y="915757"/>
            <a:ext cx="8595360" cy="4937760"/>
          </a:xfrm>
        </p:spPr>
        <p:txBody>
          <a:bodyPr>
            <a:normAutofit/>
          </a:bodyPr>
          <a:lstStyle/>
          <a:p>
            <a:r>
              <a:rPr lang="en-US" dirty="0" err="1" smtClean="0"/>
              <a:t>KC’de</a:t>
            </a:r>
            <a:r>
              <a:rPr lang="en-US" dirty="0" smtClean="0"/>
              <a:t> </a:t>
            </a:r>
            <a:r>
              <a:rPr lang="en-US" dirty="0" err="1" smtClean="0"/>
              <a:t>sentezlenen</a:t>
            </a:r>
            <a:r>
              <a:rPr lang="en-US" dirty="0" smtClean="0"/>
              <a:t> </a:t>
            </a:r>
            <a:r>
              <a:rPr lang="en-US" dirty="0" err="1" smtClean="0"/>
              <a:t>kantitatif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en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plazma</a:t>
            </a:r>
            <a:r>
              <a:rPr lang="en-US" dirty="0" smtClean="0"/>
              <a:t> </a:t>
            </a:r>
            <a:r>
              <a:rPr lang="en-US" dirty="0" err="1" smtClean="0"/>
              <a:t>proteinidir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hepatik</a:t>
            </a:r>
            <a:r>
              <a:rPr lang="en-US" dirty="0" smtClean="0"/>
              <a:t> </a:t>
            </a:r>
            <a:r>
              <a:rPr lang="en-US" dirty="0" err="1" smtClean="0"/>
              <a:t>fonksiyon</a:t>
            </a:r>
            <a:r>
              <a:rPr lang="en-US" dirty="0" smtClean="0"/>
              <a:t> </a:t>
            </a:r>
            <a:r>
              <a:rPr lang="en-US" dirty="0" err="1" smtClean="0"/>
              <a:t>indikatörüdür</a:t>
            </a:r>
            <a:endParaRPr lang="en-US" dirty="0" smtClean="0"/>
          </a:p>
          <a:p>
            <a:r>
              <a:rPr lang="en-US" dirty="0" smtClean="0"/>
              <a:t>T1/2 &gt;20 </a:t>
            </a:r>
            <a:r>
              <a:rPr lang="en-US" dirty="0" err="1" smtClean="0"/>
              <a:t>gün</a:t>
            </a:r>
            <a:r>
              <a:rPr lang="en-US" dirty="0" smtClean="0"/>
              <a:t> </a:t>
            </a:r>
            <a:r>
              <a:rPr lang="en-US" dirty="0" err="1" smtClean="0"/>
              <a:t>olduğundan</a:t>
            </a:r>
            <a:r>
              <a:rPr lang="en-US" dirty="0" smtClean="0"/>
              <a:t>, </a:t>
            </a:r>
            <a:r>
              <a:rPr lang="en-US" dirty="0" err="1" smtClean="0"/>
              <a:t>akut</a:t>
            </a:r>
            <a:r>
              <a:rPr lang="en-US" dirty="0" smtClean="0"/>
              <a:t> </a:t>
            </a:r>
            <a:r>
              <a:rPr lang="en-US" dirty="0" err="1" smtClean="0"/>
              <a:t>kc</a:t>
            </a:r>
            <a:r>
              <a:rPr lang="en-US" dirty="0" smtClean="0"/>
              <a:t> </a:t>
            </a:r>
            <a:r>
              <a:rPr lang="en-US" dirty="0" err="1" smtClean="0"/>
              <a:t>hastalığında</a:t>
            </a:r>
            <a:r>
              <a:rPr lang="en-US" dirty="0" smtClean="0"/>
              <a:t> </a:t>
            </a:r>
            <a:r>
              <a:rPr lang="en-US" dirty="0" err="1" smtClean="0"/>
              <a:t>hepatik</a:t>
            </a:r>
            <a:r>
              <a:rPr lang="en-US" dirty="0" smtClean="0"/>
              <a:t> protein </a:t>
            </a:r>
            <a:r>
              <a:rPr lang="en-US" dirty="0" err="1" smtClean="0"/>
              <a:t>sentezinin</a:t>
            </a:r>
            <a:r>
              <a:rPr lang="en-US" dirty="0" smtClean="0"/>
              <a:t> </a:t>
            </a:r>
            <a:r>
              <a:rPr lang="en-US" dirty="0" err="1" smtClean="0"/>
              <a:t>güvenilir</a:t>
            </a:r>
            <a:r>
              <a:rPr lang="en-US" dirty="0" smtClean="0"/>
              <a:t> </a:t>
            </a:r>
            <a:r>
              <a:rPr lang="en-US" dirty="0" err="1" smtClean="0"/>
              <a:t>indikatörü</a:t>
            </a:r>
            <a:r>
              <a:rPr lang="en-US" dirty="0" smtClean="0"/>
              <a:t> </a:t>
            </a:r>
            <a:r>
              <a:rPr lang="en-US" u="sng" dirty="0" err="1" smtClean="0"/>
              <a:t>değildir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Albumin </a:t>
            </a:r>
            <a:r>
              <a:rPr lang="en-US" dirty="0" err="1" smtClean="0"/>
              <a:t>sentezi</a:t>
            </a:r>
            <a:r>
              <a:rPr lang="en-US" dirty="0" smtClean="0"/>
              <a:t> </a:t>
            </a:r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karaciğer</a:t>
            </a:r>
            <a:r>
              <a:rPr lang="en-US" dirty="0" smtClean="0"/>
              <a:t> </a:t>
            </a:r>
            <a:r>
              <a:rPr lang="en-US" dirty="0" err="1" smtClean="0"/>
              <a:t>hastalığında</a:t>
            </a:r>
            <a:r>
              <a:rPr lang="en-US" dirty="0" smtClean="0"/>
              <a:t> </a:t>
            </a:r>
            <a:r>
              <a:rPr lang="en-US" dirty="0" err="1" smtClean="0"/>
              <a:t>değil</a:t>
            </a:r>
            <a:r>
              <a:rPr lang="en-US" dirty="0" smtClean="0"/>
              <a:t>, </a:t>
            </a:r>
            <a:r>
              <a:rPr lang="en-US" dirty="0" err="1" smtClean="0"/>
              <a:t>nutrisyonel</a:t>
            </a:r>
            <a:r>
              <a:rPr lang="en-US" dirty="0" smtClean="0"/>
              <a:t> durum, hormonal </a:t>
            </a:r>
            <a:r>
              <a:rPr lang="en-US" dirty="0" err="1" smtClean="0"/>
              <a:t>denge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osmotik</a:t>
            </a:r>
            <a:r>
              <a:rPr lang="en-US" dirty="0" smtClean="0"/>
              <a:t> </a:t>
            </a:r>
            <a:r>
              <a:rPr lang="en-US" dirty="0" err="1" smtClean="0"/>
              <a:t>basınç</a:t>
            </a:r>
            <a:r>
              <a:rPr lang="en-US" dirty="0" smtClean="0"/>
              <a:t> </a:t>
            </a:r>
            <a:r>
              <a:rPr lang="en-US" dirty="0" err="1" smtClean="0"/>
              <a:t>değişikliğinden</a:t>
            </a:r>
            <a:r>
              <a:rPr lang="en-US" dirty="0" smtClean="0"/>
              <a:t> </a:t>
            </a:r>
            <a:r>
              <a:rPr lang="en-US" dirty="0" err="1" smtClean="0"/>
              <a:t>etkilenir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Siroz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ascit</a:t>
            </a:r>
            <a:r>
              <a:rPr lang="en-US" dirty="0" smtClean="0"/>
              <a:t> </a:t>
            </a:r>
            <a:r>
              <a:rPr lang="en-US" dirty="0" err="1" smtClean="0"/>
              <a:t>hastalarında</a:t>
            </a:r>
            <a:r>
              <a:rPr lang="en-US" dirty="0" smtClean="0"/>
              <a:t> serum </a:t>
            </a:r>
            <a:r>
              <a:rPr lang="en-US" dirty="0" err="1" smtClean="0"/>
              <a:t>düzeyleri</a:t>
            </a:r>
            <a:r>
              <a:rPr lang="en-US" dirty="0"/>
              <a:t> </a:t>
            </a:r>
            <a:r>
              <a:rPr lang="en-US" dirty="0" err="1" smtClean="0"/>
              <a:t>deprese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endParaRPr lang="en-US" dirty="0"/>
          </a:p>
          <a:p>
            <a:r>
              <a:rPr lang="en-US" dirty="0"/>
              <a:t>Normal serum </a:t>
            </a:r>
            <a:r>
              <a:rPr lang="en-US" dirty="0" err="1" smtClean="0"/>
              <a:t>değerleri</a:t>
            </a:r>
            <a:r>
              <a:rPr lang="en-US" dirty="0" smtClean="0"/>
              <a:t> 3.5g</a:t>
            </a:r>
            <a:r>
              <a:rPr lang="en-US" dirty="0"/>
              <a:t>/dl to 4.5 g/dl. </a:t>
            </a:r>
            <a:endParaRPr lang="en-US" dirty="0" smtClean="0"/>
          </a:p>
          <a:p>
            <a:r>
              <a:rPr lang="en-US" dirty="0" err="1" smtClean="0"/>
              <a:t>Yetişkinlerde</a:t>
            </a:r>
            <a:r>
              <a:rPr lang="en-US" dirty="0" smtClean="0"/>
              <a:t> </a:t>
            </a:r>
            <a:r>
              <a:rPr lang="en-US" dirty="0" err="1" smtClean="0"/>
              <a:t>ortalama</a:t>
            </a:r>
            <a:r>
              <a:rPr lang="en-US" dirty="0" smtClean="0"/>
              <a:t> 300 </a:t>
            </a:r>
            <a:r>
              <a:rPr lang="en-US" dirty="0"/>
              <a:t>to 500 g </a:t>
            </a:r>
            <a:r>
              <a:rPr lang="en-US" dirty="0" smtClean="0"/>
              <a:t>albumin.</a:t>
            </a:r>
          </a:p>
          <a:p>
            <a:r>
              <a:rPr lang="en-US" dirty="0" err="1" smtClean="0"/>
              <a:t>Herhangi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zamandaki</a:t>
            </a:r>
            <a:r>
              <a:rPr lang="en-US" dirty="0" smtClean="0"/>
              <a:t> serum albumin </a:t>
            </a:r>
            <a:r>
              <a:rPr lang="en-US" dirty="0" err="1" smtClean="0"/>
              <a:t>düzeyi</a:t>
            </a:r>
            <a:r>
              <a:rPr lang="en-US" dirty="0" smtClean="0"/>
              <a:t>, </a:t>
            </a:r>
            <a:r>
              <a:rPr lang="en-US" dirty="0" err="1" smtClean="0"/>
              <a:t>sentez</a:t>
            </a:r>
            <a:r>
              <a:rPr lang="en-US" dirty="0" smtClean="0"/>
              <a:t>, </a:t>
            </a:r>
            <a:r>
              <a:rPr lang="en-US" dirty="0" err="1" smtClean="0"/>
              <a:t>degradasyon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dağılım</a:t>
            </a:r>
            <a:r>
              <a:rPr lang="en-US" dirty="0" smtClean="0"/>
              <a:t> </a:t>
            </a:r>
            <a:r>
              <a:rPr lang="en-US" dirty="0" err="1" smtClean="0"/>
              <a:t>hacmini</a:t>
            </a:r>
            <a:r>
              <a:rPr lang="en-US" dirty="0" smtClean="0"/>
              <a:t> </a:t>
            </a:r>
            <a:r>
              <a:rPr lang="en-US" dirty="0" err="1" smtClean="0"/>
              <a:t>yansıtır</a:t>
            </a:r>
            <a:r>
              <a:rPr lang="en-US" dirty="0" smtClean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23874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err="1" smtClean="0"/>
              <a:t>Akut</a:t>
            </a:r>
            <a:r>
              <a:rPr lang="en-US" dirty="0" smtClean="0"/>
              <a:t> viral </a:t>
            </a:r>
            <a:r>
              <a:rPr lang="en-US" dirty="0" err="1" smtClean="0"/>
              <a:t>hepatit</a:t>
            </a:r>
            <a:r>
              <a:rPr lang="en-US" dirty="0" smtClean="0"/>
              <a:t>, </a:t>
            </a:r>
            <a:r>
              <a:rPr lang="en-US" dirty="0" err="1" smtClean="0"/>
              <a:t>ilaç-ilişkili</a:t>
            </a:r>
            <a:r>
              <a:rPr lang="en-US" dirty="0" smtClean="0"/>
              <a:t> </a:t>
            </a:r>
            <a:r>
              <a:rPr lang="en-US" dirty="0" err="1" smtClean="0"/>
              <a:t>hepatotoksisite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obstrüktif</a:t>
            </a:r>
            <a:r>
              <a:rPr lang="en-US" dirty="0" smtClean="0"/>
              <a:t> </a:t>
            </a:r>
            <a:r>
              <a:rPr lang="en-US" dirty="0" err="1" smtClean="0"/>
              <a:t>sarılıkta</a:t>
            </a:r>
            <a:r>
              <a:rPr lang="en-US" dirty="0" smtClean="0"/>
              <a:t> </a:t>
            </a:r>
            <a:r>
              <a:rPr lang="en-US" dirty="0" err="1" smtClean="0"/>
              <a:t>Ab</a:t>
            </a:r>
            <a:r>
              <a:rPr lang="en-US" dirty="0" smtClean="0"/>
              <a:t> </a:t>
            </a:r>
            <a:r>
              <a:rPr lang="en-US" dirty="0" err="1" smtClean="0"/>
              <a:t>düzeyi</a:t>
            </a:r>
            <a:r>
              <a:rPr lang="en-US" dirty="0" smtClean="0"/>
              <a:t> normal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görünmektedir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Hepatitte</a:t>
            </a:r>
            <a:r>
              <a:rPr lang="en-US" dirty="0" smtClean="0"/>
              <a:t>, 3g</a:t>
            </a:r>
            <a:r>
              <a:rPr lang="en-US" dirty="0"/>
              <a:t>/dl </a:t>
            </a:r>
            <a:r>
              <a:rPr lang="en-US" dirty="0" err="1" smtClean="0"/>
              <a:t>altındaki</a:t>
            </a:r>
            <a:r>
              <a:rPr lang="en-US" dirty="0" smtClean="0"/>
              <a:t> </a:t>
            </a:r>
            <a:r>
              <a:rPr lang="en-US" dirty="0" err="1" smtClean="0"/>
              <a:t>Ab</a:t>
            </a:r>
            <a:r>
              <a:rPr lang="en-US" dirty="0" smtClean="0"/>
              <a:t> </a:t>
            </a:r>
            <a:r>
              <a:rPr lang="en-US" dirty="0" err="1" smtClean="0"/>
              <a:t>düzeyi</a:t>
            </a:r>
            <a:r>
              <a:rPr lang="en-US" dirty="0" smtClean="0"/>
              <a:t> </a:t>
            </a:r>
            <a:r>
              <a:rPr lang="en-US" dirty="0" err="1" smtClean="0"/>
              <a:t>siroz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kronik</a:t>
            </a:r>
            <a:r>
              <a:rPr lang="en-US" dirty="0" smtClean="0"/>
              <a:t> </a:t>
            </a:r>
            <a:r>
              <a:rPr lang="en-US" dirty="0" err="1" smtClean="0"/>
              <a:t>kc</a:t>
            </a:r>
            <a:r>
              <a:rPr lang="en-US" dirty="0" smtClean="0"/>
              <a:t> </a:t>
            </a:r>
            <a:r>
              <a:rPr lang="en-US" dirty="0" err="1" smtClean="0"/>
              <a:t>hastalığını</a:t>
            </a:r>
            <a:endParaRPr lang="en-US" dirty="0"/>
          </a:p>
          <a:p>
            <a:r>
              <a:rPr lang="en-US" dirty="0" err="1" smtClean="0"/>
              <a:t>Hipoalbuminemi</a:t>
            </a:r>
            <a:r>
              <a:rPr lang="en-US" dirty="0" smtClean="0"/>
              <a:t>, KC </a:t>
            </a:r>
            <a:r>
              <a:rPr lang="en-US" dirty="0" err="1" smtClean="0"/>
              <a:t>hastalığı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spesifik</a:t>
            </a:r>
            <a:r>
              <a:rPr lang="en-US" dirty="0" smtClean="0"/>
              <a:t> </a:t>
            </a:r>
            <a:r>
              <a:rPr lang="en-US" dirty="0" err="1" smtClean="0"/>
              <a:t>değildir</a:t>
            </a:r>
            <a:r>
              <a:rPr lang="en-US" dirty="0" smtClean="0"/>
              <a:t>, protein </a:t>
            </a:r>
            <a:r>
              <a:rPr lang="en-US" dirty="0" err="1" smtClean="0"/>
              <a:t>malnutrisyonu</a:t>
            </a:r>
            <a:r>
              <a:rPr lang="en-US" dirty="0" smtClean="0"/>
              <a:t>, </a:t>
            </a:r>
            <a:r>
              <a:rPr lang="en-US" dirty="0" err="1" smtClean="0"/>
              <a:t>nefrotik</a:t>
            </a:r>
            <a:r>
              <a:rPr lang="en-US" dirty="0" smtClean="0"/>
              <a:t> </a:t>
            </a:r>
            <a:r>
              <a:rPr lang="en-US" dirty="0" err="1" smtClean="0"/>
              <a:t>sendrom</a:t>
            </a:r>
            <a:r>
              <a:rPr lang="en-US" dirty="0" smtClean="0"/>
              <a:t>, </a:t>
            </a:r>
            <a:r>
              <a:rPr lang="en-US" dirty="0" err="1" smtClean="0"/>
              <a:t>kronik</a:t>
            </a:r>
            <a:r>
              <a:rPr lang="en-US" dirty="0" smtClean="0"/>
              <a:t> protein </a:t>
            </a:r>
            <a:r>
              <a:rPr lang="en-US" dirty="0" err="1" smtClean="0"/>
              <a:t>kaybına</a:t>
            </a:r>
            <a:r>
              <a:rPr lang="en-US" dirty="0" smtClean="0"/>
              <a:t> </a:t>
            </a:r>
            <a:r>
              <a:rPr lang="en-US" dirty="0" err="1" smtClean="0"/>
              <a:t>neden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enteropatilerde</a:t>
            </a:r>
            <a:r>
              <a:rPr lang="en-US" dirty="0" smtClean="0"/>
              <a:t> </a:t>
            </a:r>
            <a:r>
              <a:rPr lang="en-US" dirty="0" err="1" smtClean="0"/>
              <a:t>gözlenir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3006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2. </a:t>
            </a:r>
            <a:r>
              <a:rPr lang="en-US" b="1" dirty="0" smtClean="0"/>
              <a:t>PREALBUMİN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en-US" dirty="0" smtClean="0"/>
              <a:t>erum </a:t>
            </a:r>
            <a:r>
              <a:rPr lang="en-US" dirty="0" err="1"/>
              <a:t>prealbumin</a:t>
            </a:r>
            <a:r>
              <a:rPr lang="en-US" dirty="0"/>
              <a:t> </a:t>
            </a:r>
            <a:r>
              <a:rPr lang="en-US" dirty="0" err="1" smtClean="0"/>
              <a:t>düzeyi</a:t>
            </a:r>
            <a:r>
              <a:rPr lang="en-US" dirty="0" smtClean="0"/>
              <a:t> 0.2</a:t>
            </a:r>
            <a:r>
              <a:rPr lang="en-US" dirty="0"/>
              <a:t>- 0.3 g/L. </a:t>
            </a:r>
            <a:endParaRPr lang="en-US" dirty="0" smtClean="0"/>
          </a:p>
          <a:p>
            <a:r>
              <a:rPr lang="en-US" dirty="0" smtClean="0"/>
              <a:t>KC </a:t>
            </a:r>
            <a:r>
              <a:rPr lang="en-US" dirty="0" err="1" smtClean="0"/>
              <a:t>hastalığında</a:t>
            </a:r>
            <a:r>
              <a:rPr lang="en-US" dirty="0" smtClean="0"/>
              <a:t>, </a:t>
            </a:r>
            <a:r>
              <a:rPr lang="en-US" dirty="0" err="1" smtClean="0"/>
              <a:t>azalmış</a:t>
            </a:r>
            <a:r>
              <a:rPr lang="en-US" dirty="0" smtClean="0"/>
              <a:t> </a:t>
            </a:r>
            <a:r>
              <a:rPr lang="en-US" dirty="0" err="1" smtClean="0"/>
              <a:t>sentez</a:t>
            </a:r>
            <a:r>
              <a:rPr lang="en-US" dirty="0" smtClean="0"/>
              <a:t> </a:t>
            </a:r>
            <a:r>
              <a:rPr lang="en-US" dirty="0" err="1" smtClean="0"/>
              <a:t>nedeni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düzeyi</a:t>
            </a:r>
            <a:r>
              <a:rPr lang="en-US" dirty="0" smtClean="0"/>
              <a:t> </a:t>
            </a:r>
            <a:r>
              <a:rPr lang="en-US" dirty="0" err="1" smtClean="0"/>
              <a:t>düşer</a:t>
            </a:r>
            <a:r>
              <a:rPr lang="en-US" dirty="0" smtClean="0"/>
              <a:t> </a:t>
            </a:r>
          </a:p>
          <a:p>
            <a:r>
              <a:rPr lang="tr-TR" dirty="0" smtClean="0"/>
              <a:t>Y</a:t>
            </a:r>
            <a:r>
              <a:rPr lang="en-US" dirty="0" err="1" smtClean="0"/>
              <a:t>arılanma</a:t>
            </a:r>
            <a:r>
              <a:rPr lang="en-US" dirty="0" smtClean="0"/>
              <a:t> </a:t>
            </a:r>
            <a:r>
              <a:rPr lang="en-US" dirty="0" err="1" smtClean="0"/>
              <a:t>ömrü</a:t>
            </a:r>
            <a:r>
              <a:rPr lang="en-US" dirty="0" smtClean="0"/>
              <a:t> </a:t>
            </a:r>
            <a:r>
              <a:rPr lang="en-US" dirty="0" err="1" smtClean="0"/>
              <a:t>kısa</a:t>
            </a:r>
            <a:r>
              <a:rPr lang="en-US" dirty="0" smtClean="0"/>
              <a:t> </a:t>
            </a:r>
            <a:r>
              <a:rPr lang="en-US" dirty="0" err="1" smtClean="0"/>
              <a:t>olduğundan</a:t>
            </a:r>
            <a:r>
              <a:rPr lang="en-US" dirty="0" smtClean="0"/>
              <a:t>, </a:t>
            </a:r>
            <a:r>
              <a:rPr lang="en-US" dirty="0" err="1" smtClean="0"/>
              <a:t>prealbumin</a:t>
            </a:r>
            <a:r>
              <a:rPr lang="en-US" dirty="0" smtClean="0"/>
              <a:t> </a:t>
            </a:r>
            <a:r>
              <a:rPr lang="en-US" dirty="0" err="1" smtClean="0"/>
              <a:t>düzeyindeki</a:t>
            </a:r>
            <a:r>
              <a:rPr lang="en-US" dirty="0" smtClean="0"/>
              <a:t> </a:t>
            </a:r>
            <a:r>
              <a:rPr lang="en-US" dirty="0" err="1" smtClean="0"/>
              <a:t>değişiklikler</a:t>
            </a:r>
            <a:r>
              <a:rPr lang="en-US" dirty="0" smtClean="0"/>
              <a:t> serum </a:t>
            </a:r>
            <a:r>
              <a:rPr lang="en-US" dirty="0" err="1" smtClean="0"/>
              <a:t>albuminine</a:t>
            </a:r>
            <a:r>
              <a:rPr lang="en-US" dirty="0" smtClean="0"/>
              <a:t> </a:t>
            </a:r>
            <a:r>
              <a:rPr lang="en-US" dirty="0" err="1" smtClean="0"/>
              <a:t>üstündür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İlaçla</a:t>
            </a:r>
            <a:r>
              <a:rPr lang="en-US" dirty="0" smtClean="0"/>
              <a:t> </a:t>
            </a:r>
            <a:r>
              <a:rPr lang="en-US" dirty="0" err="1" smtClean="0"/>
              <a:t>indüklenen</a:t>
            </a:r>
            <a:r>
              <a:rPr lang="en-US" dirty="0" smtClean="0"/>
              <a:t> </a:t>
            </a:r>
            <a:r>
              <a:rPr lang="en-US" dirty="0" err="1" smtClean="0"/>
              <a:t>hepatotoksisitenin</a:t>
            </a:r>
            <a:r>
              <a:rPr lang="en-US" dirty="0" smtClean="0"/>
              <a:t> </a:t>
            </a:r>
            <a:r>
              <a:rPr lang="en-US" dirty="0" err="1" smtClean="0"/>
              <a:t>değerlendirilmesinde</a:t>
            </a:r>
            <a:r>
              <a:rPr lang="en-US" dirty="0" smtClean="0"/>
              <a:t> </a:t>
            </a:r>
            <a:r>
              <a:rPr lang="en-US" dirty="0" err="1" smtClean="0"/>
              <a:t>kullanılır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5817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3. SERUM </a:t>
            </a:r>
            <a:r>
              <a:rPr lang="en-US" b="1" dirty="0" smtClean="0"/>
              <a:t>SERULPLAZMİN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Normal </a:t>
            </a:r>
            <a:r>
              <a:rPr lang="en-US" dirty="0" err="1" smtClean="0"/>
              <a:t>plazma</a:t>
            </a:r>
            <a:r>
              <a:rPr lang="en-US" dirty="0" smtClean="0"/>
              <a:t> </a:t>
            </a:r>
            <a:r>
              <a:rPr lang="en-US" dirty="0" err="1" smtClean="0"/>
              <a:t>düzeyleri</a:t>
            </a:r>
            <a:r>
              <a:rPr lang="en-US" dirty="0" smtClean="0"/>
              <a:t> 0.2</a:t>
            </a:r>
            <a:r>
              <a:rPr lang="en-US" dirty="0"/>
              <a:t>-0.4g/L. </a:t>
            </a:r>
            <a:endParaRPr lang="en-US" dirty="0" smtClean="0"/>
          </a:p>
          <a:p>
            <a:r>
              <a:rPr lang="en-US" dirty="0" smtClean="0"/>
              <a:t>KC de </a:t>
            </a:r>
            <a:r>
              <a:rPr lang="en-US" dirty="0" err="1" smtClean="0"/>
              <a:t>sentezlenen</a:t>
            </a:r>
            <a:r>
              <a:rPr lang="en-US" dirty="0" smtClean="0"/>
              <a:t> </a:t>
            </a:r>
            <a:r>
              <a:rPr lang="en-US" dirty="0" err="1" smtClean="0"/>
              <a:t>akut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proteini</a:t>
            </a:r>
            <a:r>
              <a:rPr lang="en-US" dirty="0" smtClean="0"/>
              <a:t> </a:t>
            </a:r>
          </a:p>
          <a:p>
            <a:endParaRPr lang="en-US" b="1" dirty="0" smtClean="0"/>
          </a:p>
          <a:p>
            <a:r>
              <a:rPr lang="en-US" dirty="0" err="1" smtClean="0"/>
              <a:t>İnfeksiyonlar</a:t>
            </a:r>
            <a:r>
              <a:rPr lang="en-US" dirty="0" smtClean="0"/>
              <a:t>, </a:t>
            </a:r>
            <a:r>
              <a:rPr lang="en-US" dirty="0" err="1" smtClean="0"/>
              <a:t>romatoid</a:t>
            </a:r>
            <a:r>
              <a:rPr lang="en-US" dirty="0" smtClean="0"/>
              <a:t> </a:t>
            </a:r>
            <a:r>
              <a:rPr lang="en-US" dirty="0" err="1" smtClean="0"/>
              <a:t>artrit</a:t>
            </a:r>
            <a:r>
              <a:rPr lang="en-US" dirty="0" smtClean="0"/>
              <a:t>, </a:t>
            </a:r>
            <a:r>
              <a:rPr lang="en-US" dirty="0" err="1" smtClean="0"/>
              <a:t>hamilelik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obstrüktif</a:t>
            </a:r>
            <a:r>
              <a:rPr lang="en-US" dirty="0" smtClean="0"/>
              <a:t> </a:t>
            </a:r>
            <a:r>
              <a:rPr lang="en-US" dirty="0" err="1" smtClean="0"/>
              <a:t>sarılıkta</a:t>
            </a:r>
            <a:r>
              <a:rPr lang="en-US" dirty="0" smtClean="0"/>
              <a:t> </a:t>
            </a:r>
            <a:r>
              <a:rPr lang="en-US" dirty="0" err="1" smtClean="0"/>
              <a:t>konsantrasyonu</a:t>
            </a:r>
            <a:r>
              <a:rPr lang="en-US" dirty="0" smtClean="0"/>
              <a:t> </a:t>
            </a:r>
            <a:r>
              <a:rPr lang="en-US" dirty="0" err="1" smtClean="0"/>
              <a:t>artar</a:t>
            </a:r>
            <a:r>
              <a:rPr lang="en-US" dirty="0" smtClean="0"/>
              <a:t> </a:t>
            </a:r>
          </a:p>
          <a:p>
            <a:r>
              <a:rPr lang="en-US" dirty="0" smtClean="0"/>
              <a:t>Wilson </a:t>
            </a:r>
            <a:r>
              <a:rPr lang="en-US" dirty="0" err="1" smtClean="0"/>
              <a:t>hastalığında</a:t>
            </a:r>
            <a:r>
              <a:rPr lang="en-US" dirty="0" smtClean="0"/>
              <a:t>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diagnostik</a:t>
            </a:r>
            <a:r>
              <a:rPr lang="en-US" dirty="0" smtClean="0"/>
              <a:t> </a:t>
            </a:r>
            <a:r>
              <a:rPr lang="en-US" dirty="0" err="1" smtClean="0"/>
              <a:t>markır</a:t>
            </a:r>
            <a:endParaRPr lang="en-US" dirty="0" smtClean="0"/>
          </a:p>
          <a:p>
            <a:r>
              <a:rPr lang="en-US" dirty="0" err="1" smtClean="0"/>
              <a:t>Düşük</a:t>
            </a:r>
            <a:r>
              <a:rPr lang="en-US" dirty="0" smtClean="0"/>
              <a:t> </a:t>
            </a:r>
            <a:r>
              <a:rPr lang="en-US" dirty="0" err="1" smtClean="0"/>
              <a:t>düzeyleri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zamanda</a:t>
            </a:r>
            <a:r>
              <a:rPr lang="en-US" dirty="0" smtClean="0"/>
              <a:t>, </a:t>
            </a:r>
            <a:r>
              <a:rPr lang="en-US" dirty="0" err="1" smtClean="0"/>
              <a:t>neonatlar</a:t>
            </a:r>
            <a:r>
              <a:rPr lang="en-US" dirty="0" smtClean="0"/>
              <a:t>, kwashiorkor, marasmus, protein </a:t>
            </a:r>
            <a:r>
              <a:rPr lang="en-US" dirty="0" err="1" smtClean="0"/>
              <a:t>kaybına</a:t>
            </a:r>
            <a:r>
              <a:rPr lang="en-US" dirty="0" smtClean="0"/>
              <a:t> </a:t>
            </a:r>
            <a:r>
              <a:rPr lang="en-US" dirty="0" err="1" smtClean="0"/>
              <a:t>neden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enteropatiler</a:t>
            </a:r>
            <a:r>
              <a:rPr lang="en-US" dirty="0" smtClean="0"/>
              <a:t>, </a:t>
            </a:r>
            <a:r>
              <a:rPr lang="en-US" dirty="0" err="1" smtClean="0"/>
              <a:t>bakr</a:t>
            </a:r>
            <a:r>
              <a:rPr lang="en-US" dirty="0" smtClean="0"/>
              <a:t> </a:t>
            </a:r>
            <a:r>
              <a:rPr lang="en-US" dirty="0" err="1" smtClean="0"/>
              <a:t>eksikliği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aseruloplazminemilerde</a:t>
            </a:r>
            <a:r>
              <a:rPr lang="en-US" dirty="0" smtClean="0"/>
              <a:t> </a:t>
            </a:r>
            <a:r>
              <a:rPr lang="en-US" dirty="0" err="1" smtClean="0"/>
              <a:t>gözlenir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517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4. </a:t>
            </a:r>
            <a:r>
              <a:rPr lang="en-US" b="1" dirty="0" smtClean="0"/>
              <a:t>PROKOLLAJEN </a:t>
            </a:r>
            <a:r>
              <a:rPr lang="en-US" b="1" dirty="0"/>
              <a:t>III </a:t>
            </a:r>
            <a:r>
              <a:rPr lang="en-US" b="1" dirty="0" smtClean="0"/>
              <a:t>PEPTİD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Serum </a:t>
            </a:r>
            <a:r>
              <a:rPr lang="en-US" dirty="0" err="1" smtClean="0"/>
              <a:t>düzeyi</a:t>
            </a:r>
            <a:r>
              <a:rPr lang="en-US" dirty="0" smtClean="0"/>
              <a:t>, </a:t>
            </a:r>
            <a:r>
              <a:rPr lang="en-US" dirty="0" err="1" smtClean="0"/>
              <a:t>hepatik</a:t>
            </a:r>
            <a:r>
              <a:rPr lang="en-US" dirty="0" smtClean="0"/>
              <a:t> </a:t>
            </a:r>
            <a:r>
              <a:rPr lang="en-US" dirty="0" err="1" smtClean="0"/>
              <a:t>fibroziste</a:t>
            </a:r>
            <a:r>
              <a:rPr lang="en-US" dirty="0" smtClean="0"/>
              <a:t>, </a:t>
            </a:r>
            <a:r>
              <a:rPr lang="en-US" dirty="0" err="1" smtClean="0"/>
              <a:t>inflamasyon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nekrozda</a:t>
            </a:r>
            <a:r>
              <a:rPr lang="en-US" dirty="0" smtClean="0"/>
              <a:t> </a:t>
            </a:r>
            <a:r>
              <a:rPr lang="en-US" dirty="0" err="1" smtClean="0"/>
              <a:t>artar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Kronik</a:t>
            </a:r>
            <a:r>
              <a:rPr lang="en-US" dirty="0" smtClean="0"/>
              <a:t> </a:t>
            </a:r>
            <a:r>
              <a:rPr lang="en-US" dirty="0" err="1" smtClean="0"/>
              <a:t>kc</a:t>
            </a:r>
            <a:r>
              <a:rPr lang="en-US" dirty="0" smtClean="0"/>
              <a:t> </a:t>
            </a:r>
            <a:r>
              <a:rPr lang="en-US" dirty="0" err="1" smtClean="0"/>
              <a:t>hastalığının</a:t>
            </a:r>
            <a:r>
              <a:rPr lang="en-US" dirty="0" smtClean="0"/>
              <a:t> </a:t>
            </a:r>
            <a:r>
              <a:rPr lang="en-US" dirty="0" err="1" smtClean="0"/>
              <a:t>takibinde</a:t>
            </a:r>
            <a:r>
              <a:rPr lang="en-US" dirty="0" smtClean="0"/>
              <a:t> </a:t>
            </a:r>
            <a:r>
              <a:rPr lang="en-US" dirty="0" err="1" smtClean="0"/>
              <a:t>düzenli</a:t>
            </a:r>
            <a:r>
              <a:rPr lang="en-US" dirty="0" smtClean="0"/>
              <a:t> </a:t>
            </a:r>
            <a:r>
              <a:rPr lang="en-US" dirty="0" err="1" smtClean="0"/>
              <a:t>ölçümleri</a:t>
            </a:r>
            <a:r>
              <a:rPr lang="en-US" dirty="0" smtClean="0"/>
              <a:t> </a:t>
            </a:r>
            <a:r>
              <a:rPr lang="en-US" dirty="0" err="1" smtClean="0"/>
              <a:t>anlamlıdır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2270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5. </a:t>
            </a:r>
            <a:r>
              <a:rPr lang="en-US" dirty="0" smtClean="0"/>
              <a:t>α-</a:t>
            </a:r>
            <a:r>
              <a:rPr lang="en-US" b="1" dirty="0" smtClean="0"/>
              <a:t>1 ANTİTRİPSİN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 smtClean="0"/>
              <a:t>α-1 </a:t>
            </a:r>
            <a:r>
              <a:rPr lang="en-US" dirty="0" err="1" smtClean="0"/>
              <a:t>antitripsin</a:t>
            </a:r>
            <a:r>
              <a:rPr lang="en-US" dirty="0" smtClean="0"/>
              <a:t>, </a:t>
            </a:r>
            <a:r>
              <a:rPr lang="en-US" dirty="0" err="1" smtClean="0"/>
              <a:t>kc</a:t>
            </a:r>
            <a:r>
              <a:rPr lang="en-US" dirty="0" smtClean="0"/>
              <a:t> de </a:t>
            </a:r>
            <a:r>
              <a:rPr lang="en-US" dirty="0" err="1" smtClean="0"/>
              <a:t>sentezlenen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elastaz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serin</a:t>
            </a:r>
            <a:r>
              <a:rPr lang="en-US" dirty="0" smtClean="0"/>
              <a:t> </a:t>
            </a:r>
            <a:r>
              <a:rPr lang="en-US" dirty="0" err="1" smtClean="0"/>
              <a:t>proteinazların</a:t>
            </a:r>
            <a:r>
              <a:rPr lang="en-US" dirty="0" smtClean="0"/>
              <a:t> </a:t>
            </a:r>
            <a:r>
              <a:rPr lang="en-US" dirty="0" err="1" smtClean="0"/>
              <a:t>inhibitörü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glikoprotein</a:t>
            </a:r>
            <a:endParaRPr lang="en-US" dirty="0" smtClean="0"/>
          </a:p>
          <a:p>
            <a:r>
              <a:rPr lang="en-US" dirty="0"/>
              <a:t>N</a:t>
            </a:r>
            <a:r>
              <a:rPr lang="en-US" dirty="0" smtClean="0"/>
              <a:t>ormal </a:t>
            </a:r>
            <a:r>
              <a:rPr lang="en-US" dirty="0" err="1" smtClean="0"/>
              <a:t>konsantrasyonu</a:t>
            </a:r>
            <a:r>
              <a:rPr lang="en-US" dirty="0" smtClean="0"/>
              <a:t> 1-1.6g</a:t>
            </a:r>
            <a:r>
              <a:rPr lang="en-US" dirty="0"/>
              <a:t>/L. </a:t>
            </a:r>
            <a:endParaRPr lang="en-US" dirty="0" smtClean="0"/>
          </a:p>
          <a:p>
            <a:r>
              <a:rPr lang="en-US" dirty="0" err="1" smtClean="0"/>
              <a:t>Akut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proteini</a:t>
            </a:r>
            <a:r>
              <a:rPr lang="en-US" dirty="0" smtClean="0"/>
              <a:t> </a:t>
            </a:r>
            <a:r>
              <a:rPr lang="en-US" dirty="0" err="1" smtClean="0"/>
              <a:t>olup</a:t>
            </a:r>
            <a:r>
              <a:rPr lang="en-US" dirty="0" smtClean="0"/>
              <a:t>, serum </a:t>
            </a:r>
            <a:r>
              <a:rPr lang="en-US" dirty="0" err="1" smtClean="0"/>
              <a:t>düzeyleri</a:t>
            </a:r>
            <a:r>
              <a:rPr lang="en-US" dirty="0" smtClean="0"/>
              <a:t> </a:t>
            </a:r>
            <a:r>
              <a:rPr lang="en-US" dirty="0" err="1" smtClean="0"/>
              <a:t>inflamatuvar</a:t>
            </a:r>
            <a:r>
              <a:rPr lang="en-US" dirty="0" smtClean="0"/>
              <a:t> </a:t>
            </a:r>
            <a:r>
              <a:rPr lang="en-US" dirty="0" err="1" smtClean="0"/>
              <a:t>bozukluklar</a:t>
            </a:r>
            <a:r>
              <a:rPr lang="en-US" dirty="0" smtClean="0"/>
              <a:t>, </a:t>
            </a:r>
            <a:r>
              <a:rPr lang="en-US" dirty="0" err="1" smtClean="0"/>
              <a:t>hamilelik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oral </a:t>
            </a:r>
            <a:r>
              <a:rPr lang="en-US" dirty="0" err="1" smtClean="0"/>
              <a:t>kontraseptif</a:t>
            </a:r>
            <a:r>
              <a:rPr lang="en-US" dirty="0" smtClean="0"/>
              <a:t> </a:t>
            </a:r>
            <a:r>
              <a:rPr lang="en-US" dirty="0" err="1" smtClean="0"/>
              <a:t>kullanımı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artar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Kc</a:t>
            </a:r>
            <a:r>
              <a:rPr lang="en-US" dirty="0" smtClean="0"/>
              <a:t> </a:t>
            </a:r>
            <a:r>
              <a:rPr lang="en-US" dirty="0" err="1" smtClean="0"/>
              <a:t>hastalığı</a:t>
            </a:r>
            <a:r>
              <a:rPr lang="en-US" dirty="0" smtClean="0"/>
              <a:t>, </a:t>
            </a:r>
            <a:r>
              <a:rPr lang="en-US" dirty="0" err="1" smtClean="0"/>
              <a:t>genellikle</a:t>
            </a:r>
            <a:r>
              <a:rPr lang="en-US" dirty="0"/>
              <a:t> </a:t>
            </a:r>
            <a:r>
              <a:rPr lang="en-US" dirty="0" err="1" smtClean="0"/>
              <a:t>kalıtsal</a:t>
            </a:r>
            <a:r>
              <a:rPr lang="en-US" dirty="0" smtClean="0"/>
              <a:t> </a:t>
            </a:r>
            <a:r>
              <a:rPr lang="en-US" dirty="0" err="1" smtClean="0"/>
              <a:t>bozukluk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 </a:t>
            </a:r>
            <a:r>
              <a:rPr lang="en-US" dirty="0"/>
              <a:t>α-1 </a:t>
            </a:r>
            <a:r>
              <a:rPr lang="en-US" dirty="0" err="1" smtClean="0"/>
              <a:t>antitripsin</a:t>
            </a:r>
            <a:r>
              <a:rPr lang="en-US" dirty="0" smtClean="0"/>
              <a:t> </a:t>
            </a:r>
            <a:r>
              <a:rPr lang="en-US" dirty="0" err="1" smtClean="0"/>
              <a:t>eksikliği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birlikte</a:t>
            </a:r>
            <a:r>
              <a:rPr lang="en-US" dirty="0" smtClean="0"/>
              <a:t> </a:t>
            </a:r>
            <a:r>
              <a:rPr lang="en-US" dirty="0" err="1" smtClean="0"/>
              <a:t>gözlenir</a:t>
            </a:r>
            <a:r>
              <a:rPr lang="en-US" dirty="0" smtClean="0"/>
              <a:t>. </a:t>
            </a:r>
            <a:endParaRPr lang="en-US" dirty="0"/>
          </a:p>
          <a:p>
            <a:r>
              <a:rPr lang="en-US" dirty="0" err="1" smtClean="0"/>
              <a:t>Eksikliği</a:t>
            </a:r>
            <a:r>
              <a:rPr lang="en-US" dirty="0" smtClean="0"/>
              <a:t>, </a:t>
            </a:r>
            <a:r>
              <a:rPr lang="en-US" dirty="0" err="1" smtClean="0"/>
              <a:t>kantitatif</a:t>
            </a:r>
            <a:r>
              <a:rPr lang="en-US" dirty="0" smtClean="0"/>
              <a:t> </a:t>
            </a:r>
            <a:r>
              <a:rPr lang="en-US" dirty="0" err="1" smtClean="0"/>
              <a:t>ölçümle</a:t>
            </a:r>
            <a:r>
              <a:rPr lang="en-US" dirty="0" smtClean="0"/>
              <a:t> </a:t>
            </a:r>
            <a:r>
              <a:rPr lang="en-US" dirty="0" err="1" smtClean="0"/>
              <a:t>konfirme</a:t>
            </a:r>
            <a:r>
              <a:rPr lang="en-US" dirty="0" smtClean="0"/>
              <a:t> </a:t>
            </a:r>
            <a:r>
              <a:rPr lang="en-US" dirty="0" err="1" smtClean="0"/>
              <a:t>edilmeli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2892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6. </a:t>
            </a:r>
            <a:r>
              <a:rPr lang="en-US" dirty="0"/>
              <a:t>α </a:t>
            </a:r>
            <a:r>
              <a:rPr lang="en-US" b="1" dirty="0"/>
              <a:t>FETO </a:t>
            </a:r>
            <a:r>
              <a:rPr lang="en-US" b="1" dirty="0" smtClean="0"/>
              <a:t>PROTEİN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err="1" smtClean="0"/>
              <a:t>Erken</a:t>
            </a:r>
            <a:r>
              <a:rPr lang="en-US" dirty="0" smtClean="0"/>
              <a:t> </a:t>
            </a:r>
            <a:r>
              <a:rPr lang="en-US" dirty="0" err="1" smtClean="0"/>
              <a:t>gestasyon</a:t>
            </a:r>
            <a:r>
              <a:rPr lang="en-US" dirty="0" smtClean="0"/>
              <a:t> </a:t>
            </a:r>
            <a:r>
              <a:rPr lang="en-US" dirty="0" err="1" smtClean="0"/>
              <a:t>döneminde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proteinlerden</a:t>
            </a:r>
            <a:r>
              <a:rPr lang="en-US" dirty="0" smtClean="0"/>
              <a:t> </a:t>
            </a:r>
            <a:r>
              <a:rPr lang="en-US" dirty="0" err="1" smtClean="0"/>
              <a:t>olup</a:t>
            </a:r>
            <a:r>
              <a:rPr lang="en-US" dirty="0" smtClean="0"/>
              <a:t>, </a:t>
            </a:r>
            <a:r>
              <a:rPr lang="en-US" dirty="0" err="1" smtClean="0"/>
              <a:t>sonrasında</a:t>
            </a:r>
            <a:r>
              <a:rPr lang="en-US" dirty="0" smtClean="0"/>
              <a:t> </a:t>
            </a:r>
            <a:r>
              <a:rPr lang="en-US" dirty="0" err="1" smtClean="0"/>
              <a:t>düzeyi</a:t>
            </a:r>
            <a:r>
              <a:rPr lang="en-US" dirty="0" smtClean="0"/>
              <a:t> </a:t>
            </a:r>
            <a:r>
              <a:rPr lang="en-US" dirty="0" err="1" smtClean="0"/>
              <a:t>düşer</a:t>
            </a:r>
            <a:r>
              <a:rPr lang="en-US" dirty="0" smtClean="0"/>
              <a:t> ( </a:t>
            </a:r>
            <a:r>
              <a:rPr lang="en-US" dirty="0"/>
              <a:t>&lt;25μg/L) </a:t>
            </a:r>
            <a:endParaRPr lang="en-US" dirty="0" smtClean="0"/>
          </a:p>
          <a:p>
            <a:r>
              <a:rPr lang="en-US" dirty="0" err="1" smtClean="0"/>
              <a:t>Hepatosellüler</a:t>
            </a:r>
            <a:r>
              <a:rPr lang="en-US" dirty="0" smtClean="0"/>
              <a:t> </a:t>
            </a:r>
            <a:r>
              <a:rPr lang="en-US" dirty="0" err="1" smtClean="0"/>
              <a:t>karsinomada</a:t>
            </a:r>
            <a:r>
              <a:rPr lang="en-US" dirty="0" smtClean="0"/>
              <a:t> </a:t>
            </a:r>
            <a:r>
              <a:rPr lang="en-US" dirty="0" err="1" smtClean="0"/>
              <a:t>düzeyi</a:t>
            </a:r>
            <a:r>
              <a:rPr lang="en-US" dirty="0" smtClean="0"/>
              <a:t> </a:t>
            </a:r>
            <a:r>
              <a:rPr lang="en-US" dirty="0" err="1" smtClean="0"/>
              <a:t>artar</a:t>
            </a:r>
            <a:r>
              <a:rPr lang="en-US" dirty="0" smtClean="0"/>
              <a:t> (%90)</a:t>
            </a:r>
          </a:p>
          <a:p>
            <a:r>
              <a:rPr lang="en-US" dirty="0" err="1" smtClean="0"/>
              <a:t>Kronik</a:t>
            </a:r>
            <a:r>
              <a:rPr lang="en-US" dirty="0" smtClean="0"/>
              <a:t> </a:t>
            </a:r>
            <a:r>
              <a:rPr lang="en-US" dirty="0" err="1" smtClean="0"/>
              <a:t>hepatit</a:t>
            </a:r>
            <a:r>
              <a:rPr lang="en-US" dirty="0" smtClean="0"/>
              <a:t>, </a:t>
            </a:r>
            <a:r>
              <a:rPr lang="en-US" dirty="0" err="1" smtClean="0"/>
              <a:t>akut</a:t>
            </a:r>
            <a:r>
              <a:rPr lang="en-US" dirty="0" smtClean="0"/>
              <a:t> </a:t>
            </a:r>
            <a:r>
              <a:rPr lang="en-US" dirty="0" err="1" smtClean="0"/>
              <a:t>hepatitin</a:t>
            </a:r>
            <a:r>
              <a:rPr lang="en-US" dirty="0" smtClean="0"/>
              <a:t> </a:t>
            </a:r>
            <a:r>
              <a:rPr lang="en-US" dirty="0" err="1" smtClean="0"/>
              <a:t>rejenerasyon</a:t>
            </a:r>
            <a:r>
              <a:rPr lang="en-US" dirty="0" smtClean="0"/>
              <a:t> </a:t>
            </a:r>
            <a:r>
              <a:rPr lang="en-US" dirty="0" err="1" smtClean="0"/>
              <a:t>fazı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hepatik</a:t>
            </a:r>
            <a:r>
              <a:rPr lang="en-US" dirty="0" smtClean="0"/>
              <a:t> </a:t>
            </a:r>
            <a:r>
              <a:rPr lang="en-US" dirty="0" err="1" smtClean="0"/>
              <a:t>metastazda</a:t>
            </a:r>
            <a:r>
              <a:rPr lang="en-US" dirty="0" smtClean="0"/>
              <a:t> da </a:t>
            </a:r>
            <a:r>
              <a:rPr lang="en-US" dirty="0" err="1" smtClean="0"/>
              <a:t>düzeyleri</a:t>
            </a:r>
            <a:r>
              <a:rPr lang="en-US" dirty="0" smtClean="0"/>
              <a:t> </a:t>
            </a:r>
            <a:r>
              <a:rPr lang="en-US" dirty="0" err="1" smtClean="0"/>
              <a:t>yüksektir</a:t>
            </a:r>
            <a:r>
              <a:rPr lang="en-US" dirty="0" smtClean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5446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7. </a:t>
            </a:r>
            <a:r>
              <a:rPr lang="en-US" b="1" dirty="0" smtClean="0"/>
              <a:t>PROTROMBİN ZAMANI </a:t>
            </a:r>
            <a:r>
              <a:rPr lang="en-US" b="1" dirty="0"/>
              <a:t>(PT)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</a:t>
            </a:r>
            <a:r>
              <a:rPr lang="en-US" dirty="0" err="1" smtClean="0"/>
              <a:t>ıhtılaşma</a:t>
            </a:r>
            <a:r>
              <a:rPr lang="en-US" dirty="0" smtClean="0"/>
              <a:t>, </a:t>
            </a:r>
            <a:r>
              <a:rPr lang="en-US" dirty="0" err="1" smtClean="0"/>
              <a:t>enaz</a:t>
            </a:r>
            <a:r>
              <a:rPr lang="en-US" dirty="0" smtClean="0"/>
              <a:t> 13 </a:t>
            </a:r>
            <a:r>
              <a:rPr lang="en-US" dirty="0" err="1" smtClean="0"/>
              <a:t>pıhtılaşma</a:t>
            </a:r>
            <a:r>
              <a:rPr lang="en-US" dirty="0" smtClean="0"/>
              <a:t> </a:t>
            </a:r>
            <a:r>
              <a:rPr lang="en-US" dirty="0" err="1" smtClean="0"/>
              <a:t>faktörünün</a:t>
            </a:r>
            <a:r>
              <a:rPr lang="en-US" dirty="0" smtClean="0"/>
              <a:t> </a:t>
            </a:r>
            <a:r>
              <a:rPr lang="en-US" dirty="0" err="1" smtClean="0"/>
              <a:t>yer</a:t>
            </a:r>
            <a:r>
              <a:rPr lang="en-US" dirty="0" smtClean="0"/>
              <a:t> </a:t>
            </a:r>
            <a:r>
              <a:rPr lang="en-US" dirty="0" err="1" smtClean="0"/>
              <a:t>aldığı</a:t>
            </a:r>
            <a:r>
              <a:rPr lang="en-US" dirty="0" smtClean="0"/>
              <a:t> </a:t>
            </a:r>
            <a:r>
              <a:rPr lang="en-US" dirty="0" err="1" smtClean="0"/>
              <a:t>kompleks</a:t>
            </a:r>
            <a:r>
              <a:rPr lang="en-US" dirty="0" smtClean="0"/>
              <a:t> </a:t>
            </a:r>
            <a:r>
              <a:rPr lang="en-US" dirty="0" err="1" smtClean="0"/>
              <a:t>enzimatik</a:t>
            </a:r>
            <a:r>
              <a:rPr lang="en-US" dirty="0" smtClean="0"/>
              <a:t> </a:t>
            </a:r>
            <a:r>
              <a:rPr lang="en-US" dirty="0" err="1" smtClean="0"/>
              <a:t>rx</a:t>
            </a:r>
            <a:r>
              <a:rPr lang="en-US" dirty="0" smtClean="0"/>
              <a:t> </a:t>
            </a:r>
            <a:r>
              <a:rPr lang="en-US" dirty="0" err="1" smtClean="0"/>
              <a:t>lar</a:t>
            </a:r>
            <a:r>
              <a:rPr lang="en-US" dirty="0" smtClean="0"/>
              <a:t> </a:t>
            </a:r>
            <a:r>
              <a:rPr lang="en-US" dirty="0" err="1" smtClean="0"/>
              <a:t>serisinin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sonucudur</a:t>
            </a:r>
            <a:r>
              <a:rPr lang="en-US" dirty="0" smtClean="0"/>
              <a:t> </a:t>
            </a:r>
          </a:p>
          <a:p>
            <a:r>
              <a:rPr lang="en-US" dirty="0"/>
              <a:t>11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koagülasyon</a:t>
            </a:r>
            <a:r>
              <a:rPr lang="en-US" dirty="0"/>
              <a:t> </a:t>
            </a:r>
            <a:r>
              <a:rPr lang="en-US" dirty="0" err="1"/>
              <a:t>proteininin</a:t>
            </a:r>
            <a:r>
              <a:rPr lang="en-US" dirty="0"/>
              <a:t> major </a:t>
            </a:r>
            <a:r>
              <a:rPr lang="en-US" dirty="0" err="1"/>
              <a:t>sentez</a:t>
            </a:r>
            <a:r>
              <a:rPr lang="en-US" dirty="0"/>
              <a:t> </a:t>
            </a:r>
            <a:r>
              <a:rPr lang="en-US" dirty="0" err="1"/>
              <a:t>yeri</a:t>
            </a:r>
            <a:r>
              <a:rPr lang="en-US" dirty="0"/>
              <a:t> </a:t>
            </a:r>
            <a:r>
              <a:rPr lang="en-US" dirty="0" err="1"/>
              <a:t>KC’dir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Fibrinojen</a:t>
            </a:r>
            <a:r>
              <a:rPr lang="en-US" dirty="0" smtClean="0"/>
              <a:t>, </a:t>
            </a:r>
            <a:r>
              <a:rPr lang="en-US" dirty="0" err="1" smtClean="0"/>
              <a:t>protrombin</a:t>
            </a:r>
            <a:r>
              <a:rPr lang="en-US" dirty="0" smtClean="0"/>
              <a:t>, </a:t>
            </a:r>
            <a:r>
              <a:rPr lang="en-US" dirty="0" err="1" smtClean="0"/>
              <a:t>labil</a:t>
            </a:r>
            <a:r>
              <a:rPr lang="en-US" dirty="0" smtClean="0"/>
              <a:t> </a:t>
            </a:r>
            <a:r>
              <a:rPr lang="en-US" dirty="0" err="1" smtClean="0"/>
              <a:t>faktör</a:t>
            </a:r>
            <a:r>
              <a:rPr lang="en-US" dirty="0" smtClean="0"/>
              <a:t>, </a:t>
            </a:r>
            <a:r>
              <a:rPr lang="en-US" dirty="0" err="1" smtClean="0"/>
              <a:t>stabil</a:t>
            </a:r>
            <a:r>
              <a:rPr lang="en-US" dirty="0" smtClean="0"/>
              <a:t> </a:t>
            </a:r>
            <a:r>
              <a:rPr lang="en-US" dirty="0" err="1" smtClean="0"/>
              <a:t>faktör</a:t>
            </a:r>
            <a:r>
              <a:rPr lang="en-US" dirty="0" smtClean="0"/>
              <a:t>, </a:t>
            </a:r>
            <a:r>
              <a:rPr lang="en-US" dirty="0" err="1" smtClean="0"/>
              <a:t>christmas</a:t>
            </a:r>
            <a:r>
              <a:rPr lang="en-US" dirty="0" smtClean="0"/>
              <a:t> </a:t>
            </a:r>
            <a:r>
              <a:rPr lang="en-US" dirty="0" err="1" smtClean="0"/>
              <a:t>faktör</a:t>
            </a:r>
            <a:r>
              <a:rPr lang="en-US" dirty="0" smtClean="0"/>
              <a:t>,</a:t>
            </a:r>
            <a:r>
              <a:rPr lang="en-US" dirty="0"/>
              <a:t> </a:t>
            </a:r>
            <a:r>
              <a:rPr lang="en-US" dirty="0" err="1" smtClean="0"/>
              <a:t>stuart</a:t>
            </a:r>
            <a:r>
              <a:rPr lang="en-US" dirty="0" smtClean="0"/>
              <a:t> </a:t>
            </a:r>
            <a:r>
              <a:rPr lang="en-US" dirty="0" err="1"/>
              <a:t>prowe</a:t>
            </a:r>
            <a:r>
              <a:rPr lang="en-US" dirty="0"/>
              <a:t> factor, </a:t>
            </a:r>
            <a:r>
              <a:rPr lang="en-US" dirty="0" err="1"/>
              <a:t>prekallikrein</a:t>
            </a:r>
            <a:r>
              <a:rPr lang="en-US" dirty="0"/>
              <a:t> </a:t>
            </a:r>
            <a:r>
              <a:rPr lang="en-US" dirty="0" err="1" smtClean="0"/>
              <a:t>vehigh</a:t>
            </a:r>
            <a:r>
              <a:rPr lang="en-US" dirty="0" smtClean="0"/>
              <a:t> </a:t>
            </a:r>
            <a:r>
              <a:rPr lang="en-US" dirty="0"/>
              <a:t>molecular </a:t>
            </a:r>
            <a:r>
              <a:rPr lang="en-US" dirty="0" err="1"/>
              <a:t>wt</a:t>
            </a:r>
            <a:r>
              <a:rPr lang="en-US" dirty="0"/>
              <a:t> </a:t>
            </a:r>
            <a:r>
              <a:rPr lang="en-US" dirty="0" err="1" smtClean="0"/>
              <a:t>kininogen</a:t>
            </a:r>
            <a:r>
              <a:rPr lang="en-US" dirty="0"/>
              <a:t>.</a:t>
            </a:r>
            <a:r>
              <a:rPr lang="en-US" dirty="0" smtClean="0"/>
              <a:t> 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634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Normal </a:t>
            </a:r>
            <a:r>
              <a:rPr lang="en-US" dirty="0" err="1"/>
              <a:t>k</a:t>
            </a:r>
            <a:r>
              <a:rPr lang="en-US" dirty="0" err="1" smtClean="0"/>
              <a:t>ontrol</a:t>
            </a:r>
            <a:r>
              <a:rPr lang="en-US" dirty="0" smtClean="0"/>
              <a:t> </a:t>
            </a:r>
            <a:r>
              <a:rPr lang="en-US" dirty="0" err="1" smtClean="0"/>
              <a:t>genellikle</a:t>
            </a:r>
            <a:r>
              <a:rPr lang="en-US" dirty="0" smtClean="0"/>
              <a:t> 9</a:t>
            </a:r>
            <a:r>
              <a:rPr lang="en-US" dirty="0"/>
              <a:t>-11 </a:t>
            </a:r>
            <a:r>
              <a:rPr lang="en-US" dirty="0" err="1" smtClean="0"/>
              <a:t>saniye</a:t>
            </a:r>
            <a:r>
              <a:rPr lang="en-US" dirty="0" smtClean="0"/>
              <a:t> </a:t>
            </a:r>
            <a:r>
              <a:rPr lang="en-US" dirty="0" err="1" smtClean="0"/>
              <a:t>arasıdır</a:t>
            </a:r>
            <a:r>
              <a:rPr lang="en-US" dirty="0" smtClean="0"/>
              <a:t>. </a:t>
            </a:r>
            <a:r>
              <a:rPr lang="en-US" dirty="0" err="1" smtClean="0"/>
              <a:t>Uzamış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smtClean="0"/>
              <a:t>prolonged) </a:t>
            </a:r>
            <a:r>
              <a:rPr lang="en-US" dirty="0" err="1" smtClean="0"/>
              <a:t>zaman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2 </a:t>
            </a:r>
            <a:r>
              <a:rPr lang="en-US" dirty="0" err="1" smtClean="0"/>
              <a:t>sn</a:t>
            </a:r>
            <a:r>
              <a:rPr lang="en-US" dirty="0" smtClean="0"/>
              <a:t> den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fazla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r>
              <a:rPr lang="en-US" dirty="0" smtClean="0"/>
              <a:t> </a:t>
            </a:r>
            <a:r>
              <a:rPr lang="en-US" dirty="0" err="1" smtClean="0"/>
              <a:t>anormal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Uzamış</a:t>
            </a:r>
            <a:r>
              <a:rPr lang="en-US" dirty="0" smtClean="0"/>
              <a:t> PT, </a:t>
            </a:r>
            <a:r>
              <a:rPr lang="en-US" dirty="0" err="1" smtClean="0"/>
              <a:t>Kc</a:t>
            </a:r>
            <a:r>
              <a:rPr lang="en-US" dirty="0" smtClean="0"/>
              <a:t> </a:t>
            </a:r>
            <a:r>
              <a:rPr lang="en-US" dirty="0" err="1" smtClean="0"/>
              <a:t>hastalığı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spesifik</a:t>
            </a:r>
            <a:r>
              <a:rPr lang="en-US" dirty="0" smtClean="0"/>
              <a:t> </a:t>
            </a:r>
            <a:r>
              <a:rPr lang="en-US" dirty="0" err="1" smtClean="0"/>
              <a:t>değildir</a:t>
            </a:r>
            <a:r>
              <a:rPr lang="en-US" dirty="0" smtClean="0"/>
              <a:t>; </a:t>
            </a:r>
            <a:r>
              <a:rPr lang="en-US" dirty="0" err="1" smtClean="0"/>
              <a:t>koagülasyon</a:t>
            </a:r>
            <a:r>
              <a:rPr lang="en-US" dirty="0" smtClean="0"/>
              <a:t> </a:t>
            </a:r>
            <a:r>
              <a:rPr lang="en-US" dirty="0" err="1" smtClean="0"/>
              <a:t>faktörlerinin</a:t>
            </a:r>
            <a:r>
              <a:rPr lang="en-US" dirty="0" smtClean="0"/>
              <a:t> </a:t>
            </a:r>
            <a:r>
              <a:rPr lang="en-US" dirty="0" err="1" smtClean="0"/>
              <a:t>eksikliğinde</a:t>
            </a:r>
            <a:r>
              <a:rPr lang="en-US" dirty="0" smtClean="0"/>
              <a:t>, </a:t>
            </a:r>
            <a:r>
              <a:rPr lang="en-US" dirty="0" err="1" smtClean="0"/>
              <a:t>bazı</a:t>
            </a:r>
            <a:r>
              <a:rPr lang="en-US" dirty="0" smtClean="0"/>
              <a:t> </a:t>
            </a:r>
            <a:r>
              <a:rPr lang="en-US" dirty="0" err="1" smtClean="0"/>
              <a:t>ilaçların</a:t>
            </a:r>
            <a:r>
              <a:rPr lang="en-US" dirty="0" smtClean="0"/>
              <a:t> </a:t>
            </a:r>
            <a:r>
              <a:rPr lang="en-US" dirty="0" err="1" smtClean="0"/>
              <a:t>absorbsiyonunda</a:t>
            </a:r>
            <a:r>
              <a:rPr lang="en-US" dirty="0" smtClean="0"/>
              <a:t> da </a:t>
            </a:r>
            <a:r>
              <a:rPr lang="en-US" dirty="0" err="1" smtClean="0"/>
              <a:t>gözlenir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Akut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kronik</a:t>
            </a:r>
            <a:r>
              <a:rPr lang="en-US" dirty="0" smtClean="0"/>
              <a:t> </a:t>
            </a:r>
            <a:r>
              <a:rPr lang="en-US" dirty="0" err="1" smtClean="0"/>
              <a:t>hepatosellüler</a:t>
            </a:r>
            <a:r>
              <a:rPr lang="en-US" dirty="0" smtClean="0"/>
              <a:t> </a:t>
            </a:r>
            <a:r>
              <a:rPr lang="en-US" dirty="0" err="1" smtClean="0"/>
              <a:t>hastalıkta</a:t>
            </a:r>
            <a:r>
              <a:rPr lang="en-US" dirty="0" smtClean="0"/>
              <a:t>, PT </a:t>
            </a:r>
            <a:r>
              <a:rPr lang="en-US" dirty="0" err="1" smtClean="0"/>
              <a:t>prognostik</a:t>
            </a:r>
            <a:r>
              <a:rPr lang="en-US" dirty="0" smtClean="0"/>
              <a:t> </a:t>
            </a:r>
            <a:r>
              <a:rPr lang="en-US" dirty="0" err="1" smtClean="0"/>
              <a:t>indikatör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kullanılır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63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Klinik</a:t>
            </a:r>
            <a:r>
              <a:rPr lang="en-US" dirty="0" smtClean="0"/>
              <a:t> </a:t>
            </a:r>
            <a:r>
              <a:rPr lang="en-US" dirty="0" err="1" smtClean="0"/>
              <a:t>Tanımlar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05103" y="1298448"/>
            <a:ext cx="7894607" cy="4937760"/>
          </a:xfrm>
        </p:spPr>
        <p:txBody>
          <a:bodyPr/>
          <a:lstStyle/>
          <a:p>
            <a:pPr lvl="1"/>
            <a:r>
              <a:rPr lang="en-US" dirty="0" smtClean="0"/>
              <a:t>– </a:t>
            </a:r>
            <a:r>
              <a:rPr lang="en-US" dirty="0"/>
              <a:t> </a:t>
            </a:r>
            <a:r>
              <a:rPr lang="en-US" dirty="0" err="1" smtClean="0"/>
              <a:t>Akut</a:t>
            </a:r>
            <a:r>
              <a:rPr lang="en-US" dirty="0" smtClean="0"/>
              <a:t> </a:t>
            </a:r>
            <a:r>
              <a:rPr lang="en-US" dirty="0" err="1" smtClean="0"/>
              <a:t>karaciğer</a:t>
            </a:r>
            <a:r>
              <a:rPr lang="en-US" dirty="0" smtClean="0"/>
              <a:t> </a:t>
            </a:r>
            <a:r>
              <a:rPr lang="en-US" dirty="0" err="1" smtClean="0"/>
              <a:t>hastalığı</a:t>
            </a:r>
            <a:r>
              <a:rPr lang="en-US" dirty="0" smtClean="0"/>
              <a:t>: &lt; 8 </a:t>
            </a:r>
            <a:r>
              <a:rPr lang="en-US" dirty="0" err="1" smtClean="0"/>
              <a:t>haftalık</a:t>
            </a:r>
            <a:r>
              <a:rPr lang="en-US" dirty="0" smtClean="0"/>
              <a:t> </a:t>
            </a:r>
            <a:r>
              <a:rPr lang="en-US" dirty="0" err="1" smtClean="0"/>
              <a:t>karaciğer</a:t>
            </a:r>
            <a:r>
              <a:rPr lang="en-US" dirty="0" smtClean="0"/>
              <a:t> </a:t>
            </a:r>
            <a:r>
              <a:rPr lang="en-US" dirty="0" err="1" smtClean="0"/>
              <a:t>hastalığı</a:t>
            </a:r>
            <a:r>
              <a:rPr lang="en-US" dirty="0" smtClean="0"/>
              <a:t>   </a:t>
            </a:r>
            <a:endParaRPr lang="en-US" dirty="0"/>
          </a:p>
          <a:p>
            <a:pPr lvl="1"/>
            <a:r>
              <a:rPr lang="en-US" dirty="0"/>
              <a:t>–  </a:t>
            </a:r>
            <a:r>
              <a:rPr lang="en-US" dirty="0" err="1" smtClean="0"/>
              <a:t>Subakut</a:t>
            </a:r>
            <a:r>
              <a:rPr lang="en-US" dirty="0"/>
              <a:t> </a:t>
            </a:r>
            <a:r>
              <a:rPr lang="en-US" dirty="0" err="1"/>
              <a:t>karaciğer</a:t>
            </a:r>
            <a:r>
              <a:rPr lang="en-US" dirty="0"/>
              <a:t> </a:t>
            </a:r>
            <a:r>
              <a:rPr lang="en-US" dirty="0" err="1"/>
              <a:t>hastalığı</a:t>
            </a:r>
            <a:r>
              <a:rPr lang="en-US" dirty="0"/>
              <a:t>: </a:t>
            </a:r>
            <a:r>
              <a:rPr lang="en-US" dirty="0" smtClean="0"/>
              <a:t>8 </a:t>
            </a:r>
            <a:r>
              <a:rPr lang="en-US" dirty="0" err="1" smtClean="0"/>
              <a:t>hafta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6 ay </a:t>
            </a:r>
            <a:endParaRPr lang="en-US" dirty="0"/>
          </a:p>
          <a:p>
            <a:pPr lvl="1"/>
            <a:r>
              <a:rPr lang="en-US" dirty="0"/>
              <a:t>–  </a:t>
            </a:r>
            <a:r>
              <a:rPr lang="en-US" dirty="0" err="1" smtClean="0"/>
              <a:t>Kronik</a:t>
            </a:r>
            <a:r>
              <a:rPr lang="en-US" dirty="0"/>
              <a:t> </a:t>
            </a:r>
            <a:r>
              <a:rPr lang="en-US" dirty="0" err="1"/>
              <a:t>karaciğer</a:t>
            </a:r>
            <a:r>
              <a:rPr lang="en-US" dirty="0"/>
              <a:t> </a:t>
            </a:r>
            <a:r>
              <a:rPr lang="en-US" dirty="0" err="1" smtClean="0"/>
              <a:t>hastalığı</a:t>
            </a:r>
            <a:r>
              <a:rPr lang="en-US" dirty="0" smtClean="0"/>
              <a:t> / </a:t>
            </a:r>
            <a:r>
              <a:rPr lang="en-US" dirty="0" err="1" smtClean="0"/>
              <a:t>kronik</a:t>
            </a:r>
            <a:r>
              <a:rPr lang="en-US" dirty="0" smtClean="0"/>
              <a:t> </a:t>
            </a:r>
            <a:r>
              <a:rPr lang="en-US" dirty="0" err="1" smtClean="0"/>
              <a:t>hepatit</a:t>
            </a:r>
            <a:r>
              <a:rPr lang="en-US" dirty="0" smtClean="0"/>
              <a:t>: </a:t>
            </a:r>
            <a:r>
              <a:rPr lang="en-US" dirty="0" err="1" smtClean="0"/>
              <a:t>Anormal</a:t>
            </a:r>
            <a:r>
              <a:rPr lang="en-US" dirty="0" smtClean="0"/>
              <a:t> </a:t>
            </a:r>
            <a:r>
              <a:rPr lang="en-US" dirty="0" err="1" smtClean="0"/>
              <a:t>karaciğer</a:t>
            </a:r>
            <a:r>
              <a:rPr lang="en-US" dirty="0" smtClean="0"/>
              <a:t> </a:t>
            </a:r>
            <a:r>
              <a:rPr lang="en-US" dirty="0" err="1" smtClean="0"/>
              <a:t>bulguları</a:t>
            </a:r>
            <a:r>
              <a:rPr lang="en-US" dirty="0" smtClean="0"/>
              <a:t> &gt; 6 ay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606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Klinik</a:t>
            </a:r>
            <a:r>
              <a:rPr lang="en-US" dirty="0"/>
              <a:t> </a:t>
            </a:r>
            <a:r>
              <a:rPr lang="en-US" dirty="0" err="1"/>
              <a:t>Tanımlar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err="1" smtClean="0"/>
              <a:t>Karaciğer</a:t>
            </a:r>
            <a:r>
              <a:rPr lang="en-US" dirty="0" smtClean="0"/>
              <a:t> </a:t>
            </a:r>
            <a:r>
              <a:rPr lang="en-US" dirty="0" err="1" smtClean="0"/>
              <a:t>yetmezliği-Karaciğerin</a:t>
            </a:r>
            <a:r>
              <a:rPr lang="en-US" dirty="0" smtClean="0"/>
              <a:t> </a:t>
            </a:r>
            <a:r>
              <a:rPr lang="en-US" dirty="0" err="1" smtClean="0"/>
              <a:t>biyosentetik</a:t>
            </a:r>
            <a:r>
              <a:rPr lang="en-US" dirty="0" smtClean="0"/>
              <a:t> </a:t>
            </a:r>
            <a:r>
              <a:rPr lang="en-US" dirty="0" err="1" smtClean="0"/>
              <a:t>fonksiyonlarını</a:t>
            </a:r>
            <a:r>
              <a:rPr lang="en-US" dirty="0" smtClean="0"/>
              <a:t> </a:t>
            </a:r>
            <a:r>
              <a:rPr lang="en-US" dirty="0" err="1" smtClean="0"/>
              <a:t>yerine</a:t>
            </a:r>
            <a:r>
              <a:rPr lang="en-US" dirty="0" smtClean="0"/>
              <a:t> </a:t>
            </a:r>
            <a:r>
              <a:rPr lang="en-US" dirty="0" err="1" smtClean="0"/>
              <a:t>getirememesi</a:t>
            </a:r>
            <a:r>
              <a:rPr lang="en-US" dirty="0" smtClean="0"/>
              <a:t>. </a:t>
            </a:r>
            <a:endParaRPr lang="en-US" dirty="0"/>
          </a:p>
          <a:p>
            <a:r>
              <a:rPr lang="en-US" dirty="0" err="1" smtClean="0"/>
              <a:t>Siroz:Karaciğerin</a:t>
            </a:r>
            <a:r>
              <a:rPr lang="en-US" dirty="0" smtClean="0"/>
              <a:t> </a:t>
            </a:r>
            <a:r>
              <a:rPr lang="en-US" dirty="0" err="1" smtClean="0"/>
              <a:t>rejeneratif</a:t>
            </a:r>
            <a:r>
              <a:rPr lang="en-US" dirty="0" smtClean="0"/>
              <a:t> </a:t>
            </a:r>
            <a:r>
              <a:rPr lang="en-US" dirty="0" err="1" smtClean="0"/>
              <a:t>nodüller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fibrozisi</a:t>
            </a:r>
            <a:endParaRPr lang="en-US" dirty="0"/>
          </a:p>
          <a:p>
            <a:r>
              <a:rPr lang="en-US" dirty="0"/>
              <a:t>– </a:t>
            </a:r>
            <a:r>
              <a:rPr lang="en-US" dirty="0" err="1" smtClean="0"/>
              <a:t>Siroz</a:t>
            </a:r>
            <a:r>
              <a:rPr lang="en-US" dirty="0" smtClean="0"/>
              <a:t>, </a:t>
            </a:r>
            <a:r>
              <a:rPr lang="en-US" dirty="0" err="1" smtClean="0"/>
              <a:t>tipik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kronik</a:t>
            </a:r>
            <a:r>
              <a:rPr lang="en-US" dirty="0" smtClean="0"/>
              <a:t> </a:t>
            </a:r>
            <a:r>
              <a:rPr lang="en-US" dirty="0" err="1" smtClean="0"/>
              <a:t>hepatit</a:t>
            </a:r>
            <a:r>
              <a:rPr lang="en-US" dirty="0" smtClean="0"/>
              <a:t> </a:t>
            </a:r>
            <a:r>
              <a:rPr lang="en-US" dirty="0" err="1" smtClean="0"/>
              <a:t>sekelidir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3110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Karaciğerin</a:t>
            </a:r>
            <a:r>
              <a:rPr lang="en-US" dirty="0" smtClean="0"/>
              <a:t> </a:t>
            </a:r>
            <a:r>
              <a:rPr lang="en-US" dirty="0" err="1" smtClean="0"/>
              <a:t>Vücuttaki</a:t>
            </a:r>
            <a:r>
              <a:rPr lang="en-US" dirty="0" smtClean="0"/>
              <a:t> </a:t>
            </a:r>
            <a:r>
              <a:rPr lang="en-US" dirty="0" err="1" smtClean="0"/>
              <a:t>Rolü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err="1" smtClean="0"/>
              <a:t>Purifikasyon</a:t>
            </a:r>
            <a:endParaRPr lang="en-US" dirty="0"/>
          </a:p>
          <a:p>
            <a:r>
              <a:rPr lang="en-US" dirty="0" err="1" smtClean="0"/>
              <a:t>Potansiyel</a:t>
            </a:r>
            <a:r>
              <a:rPr lang="en-US" dirty="0" smtClean="0"/>
              <a:t> </a:t>
            </a:r>
            <a:r>
              <a:rPr lang="en-US" dirty="0" err="1" smtClean="0"/>
              <a:t>zararlı</a:t>
            </a:r>
            <a:r>
              <a:rPr lang="en-US" dirty="0" smtClean="0"/>
              <a:t> </a:t>
            </a:r>
            <a:r>
              <a:rPr lang="en-US" dirty="0" err="1" smtClean="0"/>
              <a:t>kimyasallar</a:t>
            </a:r>
            <a:r>
              <a:rPr lang="en-US" dirty="0" smtClean="0"/>
              <a:t> </a:t>
            </a:r>
            <a:r>
              <a:rPr lang="en-US" dirty="0" err="1" smtClean="0"/>
              <a:t>zararsız</a:t>
            </a:r>
            <a:r>
              <a:rPr lang="en-US" dirty="0" smtClean="0"/>
              <a:t> </a:t>
            </a:r>
            <a:r>
              <a:rPr lang="en-US" dirty="0" err="1" smtClean="0"/>
              <a:t>ürünlere</a:t>
            </a:r>
            <a:r>
              <a:rPr lang="en-US" dirty="0" smtClean="0"/>
              <a:t> </a:t>
            </a:r>
            <a:r>
              <a:rPr lang="en-US" dirty="0" err="1" smtClean="0"/>
              <a:t>dönüştürülür</a:t>
            </a:r>
            <a:r>
              <a:rPr lang="en-US" dirty="0" smtClean="0"/>
              <a:t> (</a:t>
            </a:r>
            <a:r>
              <a:rPr lang="en-US" dirty="0" err="1" smtClean="0"/>
              <a:t>asetaminofen</a:t>
            </a:r>
            <a:r>
              <a:rPr lang="en-US" dirty="0" smtClean="0"/>
              <a:t>, </a:t>
            </a:r>
            <a:r>
              <a:rPr lang="en-US" dirty="0" err="1" smtClean="0"/>
              <a:t>alkol</a:t>
            </a:r>
            <a:r>
              <a:rPr lang="en-US" dirty="0" smtClean="0"/>
              <a:t>,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ilaçlar</a:t>
            </a:r>
            <a:r>
              <a:rPr lang="en-US" dirty="0" smtClean="0"/>
              <a:t> </a:t>
            </a:r>
            <a:r>
              <a:rPr lang="en-US" dirty="0" err="1" smtClean="0"/>
              <a:t>vb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 err="1" smtClean="0"/>
              <a:t>Sentez</a:t>
            </a:r>
            <a:endParaRPr lang="en-US" dirty="0"/>
          </a:p>
          <a:p>
            <a:r>
              <a:rPr lang="en-US" dirty="0" smtClean="0"/>
              <a:t>Albumin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koagülasyon</a:t>
            </a:r>
            <a:r>
              <a:rPr lang="en-US" dirty="0" smtClean="0"/>
              <a:t> </a:t>
            </a:r>
            <a:r>
              <a:rPr lang="en-US" dirty="0" err="1" smtClean="0"/>
              <a:t>proteinleri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kanda</a:t>
            </a:r>
            <a:r>
              <a:rPr lang="en-US" dirty="0" smtClean="0"/>
              <a:t> </a:t>
            </a:r>
            <a:r>
              <a:rPr lang="en-US" dirty="0" err="1" smtClean="0"/>
              <a:t>bulunan</a:t>
            </a:r>
            <a:r>
              <a:rPr lang="en-US" dirty="0" smtClean="0"/>
              <a:t> </a:t>
            </a:r>
            <a:r>
              <a:rPr lang="en-US" dirty="0" err="1" smtClean="0"/>
              <a:t>proteinlerin</a:t>
            </a:r>
            <a:r>
              <a:rPr lang="en-US" dirty="0" smtClean="0"/>
              <a:t> </a:t>
            </a:r>
            <a:r>
              <a:rPr lang="en-US" dirty="0" err="1" smtClean="0"/>
              <a:t>çoğunu</a:t>
            </a:r>
            <a:r>
              <a:rPr lang="en-US" dirty="0" smtClean="0"/>
              <a:t> </a:t>
            </a:r>
            <a:r>
              <a:rPr lang="en-US" dirty="0" err="1" smtClean="0"/>
              <a:t>sentezler</a:t>
            </a:r>
            <a:endParaRPr lang="en-US" dirty="0"/>
          </a:p>
          <a:p>
            <a:r>
              <a:rPr lang="en-US" dirty="0" err="1" smtClean="0"/>
              <a:t>Sindirim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yağ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vitaminlerin</a:t>
            </a:r>
            <a:r>
              <a:rPr lang="en-US" dirty="0" smtClean="0"/>
              <a:t> </a:t>
            </a:r>
            <a:r>
              <a:rPr lang="en-US" dirty="0" err="1" smtClean="0"/>
              <a:t>absorbsiyonu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gerekli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safrayı</a:t>
            </a:r>
            <a:r>
              <a:rPr lang="en-US" dirty="0" smtClean="0"/>
              <a:t> </a:t>
            </a:r>
            <a:r>
              <a:rPr lang="en-US" dirty="0" err="1" smtClean="0"/>
              <a:t>sentezler</a:t>
            </a:r>
            <a:endParaRPr lang="en-US" dirty="0"/>
          </a:p>
          <a:p>
            <a:r>
              <a:rPr lang="en-US" dirty="0" err="1" smtClean="0"/>
              <a:t>Depolama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 smtClean="0"/>
              <a:t>Şekerler</a:t>
            </a:r>
            <a:r>
              <a:rPr lang="en-US" dirty="0" smtClean="0"/>
              <a:t>, </a:t>
            </a:r>
            <a:r>
              <a:rPr lang="en-US" dirty="0" err="1" smtClean="0"/>
              <a:t>yağlar</a:t>
            </a:r>
            <a:r>
              <a:rPr lang="en-US" dirty="0" smtClean="0"/>
              <a:t>, </a:t>
            </a:r>
            <a:r>
              <a:rPr lang="en-US" dirty="0" err="1" smtClean="0"/>
              <a:t>vitaminler</a:t>
            </a:r>
            <a:r>
              <a:rPr lang="en-US" dirty="0" smtClean="0"/>
              <a:t> KC de </a:t>
            </a:r>
            <a:r>
              <a:rPr lang="en-US" dirty="0" err="1" smtClean="0"/>
              <a:t>depolanır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935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Karaciğerin</a:t>
            </a:r>
            <a:r>
              <a:rPr lang="en-US" dirty="0"/>
              <a:t> </a:t>
            </a:r>
            <a:r>
              <a:rPr lang="en-US" dirty="0" err="1"/>
              <a:t>Vücuttaki</a:t>
            </a:r>
            <a:r>
              <a:rPr lang="en-US" dirty="0"/>
              <a:t> </a:t>
            </a:r>
            <a:r>
              <a:rPr lang="en-US" dirty="0" err="1"/>
              <a:t>Rolü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err="1" smtClean="0"/>
              <a:t>Transformasyon</a:t>
            </a:r>
            <a:endParaRPr lang="en-US" dirty="0"/>
          </a:p>
          <a:p>
            <a:r>
              <a:rPr lang="en-US" dirty="0" smtClean="0"/>
              <a:t>Protein </a:t>
            </a:r>
            <a:r>
              <a:rPr lang="en-US" dirty="0" err="1" smtClean="0"/>
              <a:t>sentezi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vücuttaki</a:t>
            </a:r>
            <a:r>
              <a:rPr lang="en-US" dirty="0" smtClean="0"/>
              <a:t> </a:t>
            </a:r>
            <a:r>
              <a:rPr lang="en-US" dirty="0" err="1" smtClean="0"/>
              <a:t>enzim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proteinleri</a:t>
            </a:r>
            <a:r>
              <a:rPr lang="en-US" dirty="0" smtClean="0"/>
              <a:t> </a:t>
            </a:r>
            <a:r>
              <a:rPr lang="en-US" dirty="0" err="1" smtClean="0"/>
              <a:t>kullanır</a:t>
            </a:r>
            <a:r>
              <a:rPr lang="en-US" dirty="0" smtClean="0"/>
              <a:t> </a:t>
            </a:r>
          </a:p>
          <a:p>
            <a:r>
              <a:rPr lang="en-US" dirty="0" smtClean="0"/>
              <a:t>Bu </a:t>
            </a:r>
            <a:r>
              <a:rPr lang="en-US" dirty="0" err="1" smtClean="0"/>
              <a:t>enzimlerden</a:t>
            </a:r>
            <a:r>
              <a:rPr lang="en-US" dirty="0" smtClean="0"/>
              <a:t> AST </a:t>
            </a:r>
            <a:r>
              <a:rPr lang="en-US" dirty="0" err="1" smtClean="0"/>
              <a:t>ve</a:t>
            </a:r>
            <a:r>
              <a:rPr lang="en-US" dirty="0" smtClean="0"/>
              <a:t> ALT, </a:t>
            </a:r>
            <a:r>
              <a:rPr lang="en-US" dirty="0" err="1" smtClean="0"/>
              <a:t>karaciğer</a:t>
            </a:r>
            <a:r>
              <a:rPr lang="en-US" dirty="0" smtClean="0"/>
              <a:t> </a:t>
            </a:r>
            <a:r>
              <a:rPr lang="en-US" dirty="0" err="1" smtClean="0"/>
              <a:t>hücreleri</a:t>
            </a:r>
            <a:r>
              <a:rPr lang="en-US" dirty="0" smtClean="0"/>
              <a:t> </a:t>
            </a:r>
            <a:r>
              <a:rPr lang="en-US" dirty="0" err="1" smtClean="0"/>
              <a:t>hasarlandığı</a:t>
            </a:r>
            <a:r>
              <a:rPr lang="en-US" dirty="0" smtClean="0"/>
              <a:t> </a:t>
            </a:r>
            <a:r>
              <a:rPr lang="en-US" dirty="0" err="1" smtClean="0"/>
              <a:t>vakit</a:t>
            </a:r>
            <a:r>
              <a:rPr lang="en-US" dirty="0" smtClean="0"/>
              <a:t> </a:t>
            </a:r>
            <a:r>
              <a:rPr lang="en-US" dirty="0" err="1" smtClean="0"/>
              <a:t>artar</a:t>
            </a:r>
            <a:r>
              <a:rPr lang="en-US" dirty="0" smtClean="0"/>
              <a:t>  </a:t>
            </a:r>
          </a:p>
          <a:p>
            <a:r>
              <a:rPr lang="en-US" dirty="0" err="1" smtClean="0"/>
              <a:t>Hormonları</a:t>
            </a:r>
            <a:r>
              <a:rPr lang="en-US" dirty="0" smtClean="0"/>
              <a:t> </a:t>
            </a:r>
            <a:r>
              <a:rPr lang="en-US" dirty="0" err="1" smtClean="0"/>
              <a:t>inaktive</a:t>
            </a:r>
            <a:r>
              <a:rPr lang="en-US" dirty="0" smtClean="0"/>
              <a:t> </a:t>
            </a:r>
            <a:r>
              <a:rPr lang="en-US" dirty="0" err="1" smtClean="0"/>
              <a:t>eder</a:t>
            </a:r>
            <a:r>
              <a:rPr lang="en-US" dirty="0" smtClean="0"/>
              <a:t>, </a:t>
            </a:r>
            <a:r>
              <a:rPr lang="en-US" dirty="0" err="1" smtClean="0"/>
              <a:t>kandaki</a:t>
            </a:r>
            <a:r>
              <a:rPr lang="en-US" dirty="0" smtClean="0"/>
              <a:t> </a:t>
            </a:r>
            <a:r>
              <a:rPr lang="en-US" dirty="0" err="1" smtClean="0"/>
              <a:t>östrojen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testosteron</a:t>
            </a:r>
            <a:r>
              <a:rPr lang="en-US" dirty="0" smtClean="0"/>
              <a:t> </a:t>
            </a:r>
            <a:r>
              <a:rPr lang="en-US" dirty="0" err="1" smtClean="0"/>
              <a:t>düzeylerini</a:t>
            </a:r>
            <a:r>
              <a:rPr lang="en-US" dirty="0" smtClean="0"/>
              <a:t> </a:t>
            </a:r>
            <a:r>
              <a:rPr lang="en-US" dirty="0" err="1" smtClean="0"/>
              <a:t>ayarlar</a:t>
            </a:r>
            <a:endParaRPr lang="en-US" dirty="0"/>
          </a:p>
          <a:p>
            <a:r>
              <a:rPr lang="en-US" dirty="0" err="1" smtClean="0"/>
              <a:t>Kolesterolün</a:t>
            </a:r>
            <a:r>
              <a:rPr lang="en-US" dirty="0" smtClean="0"/>
              <a:t> </a:t>
            </a:r>
            <a:r>
              <a:rPr lang="en-US" dirty="0" err="1" smtClean="0"/>
              <a:t>sentez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yıkımında</a:t>
            </a:r>
            <a:r>
              <a:rPr lang="en-US" dirty="0" smtClean="0"/>
              <a:t> major </a:t>
            </a:r>
            <a:r>
              <a:rPr lang="en-US" dirty="0" err="1" smtClean="0"/>
              <a:t>rol</a:t>
            </a:r>
            <a:r>
              <a:rPr lang="en-US" dirty="0" smtClean="0"/>
              <a:t> </a:t>
            </a:r>
            <a:r>
              <a:rPr lang="en-US" dirty="0" err="1" smtClean="0"/>
              <a:t>oynar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421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Karaciğer</a:t>
            </a:r>
            <a:r>
              <a:rPr lang="en-US" dirty="0" smtClean="0"/>
              <a:t> </a:t>
            </a:r>
            <a:r>
              <a:rPr lang="en-US" dirty="0" err="1" smtClean="0"/>
              <a:t>Fonksiyon</a:t>
            </a:r>
            <a:r>
              <a:rPr lang="en-US" dirty="0" smtClean="0"/>
              <a:t> </a:t>
            </a:r>
            <a:r>
              <a:rPr lang="en-US" dirty="0" err="1" smtClean="0"/>
              <a:t>Testleri</a:t>
            </a:r>
            <a:r>
              <a:rPr lang="en-US" dirty="0" smtClean="0"/>
              <a:t> (LFT-Liver Function Tests)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en-US" dirty="0" err="1" smtClean="0"/>
              <a:t>Karaciğer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biyokimyasal</a:t>
            </a:r>
            <a:r>
              <a:rPr lang="en-US" dirty="0" smtClean="0"/>
              <a:t>, </a:t>
            </a:r>
            <a:r>
              <a:rPr lang="en-US" dirty="0" err="1" smtClean="0"/>
              <a:t>sentez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ekskresyon</a:t>
            </a:r>
            <a:r>
              <a:rPr lang="en-US" dirty="0" smtClean="0"/>
              <a:t> </a:t>
            </a:r>
            <a:r>
              <a:rPr lang="en-US" dirty="0" err="1" smtClean="0"/>
              <a:t>fonksiyonları</a:t>
            </a:r>
            <a:r>
              <a:rPr lang="en-US" dirty="0" smtClean="0"/>
              <a:t> </a:t>
            </a:r>
            <a:r>
              <a:rPr lang="en-US" dirty="0" err="1" smtClean="0"/>
              <a:t>yerine</a:t>
            </a:r>
            <a:r>
              <a:rPr lang="en-US" dirty="0" smtClean="0"/>
              <a:t> </a:t>
            </a:r>
            <a:r>
              <a:rPr lang="en-US" dirty="0" err="1" smtClean="0"/>
              <a:t>getirmektedir</a:t>
            </a:r>
            <a:r>
              <a:rPr lang="en-US" dirty="0" smtClean="0"/>
              <a:t>. </a:t>
            </a:r>
          </a:p>
          <a:p>
            <a:pPr algn="just"/>
            <a:r>
              <a:rPr lang="en-US" dirty="0" smtClean="0"/>
              <a:t>Bu </a:t>
            </a:r>
            <a:r>
              <a:rPr lang="en-US" dirty="0" err="1" smtClean="0"/>
              <a:t>nedenle</a:t>
            </a:r>
            <a:r>
              <a:rPr lang="en-US" dirty="0" smtClean="0"/>
              <a:t> </a:t>
            </a: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biyokimyasal</a:t>
            </a:r>
            <a:r>
              <a:rPr lang="en-US" dirty="0" smtClean="0"/>
              <a:t> test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karaciğerin</a:t>
            </a:r>
            <a:r>
              <a:rPr lang="en-US" dirty="0" smtClean="0"/>
              <a:t> global </a:t>
            </a:r>
            <a:r>
              <a:rPr lang="en-US" dirty="0" err="1" smtClean="0"/>
              <a:t>fonksiyonları</a:t>
            </a:r>
            <a:r>
              <a:rPr lang="en-US" dirty="0" smtClean="0"/>
              <a:t> </a:t>
            </a:r>
            <a:r>
              <a:rPr lang="en-US" dirty="0" err="1" smtClean="0"/>
              <a:t>saptanamaz</a:t>
            </a:r>
            <a:r>
              <a:rPr lang="en-US" dirty="0" smtClean="0"/>
              <a:t>. 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0350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18" y="0"/>
            <a:ext cx="8591550" cy="673536"/>
          </a:xfrm>
        </p:spPr>
        <p:txBody>
          <a:bodyPr/>
          <a:lstStyle/>
          <a:p>
            <a:r>
              <a:rPr lang="en-US" dirty="0" err="1" smtClean="0"/>
              <a:t>LFT’nin</a:t>
            </a:r>
            <a:r>
              <a:rPr lang="en-US" dirty="0" smtClean="0"/>
              <a:t> </a:t>
            </a:r>
            <a:r>
              <a:rPr lang="en-US" dirty="0" err="1" smtClean="0"/>
              <a:t>çeşitli</a:t>
            </a:r>
            <a:r>
              <a:rPr lang="en-US" dirty="0" smtClean="0"/>
              <a:t> </a:t>
            </a:r>
            <a:r>
              <a:rPr lang="en-US" dirty="0" err="1" smtClean="0"/>
              <a:t>kullanımları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0" y="1448824"/>
            <a:ext cx="9144000" cy="4937760"/>
          </a:xfrm>
        </p:spPr>
        <p:txBody>
          <a:bodyPr>
            <a:normAutofit/>
          </a:bodyPr>
          <a:lstStyle/>
          <a:p>
            <a:r>
              <a:rPr lang="en-US" sz="2000" b="1" dirty="0" err="1" smtClean="0"/>
              <a:t>İzleme</a:t>
            </a:r>
            <a:r>
              <a:rPr lang="en-US" sz="2000" b="1" dirty="0" smtClean="0"/>
              <a:t> (screening) </a:t>
            </a:r>
            <a:r>
              <a:rPr lang="en-US" sz="2000" b="1" dirty="0"/>
              <a:t>: </a:t>
            </a:r>
            <a:r>
              <a:rPr lang="en-US" sz="2000" dirty="0" smtClean="0"/>
              <a:t>KC </a:t>
            </a:r>
            <a:r>
              <a:rPr lang="en-US" sz="2000" dirty="0" err="1" smtClean="0"/>
              <a:t>disfonksiyonunu</a:t>
            </a:r>
            <a:r>
              <a:rPr lang="en-US" sz="2000" dirty="0" smtClean="0"/>
              <a:t> </a:t>
            </a:r>
            <a:r>
              <a:rPr lang="en-US" sz="2000" dirty="0" err="1" smtClean="0"/>
              <a:t>duyarlı</a:t>
            </a:r>
            <a:r>
              <a:rPr lang="en-US" sz="2000" dirty="0" smtClean="0"/>
              <a:t> </a:t>
            </a:r>
            <a:r>
              <a:rPr lang="en-US" sz="2000" dirty="0" err="1" smtClean="0"/>
              <a:t>olarak</a:t>
            </a:r>
            <a:r>
              <a:rPr lang="en-US" sz="2000" dirty="0" smtClean="0"/>
              <a:t> </a:t>
            </a:r>
            <a:r>
              <a:rPr lang="en-US" sz="2000" dirty="0" err="1" smtClean="0"/>
              <a:t>takip</a:t>
            </a:r>
            <a:r>
              <a:rPr lang="en-US" sz="2000" dirty="0" smtClean="0"/>
              <a:t> </a:t>
            </a:r>
            <a:r>
              <a:rPr lang="en-US" sz="2000" dirty="0" err="1" smtClean="0"/>
              <a:t>eden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non-</a:t>
            </a:r>
            <a:r>
              <a:rPr lang="en-US" sz="2000" dirty="0" err="1" smtClean="0"/>
              <a:t>invaziv</a:t>
            </a:r>
            <a:r>
              <a:rPr lang="en-US" sz="2000" dirty="0" smtClean="0"/>
              <a:t> </a:t>
            </a:r>
            <a:r>
              <a:rPr lang="en-US" sz="2000" dirty="0" err="1" smtClean="0"/>
              <a:t>testler</a:t>
            </a:r>
            <a:r>
              <a:rPr lang="en-US" sz="2000" dirty="0" smtClean="0"/>
              <a:t>.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err="1" smtClean="0"/>
              <a:t>Hastalık</a:t>
            </a:r>
            <a:r>
              <a:rPr lang="en-US" sz="2000" dirty="0" smtClean="0"/>
              <a:t> </a:t>
            </a:r>
            <a:r>
              <a:rPr lang="en-US" sz="2000" dirty="0" err="1" smtClean="0"/>
              <a:t>paterninin</a:t>
            </a:r>
            <a:r>
              <a:rPr lang="en-US" sz="2000" dirty="0" smtClean="0"/>
              <a:t> </a:t>
            </a:r>
            <a:r>
              <a:rPr lang="en-US" sz="2000" dirty="0" err="1" smtClean="0"/>
              <a:t>saptanmasına</a:t>
            </a:r>
            <a:r>
              <a:rPr lang="en-US" sz="2000" dirty="0" smtClean="0"/>
              <a:t> </a:t>
            </a:r>
            <a:r>
              <a:rPr lang="en-US" sz="2000" dirty="0" err="1" smtClean="0"/>
              <a:t>yardım</a:t>
            </a:r>
            <a:r>
              <a:rPr lang="en-US" sz="2000" dirty="0" smtClean="0"/>
              <a:t> </a:t>
            </a:r>
            <a:r>
              <a:rPr lang="en-US" sz="2000" dirty="0" err="1" smtClean="0"/>
              <a:t>ederler</a:t>
            </a:r>
            <a:r>
              <a:rPr lang="en-US" sz="2000" dirty="0" smtClean="0"/>
              <a:t>. </a:t>
            </a:r>
            <a:r>
              <a:rPr lang="tr-TR" sz="2000" dirty="0" smtClean="0"/>
              <a:t>Ö</a:t>
            </a:r>
            <a:r>
              <a:rPr lang="en-US" sz="2000" dirty="0" err="1" smtClean="0"/>
              <a:t>rneğin</a:t>
            </a:r>
            <a:r>
              <a:rPr lang="en-US" sz="2000" dirty="0" smtClean="0"/>
              <a:t>; </a:t>
            </a:r>
            <a:r>
              <a:rPr lang="en-US" sz="2000" dirty="0" err="1" smtClean="0"/>
              <a:t>akut</a:t>
            </a:r>
            <a:r>
              <a:rPr lang="en-US" sz="2000" dirty="0" smtClean="0"/>
              <a:t> viral </a:t>
            </a:r>
            <a:r>
              <a:rPr lang="en-US" sz="2000" dirty="0" err="1" smtClean="0"/>
              <a:t>hepatit</a:t>
            </a:r>
            <a:r>
              <a:rPr lang="en-US" sz="2000" dirty="0" smtClean="0"/>
              <a:t>, </a:t>
            </a:r>
            <a:r>
              <a:rPr lang="en-US" sz="2000" dirty="0" err="1" smtClean="0"/>
              <a:t>çeşitli</a:t>
            </a:r>
            <a:r>
              <a:rPr lang="en-US" sz="2000" dirty="0" smtClean="0"/>
              <a:t> </a:t>
            </a:r>
            <a:r>
              <a:rPr lang="en-US" sz="2000" dirty="0" err="1" smtClean="0"/>
              <a:t>kolestatik</a:t>
            </a:r>
            <a:r>
              <a:rPr lang="en-US" sz="2000" dirty="0" smtClean="0"/>
              <a:t> </a:t>
            </a:r>
            <a:r>
              <a:rPr lang="en-US" sz="2000" dirty="0" err="1" smtClean="0"/>
              <a:t>bozukluklar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kronik</a:t>
            </a:r>
            <a:r>
              <a:rPr lang="en-US" sz="2000" dirty="0" smtClean="0"/>
              <a:t> KC </a:t>
            </a:r>
            <a:r>
              <a:rPr lang="en-US" sz="2000" dirty="0" err="1" smtClean="0"/>
              <a:t>hastalığının</a:t>
            </a:r>
            <a:r>
              <a:rPr lang="en-US" sz="2000" dirty="0" smtClean="0"/>
              <a:t> </a:t>
            </a:r>
            <a:r>
              <a:rPr lang="en-US" sz="2000" dirty="0" err="1" smtClean="0"/>
              <a:t>birbirinden</a:t>
            </a:r>
            <a:r>
              <a:rPr lang="en-US" sz="2000" dirty="0" smtClean="0"/>
              <a:t> </a:t>
            </a:r>
            <a:r>
              <a:rPr lang="en-US" sz="2000" dirty="0" err="1" smtClean="0"/>
              <a:t>ayırt</a:t>
            </a:r>
            <a:r>
              <a:rPr lang="en-US" sz="2000" dirty="0" smtClean="0"/>
              <a:t> </a:t>
            </a:r>
            <a:r>
              <a:rPr lang="en-US" sz="2000" dirty="0" err="1" smtClean="0"/>
              <a:t>edilmesi</a:t>
            </a:r>
            <a:r>
              <a:rPr lang="en-US" sz="2000" dirty="0" smtClean="0"/>
              <a:t> </a:t>
            </a:r>
          </a:p>
          <a:p>
            <a:r>
              <a:rPr lang="en-US" sz="2000" b="1" dirty="0" err="1" smtClean="0"/>
              <a:t>Şiddetinin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saptanması</a:t>
            </a:r>
            <a:r>
              <a:rPr lang="en-US" sz="2000" b="1" dirty="0" smtClean="0"/>
              <a:t>: </a:t>
            </a:r>
            <a:r>
              <a:rPr lang="en-US" sz="2000" dirty="0" smtClean="0"/>
              <a:t>Primer </a:t>
            </a:r>
            <a:r>
              <a:rPr lang="en-US" sz="2000" dirty="0" err="1" smtClean="0"/>
              <a:t>biliyer</a:t>
            </a:r>
            <a:r>
              <a:rPr lang="en-US" sz="2000" dirty="0" smtClean="0"/>
              <a:t> </a:t>
            </a:r>
            <a:r>
              <a:rPr lang="en-US" sz="2000" dirty="0" err="1" smtClean="0"/>
              <a:t>siroz</a:t>
            </a:r>
            <a:r>
              <a:rPr lang="en-US" sz="2000" dirty="0" smtClean="0"/>
              <a:t> </a:t>
            </a:r>
            <a:r>
              <a:rPr lang="en-US" sz="2000" dirty="0" err="1" smtClean="0"/>
              <a:t>gibi</a:t>
            </a:r>
            <a:r>
              <a:rPr lang="en-US" sz="2000" dirty="0" smtClean="0"/>
              <a:t> </a:t>
            </a:r>
            <a:r>
              <a:rPr lang="en-US" sz="2000" dirty="0" err="1" smtClean="0"/>
              <a:t>belirli</a:t>
            </a:r>
            <a:r>
              <a:rPr lang="en-US" sz="2000" dirty="0" smtClean="0"/>
              <a:t> </a:t>
            </a:r>
            <a:r>
              <a:rPr lang="en-US" sz="2000" dirty="0" err="1" smtClean="0"/>
              <a:t>hastalıkların</a:t>
            </a:r>
            <a:r>
              <a:rPr lang="en-US" sz="2000" dirty="0" smtClean="0"/>
              <a:t> </a:t>
            </a:r>
            <a:r>
              <a:rPr lang="en-US" sz="2000" dirty="0" err="1" smtClean="0"/>
              <a:t>şiddetinin</a:t>
            </a:r>
            <a:r>
              <a:rPr lang="en-US" sz="2000" dirty="0" smtClean="0"/>
              <a:t> </a:t>
            </a:r>
            <a:r>
              <a:rPr lang="en-US" sz="2000" dirty="0" err="1" smtClean="0"/>
              <a:t>saptanmasına</a:t>
            </a:r>
            <a:r>
              <a:rPr lang="en-US" sz="2000" dirty="0" smtClean="0"/>
              <a:t> </a:t>
            </a:r>
            <a:r>
              <a:rPr lang="en-US" sz="2000" dirty="0" err="1" smtClean="0"/>
              <a:t>aracılık</a:t>
            </a:r>
            <a:r>
              <a:rPr lang="en-US" sz="2000" dirty="0" smtClean="0"/>
              <a:t> </a:t>
            </a:r>
            <a:r>
              <a:rPr lang="en-US" sz="2000" dirty="0" err="1" smtClean="0"/>
              <a:t>ederler</a:t>
            </a:r>
            <a:r>
              <a:rPr lang="en-US" sz="2000" dirty="0" smtClean="0"/>
              <a:t>.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b="1" dirty="0" err="1" smtClean="0"/>
              <a:t>Takip</a:t>
            </a:r>
            <a:r>
              <a:rPr lang="en-US" sz="2000" b="1" dirty="0" smtClean="0"/>
              <a:t>: </a:t>
            </a:r>
            <a:r>
              <a:rPr lang="en-US" sz="2000" dirty="0" err="1" smtClean="0"/>
              <a:t>Belirli</a:t>
            </a:r>
            <a:r>
              <a:rPr lang="en-US" sz="2000" dirty="0" smtClean="0"/>
              <a:t> KC </a:t>
            </a:r>
            <a:r>
              <a:rPr lang="en-US" sz="2000" dirty="0" err="1" smtClean="0"/>
              <a:t>hastalıklarının</a:t>
            </a:r>
            <a:r>
              <a:rPr lang="en-US" sz="2000" dirty="0" smtClean="0"/>
              <a:t> </a:t>
            </a:r>
            <a:r>
              <a:rPr lang="en-US" sz="2000" dirty="0" err="1" smtClean="0"/>
              <a:t>takibine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otoimmün</a:t>
            </a:r>
            <a:r>
              <a:rPr lang="en-US" sz="2000" dirty="0" smtClean="0"/>
              <a:t> </a:t>
            </a:r>
            <a:r>
              <a:rPr lang="en-US" sz="2000" dirty="0" err="1" smtClean="0"/>
              <a:t>hepatit</a:t>
            </a:r>
            <a:r>
              <a:rPr lang="en-US" sz="2000" dirty="0" smtClean="0"/>
              <a:t> </a:t>
            </a:r>
            <a:r>
              <a:rPr lang="en-US" sz="2000" dirty="0" err="1" smtClean="0"/>
              <a:t>gibi</a:t>
            </a:r>
            <a:r>
              <a:rPr lang="en-US" sz="2000" dirty="0" smtClean="0"/>
              <a:t> </a:t>
            </a:r>
            <a:r>
              <a:rPr lang="en-US" sz="2000" dirty="0" err="1" smtClean="0"/>
              <a:t>hastalıklarda</a:t>
            </a:r>
            <a:r>
              <a:rPr lang="en-US" sz="2000" dirty="0" smtClean="0"/>
              <a:t> </a:t>
            </a:r>
            <a:r>
              <a:rPr lang="en-US" sz="2000" dirty="0" err="1" smtClean="0"/>
              <a:t>tedavinin</a:t>
            </a:r>
            <a:r>
              <a:rPr lang="en-US" sz="2000" dirty="0" smtClean="0"/>
              <a:t> </a:t>
            </a:r>
            <a:r>
              <a:rPr lang="en-US" sz="2000" dirty="0" err="1" smtClean="0"/>
              <a:t>takibine</a:t>
            </a:r>
            <a:r>
              <a:rPr lang="en-US" sz="2000" dirty="0" smtClean="0"/>
              <a:t> </a:t>
            </a:r>
            <a:r>
              <a:rPr lang="en-US" sz="2000" dirty="0" err="1" smtClean="0"/>
              <a:t>yardımcı</a:t>
            </a:r>
            <a:r>
              <a:rPr lang="en-US" sz="2000" dirty="0" smtClean="0"/>
              <a:t> </a:t>
            </a:r>
            <a:r>
              <a:rPr lang="en-US" sz="2000" dirty="0" err="1" smtClean="0"/>
              <a:t>olurlar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069254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Expo">
      <a:dk1>
        <a:sysClr val="windowText" lastClr="000000"/>
      </a:dk1>
      <a:lt1>
        <a:sysClr val="window" lastClr="FFFFFF"/>
      </a:lt1>
      <a:dk2>
        <a:srgbClr val="263B86"/>
      </a:dk2>
      <a:lt2>
        <a:srgbClr val="76B6F2"/>
      </a:lt2>
      <a:accent1>
        <a:srgbClr val="FBC01E"/>
      </a:accent1>
      <a:accent2>
        <a:srgbClr val="EFE1A2"/>
      </a:accent2>
      <a:accent3>
        <a:srgbClr val="FA8716"/>
      </a:accent3>
      <a:accent4>
        <a:srgbClr val="BE0204"/>
      </a:accent4>
      <a:accent5>
        <a:srgbClr val="640F10"/>
      </a:accent5>
      <a:accent6>
        <a:srgbClr val="7E13E3"/>
      </a:accent6>
      <a:hlink>
        <a:srgbClr val="D2D200"/>
      </a:hlink>
      <a:folHlink>
        <a:srgbClr val="D0B9F8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SOHO.thmx</Template>
  <TotalTime>343</TotalTime>
  <Words>1756</Words>
  <Application>Microsoft Macintosh PowerPoint</Application>
  <PresentationFormat>On-screen Show (4:3)</PresentationFormat>
  <Paragraphs>179</Paragraphs>
  <Slides>39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Soho</vt:lpstr>
      <vt:lpstr>KARACİĞER FONKSİYON TESTLERİ</vt:lpstr>
      <vt:lpstr>Karaciğer </vt:lpstr>
      <vt:lpstr>Karaciğer </vt:lpstr>
      <vt:lpstr>Genel Klinik Tanımlar </vt:lpstr>
      <vt:lpstr>Genel Klinik Tanımlar </vt:lpstr>
      <vt:lpstr>Karaciğerin Vücuttaki Rolü </vt:lpstr>
      <vt:lpstr>Karaciğerin Vücuttaki Rolü</vt:lpstr>
      <vt:lpstr>Karaciğer Fonksiyon Testleri (LFT-Liver Function Tests)</vt:lpstr>
      <vt:lpstr>LFT’nin çeşitli kullanımları</vt:lpstr>
      <vt:lpstr>LİMİTASYONLAR </vt:lpstr>
      <vt:lpstr>LFT’lerin Sınıflandırılması</vt:lpstr>
      <vt:lpstr>A. Karaciğerin organik anyonları transport ve ilaçları metabolize etme kapasitesini ölçen testler </vt:lpstr>
      <vt:lpstr>1. SERUM BILIRUBIN  </vt:lpstr>
      <vt:lpstr>Bilirubin düzeylerinin diyagnostik değeri: </vt:lpstr>
      <vt:lpstr>PowerPoint Presentation</vt:lpstr>
      <vt:lpstr>Bilirubin Düzeylerinin Prognostik Değeri</vt:lpstr>
      <vt:lpstr>2. İDRAR BİLİRUBİNİ </vt:lpstr>
      <vt:lpstr>3. ÜROBİLİNOJEN</vt:lpstr>
      <vt:lpstr>B. Hepatosit hasarını ölçen testler (serum enzim testleri) : </vt:lpstr>
      <vt:lpstr>A. Hepatosellüler Nekrozu Saptayan enzimler– AMİNOTRANSFERAZLAR</vt:lpstr>
      <vt:lpstr>PowerPoint Presentation</vt:lpstr>
      <vt:lpstr>PowerPoint Presentation</vt:lpstr>
      <vt:lpstr>Kolestazı saptamak amaçlı kullanılan enzimler  </vt:lpstr>
      <vt:lpstr>PowerPoint Presentation</vt:lpstr>
      <vt:lpstr>PowerPoint Presentation</vt:lpstr>
      <vt:lpstr>Kolestazı saptamak amaçlı kullanılan enzimler </vt:lpstr>
      <vt:lpstr>PowerPoint Presentation</vt:lpstr>
      <vt:lpstr>Kolestazı saptayan diğer enzimler </vt:lpstr>
      <vt:lpstr>C. Karaciğerin biyosentetik kapasitesini ölçen testler </vt:lpstr>
      <vt:lpstr>1. SERUM PROTEİNLERİ</vt:lpstr>
      <vt:lpstr>Albumin : </vt:lpstr>
      <vt:lpstr>PowerPoint Presentation</vt:lpstr>
      <vt:lpstr>2. PREALBUMİN </vt:lpstr>
      <vt:lpstr>3. SERUM SERULPLAZMİN</vt:lpstr>
      <vt:lpstr>4. PROKOLLAJEN III PEPTİD </vt:lpstr>
      <vt:lpstr>5. α-1 ANTİTRİPSİN</vt:lpstr>
      <vt:lpstr>6. α FETO PROTEİN </vt:lpstr>
      <vt:lpstr>7. PROTROMBİN ZAMANI (PT) 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KaraCİĞEr fonksİyon testlerİ</dc:title>
  <dc:creator>Flz</dc:creator>
  <cp:lastModifiedBy>Flz</cp:lastModifiedBy>
  <cp:revision>70</cp:revision>
  <dcterms:created xsi:type="dcterms:W3CDTF">2017-11-11T18:06:07Z</dcterms:created>
  <dcterms:modified xsi:type="dcterms:W3CDTF">2018-02-09T20:26:28Z</dcterms:modified>
</cp:coreProperties>
</file>