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1" r:id="rId3"/>
    <p:sldMasterId id="2147483700" r:id="rId4"/>
    <p:sldMasterId id="2147483709" r:id="rId5"/>
    <p:sldMasterId id="2147483718" r:id="rId6"/>
  </p:sldMasterIdLst>
  <p:notesMasterIdLst>
    <p:notesMasterId r:id="rId80"/>
  </p:notesMasterIdLst>
  <p:sldIdLst>
    <p:sldId id="257" r:id="rId7"/>
    <p:sldId id="759" r:id="rId8"/>
    <p:sldId id="760" r:id="rId9"/>
    <p:sldId id="724" r:id="rId10"/>
    <p:sldId id="750" r:id="rId11"/>
    <p:sldId id="751" r:id="rId12"/>
    <p:sldId id="761" r:id="rId13"/>
    <p:sldId id="762" r:id="rId14"/>
    <p:sldId id="730" r:id="rId15"/>
    <p:sldId id="752" r:id="rId16"/>
    <p:sldId id="753" r:id="rId17"/>
    <p:sldId id="754" r:id="rId18"/>
    <p:sldId id="726" r:id="rId19"/>
    <p:sldId id="763" r:id="rId20"/>
    <p:sldId id="727" r:id="rId21"/>
    <p:sldId id="728" r:id="rId22"/>
    <p:sldId id="755" r:id="rId23"/>
    <p:sldId id="764" r:id="rId24"/>
    <p:sldId id="729" r:id="rId25"/>
    <p:sldId id="732" r:id="rId26"/>
    <p:sldId id="733" r:id="rId27"/>
    <p:sldId id="734" r:id="rId28"/>
    <p:sldId id="735" r:id="rId29"/>
    <p:sldId id="765" r:id="rId30"/>
    <p:sldId id="766" r:id="rId31"/>
    <p:sldId id="767" r:id="rId32"/>
    <p:sldId id="768" r:id="rId33"/>
    <p:sldId id="769" r:id="rId34"/>
    <p:sldId id="770" r:id="rId35"/>
    <p:sldId id="736" r:id="rId36"/>
    <p:sldId id="737" r:id="rId37"/>
    <p:sldId id="773" r:id="rId38"/>
    <p:sldId id="772" r:id="rId39"/>
    <p:sldId id="771" r:id="rId40"/>
    <p:sldId id="756" r:id="rId41"/>
    <p:sldId id="757" r:id="rId42"/>
    <p:sldId id="774" r:id="rId43"/>
    <p:sldId id="775" r:id="rId44"/>
    <p:sldId id="758" r:id="rId45"/>
    <p:sldId id="731" r:id="rId46"/>
    <p:sldId id="738" r:id="rId47"/>
    <p:sldId id="739" r:id="rId48"/>
    <p:sldId id="740" r:id="rId49"/>
    <p:sldId id="741" r:id="rId50"/>
    <p:sldId id="742" r:id="rId51"/>
    <p:sldId id="743" r:id="rId52"/>
    <p:sldId id="744" r:id="rId53"/>
    <p:sldId id="745" r:id="rId54"/>
    <p:sldId id="746" r:id="rId55"/>
    <p:sldId id="747" r:id="rId56"/>
    <p:sldId id="748" r:id="rId57"/>
    <p:sldId id="749" r:id="rId58"/>
    <p:sldId id="400" r:id="rId59"/>
    <p:sldId id="709" r:id="rId60"/>
    <p:sldId id="679" r:id="rId61"/>
    <p:sldId id="706" r:id="rId62"/>
    <p:sldId id="707" r:id="rId63"/>
    <p:sldId id="710" r:id="rId64"/>
    <p:sldId id="711" r:id="rId65"/>
    <p:sldId id="712" r:id="rId66"/>
    <p:sldId id="713" r:id="rId67"/>
    <p:sldId id="714" r:id="rId68"/>
    <p:sldId id="715" r:id="rId69"/>
    <p:sldId id="716" r:id="rId70"/>
    <p:sldId id="717" r:id="rId71"/>
    <p:sldId id="718" r:id="rId72"/>
    <p:sldId id="719" r:id="rId73"/>
    <p:sldId id="720" r:id="rId74"/>
    <p:sldId id="721" r:id="rId75"/>
    <p:sldId id="723" r:id="rId76"/>
    <p:sldId id="525" r:id="rId77"/>
    <p:sldId id="722" r:id="rId78"/>
    <p:sldId id="459" r:id="rId7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69" d="100"/>
          <a:sy n="69" d="100"/>
        </p:scale>
        <p:origin x="-1760" y="-80"/>
      </p:cViewPr>
      <p:guideLst>
        <p:guide orient="horz" pos="2160"/>
        <p:guide pos="2880"/>
      </p:guideLst>
    </p:cSldViewPr>
  </p:slideViewPr>
  <p:notesTextViewPr>
    <p:cViewPr>
      <p:scale>
        <a:sx n="1" d="1"/>
        <a:sy n="1" d="1"/>
      </p:scale>
      <p:origin x="0" y="0"/>
    </p:cViewPr>
  </p:notesTextViewPr>
  <p:sorterViewPr>
    <p:cViewPr>
      <p:scale>
        <a:sx n="100" d="100"/>
        <a:sy n="100" d="100"/>
      </p:scale>
      <p:origin x="0" y="98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34D6E-9D74-42DB-8B50-D6AF1EE08316}" type="datetimeFigureOut">
              <a:rPr lang="tr-TR" smtClean="0"/>
              <a:pPr/>
              <a:t>16.3.2019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FD64B-B0C4-4EF7-B3CB-7BF01B1F43E7}" type="slidenum">
              <a:rPr lang="tr-TR" smtClean="0"/>
              <a:pPr/>
              <a:t>‹#›</a:t>
            </a:fld>
            <a:endParaRPr lang="tr-TR"/>
          </a:p>
        </p:txBody>
      </p:sp>
    </p:spTree>
    <p:extLst>
      <p:ext uri="{BB962C8B-B14F-4D97-AF65-F5344CB8AC3E}">
        <p14:creationId xmlns:p14="http://schemas.microsoft.com/office/powerpoint/2010/main" val="123227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452680-1A72-438C-BD95-B1737A8A3D4B}" type="slidenum">
              <a:rPr lang="en-US" altLang="tr-TR"/>
              <a:pPr/>
              <a:t>25</a:t>
            </a:fld>
            <a:endParaRPr lang="en-US" altLang="tr-TR"/>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5CE3E-5009-41F1-99B0-BD740865969B}" type="slidenum">
              <a:rPr lang="en-US" altLang="tr-TR"/>
              <a:pPr/>
              <a:t>26</a:t>
            </a:fld>
            <a:endParaRPr lang="en-US" altLang="tr-TR"/>
          </a:p>
        </p:txBody>
      </p:sp>
      <p:sp>
        <p:nvSpPr>
          <p:cNvPr id="229378" name="Rectangle 2"/>
          <p:cNvSpPr>
            <a:spLocks noRo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95F1F9-2181-4A23-9740-9D26F6C7FD69}" type="slidenum">
              <a:rPr lang="en-US" altLang="tr-TR"/>
              <a:pPr/>
              <a:t>27</a:t>
            </a:fld>
            <a:endParaRPr lang="en-US" altLang="tr-TR"/>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9B34D6-99A5-4D0D-835F-83804CFB1F1A}" type="slidenum">
              <a:rPr lang="en-US" altLang="tr-TR"/>
              <a:pPr/>
              <a:t>28</a:t>
            </a:fld>
            <a:endParaRPr lang="en-US" altLang="tr-TR"/>
          </a:p>
        </p:txBody>
      </p:sp>
      <p:sp>
        <p:nvSpPr>
          <p:cNvPr id="231426" name="Rectangle 2"/>
          <p:cNvSpPr>
            <a:spLocks noRo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078B1-6B34-458F-A386-542BD82233D0}" type="slidenum">
              <a:rPr lang="en-US" altLang="tr-TR"/>
              <a:pPr/>
              <a:t>29</a:t>
            </a:fld>
            <a:endParaRPr lang="en-US" altLang="tr-TR"/>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34179A2-C440-4021-9872-742909F366E9}" type="slidenum">
              <a:rPr lang="el-GR" altLang="tr-TR"/>
              <a:pPr/>
              <a:t>37</a:t>
            </a:fld>
            <a:endParaRPr lang="el-GR" altLang="tr-TR"/>
          </a:p>
        </p:txBody>
      </p:sp>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l-GR" altLang="tr-TR">
                <a:latin typeface="Arial" pitchFamily="34" charset="0"/>
                <a:cs typeface="Arial" pitchFamily="34" charset="0"/>
              </a:rPr>
              <a:t>Physical features of Cushing's syndrome. The recognizable causes of Cushing's syndrome include Cushing's disease (72%), ectopic adrenocorticotropic hormone (ACTH) excess (12%), adrenal adenoma (8%), carcinoma (6%), and hyperplasia (4%). The typical clinical presentation of Cushing's syndrome includes truncal obesity, moon facies, hypertension, plethora, muscle weakness and fatigue, hirsutism, emotional disturbances, and typical purple skin striae. Carbohydrate intolerance or diabetes, amenorrhea, loss of libido, easy bruising, and spontaneous fracture of ribs and vertebrae may also be encountered. Patients with ectopic ACTH excess may not have the typical manifestations of cortisol excess but may present with hyperpigmentation of the skin, severe hypertension, and marked hypokalemic alkalosis.</a:t>
            </a:r>
          </a:p>
          <a:p>
            <a:r>
              <a:rPr lang="el-GR" altLang="tr-TR" b="1">
                <a:latin typeface="Arial" pitchFamily="34" charset="0"/>
                <a:cs typeface="Arial" pitchFamily="34" charset="0"/>
              </a:rPr>
              <a:t>A</a:t>
            </a:r>
            <a:r>
              <a:rPr lang="el-GR" altLang="tr-TR">
                <a:latin typeface="Arial" pitchFamily="34" charset="0"/>
                <a:cs typeface="Arial" pitchFamily="34" charset="0"/>
              </a:rPr>
              <a:t>, There is centripetal distribution of fat associated with significant atrophy of the thigh muscles. </a:t>
            </a:r>
            <a:r>
              <a:rPr lang="el-GR" altLang="tr-TR" b="1">
                <a:latin typeface="Arial" pitchFamily="34" charset="0"/>
                <a:cs typeface="Arial" pitchFamily="34" charset="0"/>
              </a:rPr>
              <a:t>B</a:t>
            </a:r>
            <a:r>
              <a:rPr lang="el-GR" altLang="tr-TR">
                <a:latin typeface="Arial" pitchFamily="34" charset="0"/>
                <a:cs typeface="Arial" pitchFamily="34" charset="0"/>
              </a:rPr>
              <a:t>, Side view of the patient revealing a buffalo hump. </a:t>
            </a:r>
            <a:r>
              <a:rPr lang="el-GR" altLang="tr-TR" b="1">
                <a:latin typeface="Arial" pitchFamily="34" charset="0"/>
                <a:cs typeface="Arial" pitchFamily="34" charset="0"/>
              </a:rPr>
              <a:t>C</a:t>
            </a:r>
            <a:r>
              <a:rPr lang="el-GR" altLang="tr-TR">
                <a:latin typeface="Arial" pitchFamily="34" charset="0"/>
                <a:cs typeface="Arial" pitchFamily="34" charset="0"/>
              </a:rPr>
              <a:t>, Facial features show the characteristic moon facies with a malar flush. Also obvious are the full supraclavicular fat pads.</a:t>
            </a:r>
          </a:p>
          <a:p>
            <a:endParaRPr lang="el-GR" alt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D8DF87-356C-4418-8285-AE8AD8EF3EDB}" type="slidenum">
              <a:rPr lang="el-GR" altLang="tr-TR"/>
              <a:pPr/>
              <a:t>38</a:t>
            </a:fld>
            <a:endParaRPr lang="el-GR" altLang="tr-TR"/>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l-GR" altLang="tr-TR">
                <a:latin typeface="Arial" pitchFamily="34" charset="0"/>
                <a:cs typeface="Arial" pitchFamily="34" charset="0"/>
              </a:rPr>
              <a:t>Abdominal striae caused by excess cortisol production. The striae can also be found along the inner aspects of the upper arms and thighs as well as along the lateral aspects of the breasts. The striae that result from excess cortisol production are purple and can thus be distinguished from the stretch marks produced by obesity or pregnancy, which are whitish or pale.</a:t>
            </a:r>
          </a:p>
          <a:p>
            <a:endParaRPr lang="el-GR" alt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cs typeface="Arial"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E78028E-40D2-4772-A2CB-7D61192AD42A}" type="slidenum">
              <a:rPr lang="en-US" altLang="tr-TR" smtClean="0">
                <a:cs typeface="Arial" pitchFamily="34" charset="0"/>
              </a:rPr>
              <a:pPr eaLnBrk="1" hangingPunct="1"/>
              <a:t>39</a:t>
            </a:fld>
            <a:endParaRPr lang="en-US" altLang="tr-TR"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2EA25DD-EC3D-4148-81A1-95C5A1334030}" type="slidenum">
              <a:rPr lang="en-US" smtClean="0"/>
              <a:pPr/>
              <a:t>56</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4F118EB-7EB8-4427-93F5-6C8729026C8B}" type="slidenum">
              <a:rPr lang="en-US" smtClean="0"/>
              <a:pPr/>
              <a:t>57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958084F7-5E30-4A38-9F72-F157C2CBD7F4}" type="slidenum">
              <a:rPr lang="en-US" altLang="tr-TR" sz="1200"/>
              <a:pPr algn="r" eaLnBrk="1" hangingPunct="1"/>
              <a:t>5</a:t>
            </a:fld>
            <a:endParaRPr lang="en-US" altLang="tr-TR" sz="120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tr-TR" smtClean="0"/>
              <a:t>Primary aldosteronism is much more common than previously tought. It has been recognized as common cause of hypertension with a prevalence around 10-15% among general hypertensive patients. This prevalence is even higher among patients with resistant hypertension with a prevalence around 20%.</a:t>
            </a:r>
          </a:p>
          <a:p>
            <a:pPr eaLnBrk="1" hangingPunct="1"/>
            <a:r>
              <a:rPr lang="pt-BR" altLang="tr-TR" smtClean="0"/>
              <a:t>Proteinuria and albuminuria is an early sign of nephropaty and it represents systemic endothelial dysfunction. Urinary protein excretion is independently associated with icnreases in cardiovascular morbidity and mortality.</a:t>
            </a:r>
          </a:p>
          <a:p>
            <a:pPr eaLnBrk="1" hangingPunct="1"/>
            <a:endParaRPr lang="pt-BR" alt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t>NAFLD, nonalcoholic fatty liver disease.</a:t>
            </a:r>
            <a:endParaRPr lang="en-US" altLang="en-US" smtClean="0"/>
          </a:p>
        </p:txBody>
      </p:sp>
      <p:sp>
        <p:nvSpPr>
          <p:cNvPr id="470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0250" indent="-280988" eaLnBrk="0" hangingPunct="0">
              <a:spcBef>
                <a:spcPct val="30000"/>
              </a:spcBef>
              <a:defRPr sz="1200">
                <a:solidFill>
                  <a:schemeClr val="tx1"/>
                </a:solidFill>
                <a:latin typeface="Arial" pitchFamily="34" charset="0"/>
              </a:defRPr>
            </a:lvl2pPr>
            <a:lvl3pPr marL="1123950" indent="-223838" eaLnBrk="0" hangingPunct="0">
              <a:spcBef>
                <a:spcPct val="30000"/>
              </a:spcBef>
              <a:defRPr sz="1200">
                <a:solidFill>
                  <a:schemeClr val="tx1"/>
                </a:solidFill>
                <a:latin typeface="Arial" pitchFamily="34" charset="0"/>
              </a:defRPr>
            </a:lvl3pPr>
            <a:lvl4pPr marL="1574800" indent="-223838" eaLnBrk="0" hangingPunct="0">
              <a:spcBef>
                <a:spcPct val="30000"/>
              </a:spcBef>
              <a:defRPr sz="1200">
                <a:solidFill>
                  <a:schemeClr val="tx1"/>
                </a:solidFill>
                <a:latin typeface="Arial" pitchFamily="34" charset="0"/>
              </a:defRPr>
            </a:lvl4pPr>
            <a:lvl5pPr marL="2024063" indent="-223838" eaLnBrk="0" hangingPunct="0">
              <a:spcBef>
                <a:spcPct val="30000"/>
              </a:spcBef>
              <a:defRPr sz="1200">
                <a:solidFill>
                  <a:schemeClr val="tx1"/>
                </a:solidFill>
                <a:latin typeface="Arial" pitchFamily="34" charset="0"/>
              </a:defRPr>
            </a:lvl5pPr>
            <a:lvl6pPr marL="2481263" indent="-223838" eaLnBrk="0" fontAlgn="base" hangingPunct="0">
              <a:spcBef>
                <a:spcPct val="30000"/>
              </a:spcBef>
              <a:spcAft>
                <a:spcPct val="0"/>
              </a:spcAft>
              <a:defRPr sz="1200">
                <a:solidFill>
                  <a:schemeClr val="tx1"/>
                </a:solidFill>
                <a:latin typeface="Arial" pitchFamily="34" charset="0"/>
              </a:defRPr>
            </a:lvl6pPr>
            <a:lvl7pPr marL="2938463" indent="-223838" eaLnBrk="0" fontAlgn="base" hangingPunct="0">
              <a:spcBef>
                <a:spcPct val="30000"/>
              </a:spcBef>
              <a:spcAft>
                <a:spcPct val="0"/>
              </a:spcAft>
              <a:defRPr sz="1200">
                <a:solidFill>
                  <a:schemeClr val="tx1"/>
                </a:solidFill>
                <a:latin typeface="Arial" pitchFamily="34" charset="0"/>
              </a:defRPr>
            </a:lvl7pPr>
            <a:lvl8pPr marL="3395663" indent="-223838" eaLnBrk="0" fontAlgn="base" hangingPunct="0">
              <a:spcBef>
                <a:spcPct val="30000"/>
              </a:spcBef>
              <a:spcAft>
                <a:spcPct val="0"/>
              </a:spcAft>
              <a:defRPr sz="1200">
                <a:solidFill>
                  <a:schemeClr val="tx1"/>
                </a:solidFill>
                <a:latin typeface="Arial" pitchFamily="34" charset="0"/>
              </a:defRPr>
            </a:lvl8pPr>
            <a:lvl9pPr marL="3852863" indent="-22383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CD0220-62F9-4429-AF92-811DEF4081BF}" type="slidenum">
              <a:rPr lang="en-US" altLang="en-US" smtClean="0">
                <a:solidFill>
                  <a:srgbClr val="000000"/>
                </a:solidFill>
              </a:rPr>
              <a:pPr eaLnBrk="1" hangingPunct="1">
                <a:spcBef>
                  <a:spcPct val="0"/>
                </a:spcBef>
              </a:pPr>
              <a:t>71</a:t>
            </a:fld>
            <a:endParaRPr lang="en-US"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A7839-7270-453D-B034-88C69D7030F8}" type="slidenum">
              <a:rPr lang="en-US" altLang="tr-TR"/>
              <a:pPr/>
              <a:t>14</a:t>
            </a:fld>
            <a:endParaRPr lang="en-US" altLang="tr-TR"/>
          </a:p>
        </p:txBody>
      </p:sp>
      <p:sp>
        <p:nvSpPr>
          <p:cNvPr id="199682" name="Rectangle 2"/>
          <p:cNvSpPr>
            <a:spLocks noRo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057228-7B16-4D3F-BBDB-57E95B2910F6}" type="slidenum">
              <a:rPr lang="en-US" altLang="tr-TR"/>
              <a:pPr/>
              <a:t>18</a:t>
            </a:fld>
            <a:endParaRPr lang="en-US" altLang="tr-TR"/>
          </a:p>
        </p:txBody>
      </p:sp>
      <p:sp>
        <p:nvSpPr>
          <p:cNvPr id="211970" name="Rectangle 2"/>
          <p:cNvSpPr>
            <a:spLocks noRo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tr-TR" alt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ChangeArrowheads="1" noTextEdit="1"/>
          </p:cNvSpPr>
          <p:nvPr>
            <p:ph type="sldImg"/>
          </p:nvPr>
        </p:nvSpPr>
        <p:spPr>
          <a:ln/>
        </p:spPr>
      </p:sp>
      <p:sp>
        <p:nvSpPr>
          <p:cNvPr id="112643"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2644"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7FE90073-289C-4EB7-AC37-4C6C54A922A8}" type="slidenum">
              <a:rPr lang="en-US" altLang="en-US"/>
              <a:pPr/>
              <a:t>19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cs typeface="Geneva" charset="0"/>
              </a:defRPr>
            </a:lvl1pPr>
            <a:lvl2pPr marL="742950" indent="-285750">
              <a:spcBef>
                <a:spcPct val="30000"/>
              </a:spcBef>
              <a:defRPr sz="1200">
                <a:solidFill>
                  <a:schemeClr val="tx1"/>
                </a:solidFill>
                <a:latin typeface="Arial" pitchFamily="34" charset="0"/>
                <a:ea typeface="Geneva" charset="0"/>
                <a:cs typeface="Geneva" charset="0"/>
              </a:defRPr>
            </a:lvl2pPr>
            <a:lvl3pPr marL="1143000" indent="-228600">
              <a:spcBef>
                <a:spcPct val="30000"/>
              </a:spcBef>
              <a:defRPr sz="1200">
                <a:solidFill>
                  <a:schemeClr val="tx1"/>
                </a:solidFill>
                <a:latin typeface="Arial" pitchFamily="34" charset="0"/>
                <a:ea typeface="Geneva" charset="0"/>
                <a:cs typeface="Geneva" charset="0"/>
              </a:defRPr>
            </a:lvl3pPr>
            <a:lvl4pPr marL="1600200" indent="-228600">
              <a:spcBef>
                <a:spcPct val="30000"/>
              </a:spcBef>
              <a:defRPr sz="1200">
                <a:solidFill>
                  <a:schemeClr val="tx1"/>
                </a:solidFill>
                <a:latin typeface="Arial" pitchFamily="34" charset="0"/>
                <a:ea typeface="Geneva" charset="0"/>
                <a:cs typeface="Geneva" charset="0"/>
              </a:defRPr>
            </a:lvl4pPr>
            <a:lvl5pPr marL="2057400" indent="-228600">
              <a:spcBef>
                <a:spcPct val="30000"/>
              </a:spcBef>
              <a:defRPr sz="1200">
                <a:solidFill>
                  <a:schemeClr val="tx1"/>
                </a:solidFill>
                <a:latin typeface="Arial" pitchFamily="34" charset="0"/>
                <a:ea typeface="Geneva" charset="0"/>
                <a:cs typeface="Geneva" charset="0"/>
              </a:defRPr>
            </a:lvl5pPr>
            <a:lvl6pPr marL="2514600" indent="-228600" eaLnBrk="0" fontAlgn="base" hangingPunct="0">
              <a:spcBef>
                <a:spcPct val="30000"/>
              </a:spcBef>
              <a:spcAft>
                <a:spcPct val="0"/>
              </a:spcAft>
              <a:defRPr sz="1200">
                <a:solidFill>
                  <a:schemeClr val="tx1"/>
                </a:solidFill>
                <a:latin typeface="Arial" pitchFamily="34" charset="0"/>
                <a:ea typeface="Geneva" charset="0"/>
                <a:cs typeface="Geneva" charset="0"/>
              </a:defRPr>
            </a:lvl6pPr>
            <a:lvl7pPr marL="2971800" indent="-228600" eaLnBrk="0" fontAlgn="base" hangingPunct="0">
              <a:spcBef>
                <a:spcPct val="30000"/>
              </a:spcBef>
              <a:spcAft>
                <a:spcPct val="0"/>
              </a:spcAft>
              <a:defRPr sz="1200">
                <a:solidFill>
                  <a:schemeClr val="tx1"/>
                </a:solidFill>
                <a:latin typeface="Arial" pitchFamily="34" charset="0"/>
                <a:ea typeface="Geneva" charset="0"/>
                <a:cs typeface="Geneva" charset="0"/>
              </a:defRPr>
            </a:lvl7pPr>
            <a:lvl8pPr marL="3429000" indent="-228600" eaLnBrk="0" fontAlgn="base" hangingPunct="0">
              <a:spcBef>
                <a:spcPct val="30000"/>
              </a:spcBef>
              <a:spcAft>
                <a:spcPct val="0"/>
              </a:spcAft>
              <a:defRPr sz="1200">
                <a:solidFill>
                  <a:schemeClr val="tx1"/>
                </a:solidFill>
                <a:latin typeface="Arial" pitchFamily="34" charset="0"/>
                <a:ea typeface="Geneva" charset="0"/>
                <a:cs typeface="Geneva" charset="0"/>
              </a:defRPr>
            </a:lvl8pPr>
            <a:lvl9pPr marL="3886200" indent="-228600" eaLnBrk="0" fontAlgn="base" hangingPunct="0">
              <a:spcBef>
                <a:spcPct val="30000"/>
              </a:spcBef>
              <a:spcAft>
                <a:spcPct val="0"/>
              </a:spcAft>
              <a:defRPr sz="1200">
                <a:solidFill>
                  <a:schemeClr val="tx1"/>
                </a:solidFill>
                <a:latin typeface="Arial" pitchFamily="34" charset="0"/>
                <a:ea typeface="Geneva" charset="0"/>
                <a:cs typeface="Geneva" charset="0"/>
              </a:defRPr>
            </a:lvl9pPr>
          </a:lstStyle>
          <a:p>
            <a:pPr>
              <a:spcBef>
                <a:spcPct val="0"/>
              </a:spcBef>
            </a:pPr>
            <a:fld id="{753E7E86-D82F-4701-98F8-E7AE6C36EC18}" type="slidenum">
              <a:rPr lang="en-US" altLang="en-US"/>
              <a:pPr>
                <a:spcBef>
                  <a:spcPct val="0"/>
                </a:spcBef>
              </a:pPr>
              <a:t>20</a:t>
            </a:fld>
            <a:endParaRPr lang="en-US" altLang="en-US"/>
          </a:p>
        </p:txBody>
      </p:sp>
      <p:sp>
        <p:nvSpPr>
          <p:cNvPr id="113667" name="Rectangle 2"/>
          <p:cNvSpPr>
            <a:spLocks noRot="1" noChangeArrowheads="1" noTextEdit="1"/>
          </p:cNvSpPr>
          <p:nvPr>
            <p:ph type="sldImg"/>
          </p:nvPr>
        </p:nvSpPr>
        <p:spPr>
          <a:xfrm>
            <a:off x="-1187450" y="609600"/>
            <a:ext cx="9347200" cy="7010400"/>
          </a:xfrm>
          <a:ln/>
        </p:spPr>
      </p:sp>
      <p:sp>
        <p:nvSpPr>
          <p:cNvPr id="113668" name="Rectangle 3"/>
          <p:cNvSpPr>
            <a:spLocks noGrp="1" noChangeArrowheads="1"/>
          </p:cNvSpPr>
          <p:nvPr>
            <p:ph type="body" idx="1"/>
          </p:nvPr>
        </p:nvSpPr>
        <p:spPr>
          <a:xfrm>
            <a:off x="914400" y="4368800"/>
            <a:ext cx="5029200" cy="406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240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ChangeArrowheads="1" noTextEdit="1"/>
          </p:cNvSpPr>
          <p:nvPr>
            <p:ph type="sldImg"/>
          </p:nvPr>
        </p:nvSpPr>
        <p:spPr>
          <a:ln/>
        </p:spPr>
      </p:sp>
      <p:sp>
        <p:nvSpPr>
          <p:cNvPr id="119811"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19812"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F818B8C9-7E05-4DCB-9A1F-FE86A8A6FAB2}" type="slidenum">
              <a:rPr lang="en-US" altLang="en-US"/>
              <a:pPr/>
              <a:t>22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ChangeArrowheads="1" noTextEdit="1"/>
          </p:cNvSpPr>
          <p:nvPr>
            <p:ph type="sldImg"/>
          </p:nvPr>
        </p:nvSpPr>
        <p:spPr>
          <a:ln/>
        </p:spPr>
      </p:sp>
      <p:sp>
        <p:nvSpPr>
          <p:cNvPr id="120835"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20836"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95ED89F1-5AF1-482A-88F2-80A54021FFF4}" type="slidenum">
              <a:rPr lang="en-US" altLang="en-US"/>
              <a:pPr/>
              <a:t>23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37C43-9936-490F-A701-E170EE5282E1}" type="slidenum">
              <a:rPr lang="en-US" altLang="tr-TR"/>
              <a:pPr/>
              <a:t>24</a:t>
            </a:fld>
            <a:endParaRPr lang="en-US" altLang="tr-TR"/>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Picture 66" descr="3127551-1-v10_blu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362200"/>
            <a:ext cx="91440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p:cNvSpPr>
            <a:spLocks noGrp="1" noChangeArrowheads="1"/>
          </p:cNvSpPr>
          <p:nvPr>
            <p:ph type="ctrTitle" sz="quarter"/>
          </p:nvPr>
        </p:nvSpPr>
        <p:spPr>
          <a:xfrm>
            <a:off x="228600" y="1143000"/>
            <a:ext cx="8782050" cy="1143000"/>
          </a:xfrm>
          <a:effectLst/>
        </p:spPr>
        <p:txBody>
          <a:bodyPr/>
          <a:lstStyle>
            <a:lvl1pPr>
              <a:defRPr/>
            </a:lvl1pPr>
          </a:lstStyle>
          <a:p>
            <a:r>
              <a:rPr lang="en-US" dirty="0"/>
              <a:t>Click to Edit Master Title Style</a:t>
            </a:r>
          </a:p>
        </p:txBody>
      </p:sp>
      <p:sp>
        <p:nvSpPr>
          <p:cNvPr id="107523" name="Rectangle 3"/>
          <p:cNvSpPr>
            <a:spLocks noGrp="1" noChangeArrowheads="1"/>
          </p:cNvSpPr>
          <p:nvPr>
            <p:ph type="subTitle" sz="quarter" idx="1"/>
          </p:nvPr>
        </p:nvSpPr>
        <p:spPr>
          <a:xfrm>
            <a:off x="1371600" y="4876800"/>
            <a:ext cx="6400800" cy="1752600"/>
          </a:xfrm>
          <a:effectLst/>
        </p:spPr>
        <p:txBody>
          <a:bodyPr/>
          <a:lstStyle>
            <a:lvl1pPr marL="0" indent="0" algn="ctr">
              <a:buFontTx/>
              <a:buNone/>
              <a:defRPr/>
            </a:lvl1pPr>
          </a:lstStyle>
          <a:p>
            <a:r>
              <a:rPr lang="en-US" dirty="0"/>
              <a:t>Click to edit Master subtitle style</a:t>
            </a:r>
          </a:p>
        </p:txBody>
      </p:sp>
    </p:spTree>
    <p:extLst>
      <p:ext uri="{BB962C8B-B14F-4D97-AF65-F5344CB8AC3E}">
        <p14:creationId xmlns:p14="http://schemas.microsoft.com/office/powerpoint/2010/main" val="111198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B8FD906-7E79-4109-AB51-FE4EFA7B1C64}"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91794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28600"/>
            <a:ext cx="2286000" cy="57975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0" y="228600"/>
            <a:ext cx="6705600" cy="57975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73C6F014-EE1E-4FCE-8F13-CF159B32D9E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4597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80"/>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1719835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20"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13867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264857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8"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4268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88"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5594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700678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9651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5"/>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45"/>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4" y="1914557"/>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4" y="4856704"/>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42030009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val="105092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7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3724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31" y="238155"/>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20"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120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564572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55"/>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1"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367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7"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31" y="238155"/>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0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32" y="238155"/>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95118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310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4" y="485670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43"/>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68" y="1894875"/>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729033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51"/>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81639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725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3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205A7DFA-D030-42D4-A85E-2F38ADBC69E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9535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14062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594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6"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69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533909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152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3" y="4856675"/>
            <a:ext cx="8462963"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16"/>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59" y="1894848"/>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217002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29530076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04"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69831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6989931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0842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7016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021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3D7B862-7319-4BC2-B960-4665FC0E5FBF}"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93347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238173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41644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43494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13"/>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235995122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D8786-98B6-4776-8C40-D03EF97E6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2923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A4B42B-6B80-406D-BE73-74A80D48F5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3147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56313C-B806-41B5-B063-219768709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8150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85AEB-7C1E-42FC-934A-EE01A5B98C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017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BEF945-77F3-40A9-9903-6BCF9D3A51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9186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E346FA-E8A5-4422-BC9B-646B74816D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580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8"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C06B4D8E-B94C-4AAF-BD4E-75875E8B3CD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9"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03019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C07F6D0-0253-40C2-BB51-9EA300BA46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4131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D3C09-2A1A-46A9-9466-2E982484A4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683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186685-6B34-4A05-B3EE-AF682773AC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42606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4B2EE-2CAF-4545-8086-1A6E7381A1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9597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48F11-BA52-4826-B3D9-1D4B952B5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148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AF5841-2496-4DCD-B426-2A37455EFB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6504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457200" y="1600200"/>
            <a:ext cx="8229600" cy="4525963"/>
          </a:xfrm>
        </p:spPr>
        <p:txBody>
          <a:bodyPr/>
          <a:lstStyle/>
          <a:p>
            <a:pPr lvl="0"/>
            <a:endParaRPr lang="en-A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139CB6-541D-4CA8-B4C4-A99B0F9308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002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C37E789-D3EF-4706-809A-23994DCDF0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9091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4"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405EFEE-E81B-46C6-B419-10F74C243971}"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5"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996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3"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6D24159-193A-483F-97A5-59D38480129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0677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1"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DFE5232D-A119-4790-9E9A-05B6674377F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71216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DF39194-85F5-4A9F-BFDF-1B71EDB13EE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1337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F"/>
            </a:gs>
            <a:gs pos="50000">
              <a:srgbClr val="000099"/>
            </a:gs>
            <a:gs pos="100000">
              <a:srgbClr val="00001F"/>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tr-TR" smtClean="0"/>
              <a:t>Click to Edit Master Title Style</a:t>
            </a:r>
          </a:p>
        </p:txBody>
      </p:sp>
      <p:sp>
        <p:nvSpPr>
          <p:cNvPr id="106499" name="Rectangle 3"/>
          <p:cNvSpPr>
            <a:spLocks noGrp="1" noChangeArrowheads="1"/>
          </p:cNvSpPr>
          <p:nvPr>
            <p:ph type="body" idx="1"/>
          </p:nvPr>
        </p:nvSpPr>
        <p:spPr bwMode="auto">
          <a:xfrm>
            <a:off x="701675" y="1798638"/>
            <a:ext cx="7848600" cy="4227512"/>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54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800" b="1">
          <a:solidFill>
            <a:schemeClr val="bg1"/>
          </a:solidFill>
          <a:latin typeface="+mj-lt"/>
          <a:ea typeface="+mj-ea"/>
          <a:cs typeface="+mj-cs"/>
        </a:defRPr>
      </a:lvl1pPr>
      <a:lvl2pPr algn="ctr" rtl="0" eaLnBrk="0" fontAlgn="base" hangingPunct="0">
        <a:spcBef>
          <a:spcPct val="0"/>
        </a:spcBef>
        <a:spcAft>
          <a:spcPct val="0"/>
        </a:spcAft>
        <a:defRPr sz="4800" b="1">
          <a:solidFill>
            <a:schemeClr val="bg1"/>
          </a:solidFill>
          <a:latin typeface="Arial" pitchFamily="34" charset="0"/>
        </a:defRPr>
      </a:lvl2pPr>
      <a:lvl3pPr algn="ctr" rtl="0" eaLnBrk="0" fontAlgn="base" hangingPunct="0">
        <a:spcBef>
          <a:spcPct val="0"/>
        </a:spcBef>
        <a:spcAft>
          <a:spcPct val="0"/>
        </a:spcAft>
        <a:defRPr sz="4800" b="1">
          <a:solidFill>
            <a:schemeClr val="bg1"/>
          </a:solidFill>
          <a:latin typeface="Arial" pitchFamily="34" charset="0"/>
        </a:defRPr>
      </a:lvl3pPr>
      <a:lvl4pPr algn="ctr" rtl="0" eaLnBrk="0" fontAlgn="base" hangingPunct="0">
        <a:spcBef>
          <a:spcPct val="0"/>
        </a:spcBef>
        <a:spcAft>
          <a:spcPct val="0"/>
        </a:spcAft>
        <a:defRPr sz="4800" b="1">
          <a:solidFill>
            <a:schemeClr val="bg1"/>
          </a:solidFill>
          <a:latin typeface="Arial" pitchFamily="34" charset="0"/>
        </a:defRPr>
      </a:lvl4pPr>
      <a:lvl5pPr algn="ctr" rtl="0" eaLnBrk="0" fontAlgn="base" hangingPunct="0">
        <a:spcBef>
          <a:spcPct val="0"/>
        </a:spcBef>
        <a:spcAft>
          <a:spcPct val="0"/>
        </a:spcAft>
        <a:defRPr sz="4800" b="1">
          <a:solidFill>
            <a:schemeClr val="bg1"/>
          </a:solidFill>
          <a:latin typeface="Arial" pitchFamily="34" charset="0"/>
        </a:defRPr>
      </a:lvl5pPr>
      <a:lvl6pPr marL="457200" algn="ctr" rtl="0" fontAlgn="base">
        <a:spcBef>
          <a:spcPct val="0"/>
        </a:spcBef>
        <a:spcAft>
          <a:spcPct val="0"/>
        </a:spcAft>
        <a:defRPr sz="4800" b="1">
          <a:solidFill>
            <a:schemeClr val="bg1"/>
          </a:solidFill>
          <a:latin typeface="Arial" pitchFamily="34" charset="0"/>
        </a:defRPr>
      </a:lvl6pPr>
      <a:lvl7pPr marL="914400" algn="ctr" rtl="0" fontAlgn="base">
        <a:spcBef>
          <a:spcPct val="0"/>
        </a:spcBef>
        <a:spcAft>
          <a:spcPct val="0"/>
        </a:spcAft>
        <a:defRPr sz="4800" b="1">
          <a:solidFill>
            <a:schemeClr val="bg1"/>
          </a:solidFill>
          <a:latin typeface="Arial" pitchFamily="34" charset="0"/>
        </a:defRPr>
      </a:lvl7pPr>
      <a:lvl8pPr marL="1371600" algn="ctr" rtl="0" fontAlgn="base">
        <a:spcBef>
          <a:spcPct val="0"/>
        </a:spcBef>
        <a:spcAft>
          <a:spcPct val="0"/>
        </a:spcAft>
        <a:defRPr sz="4800" b="1">
          <a:solidFill>
            <a:schemeClr val="bg1"/>
          </a:solidFill>
          <a:latin typeface="Arial" pitchFamily="34" charset="0"/>
        </a:defRPr>
      </a:lvl8pPr>
      <a:lvl9pPr marL="1828800" algn="ctr" rtl="0" fontAlgn="base">
        <a:spcBef>
          <a:spcPct val="0"/>
        </a:spcBef>
        <a:spcAft>
          <a:spcPct val="0"/>
        </a:spcAft>
        <a:defRPr sz="4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Char char="•"/>
        <a:defRPr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5000"/>
        <a:buChar char="•"/>
        <a:defRPr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205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070187618"/>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8494577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6146"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71112432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2845086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ransition/>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34" charset="-128"/>
              </a:defRPr>
            </a:lvl1pPr>
          </a:lstStyle>
          <a:p>
            <a:pPr fontAlgn="base">
              <a:spcBef>
                <a:spcPct val="0"/>
              </a:spcBef>
              <a:spcAft>
                <a:spcPct val="0"/>
              </a:spcAft>
              <a:defRPr/>
            </a:pPr>
            <a:fld id="{8FB8C4D4-C5AE-4976-916B-79749A65B9FF}"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367001966"/>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4"/>
          <p:cNvSpPr>
            <a:spLocks noGrp="1" noChangeArrowheads="1"/>
          </p:cNvSpPr>
          <p:nvPr>
            <p:ph type="subTitle" idx="1"/>
          </p:nvPr>
        </p:nvSpPr>
        <p:spPr>
          <a:xfrm>
            <a:off x="304800" y="4876800"/>
            <a:ext cx="8240713" cy="1460500"/>
          </a:xfrm>
          <a:effectLst>
            <a:outerShdw dist="35921" dir="2700000" algn="ctr" rotWithShape="0">
              <a:schemeClr val="bg2"/>
            </a:outerShdw>
          </a:effectLst>
        </p:spPr>
        <p:txBody>
          <a:bodyPr/>
          <a:lstStyle/>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Dr. Mustafa Sahin </a:t>
            </a:r>
          </a:p>
          <a:p>
            <a:pPr marL="469900" indent="-469900" eaLnBrk="1" hangingPunct="1">
              <a:buClr>
                <a:schemeClr val="accent2"/>
              </a:buClr>
              <a:defRPr/>
            </a:pPr>
            <a:r>
              <a:rPr lang="en-GB" sz="2400" b="1" dirty="0" smtClean="0">
                <a:effectLst>
                  <a:outerShdw blurRad="38100" dist="38100" dir="2700000" algn="tl">
                    <a:srgbClr val="000000">
                      <a:alpha val="43137"/>
                    </a:srgbClr>
                  </a:outerShdw>
                </a:effectLst>
              </a:rPr>
              <a:t>Ankara </a:t>
            </a:r>
            <a:r>
              <a:rPr lang="en-GB" sz="2400" b="1" dirty="0" err="1" smtClean="0">
                <a:effectLst>
                  <a:outerShdw blurRad="38100" dist="38100" dir="2700000" algn="tl">
                    <a:srgbClr val="000000">
                      <a:alpha val="43137"/>
                    </a:srgbClr>
                  </a:outerShdw>
                </a:effectLst>
              </a:rPr>
              <a:t>Universit</a:t>
            </a:r>
            <a:r>
              <a:rPr lang="tr-TR" sz="2400" b="1" dirty="0" smtClean="0">
                <a:effectLst>
                  <a:outerShdw blurRad="38100" dist="38100" dir="2700000" algn="tl">
                    <a:srgbClr val="000000">
                      <a:alpha val="43137"/>
                    </a:srgbClr>
                  </a:outerShdw>
                </a:effectLst>
              </a:rPr>
              <a:t>esi Tıp Fakültesi </a:t>
            </a:r>
          </a:p>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Endokrinoloji ve Metabolizma Hastalıkları Bilim Dalı </a:t>
            </a:r>
            <a:endParaRPr lang="tr-TR" sz="2400" b="1" dirty="0">
              <a:effectLst>
                <a:outerShdw blurRad="38100" dist="38100" dir="2700000" algn="tl">
                  <a:srgbClr val="000000">
                    <a:alpha val="43137"/>
                  </a:srgbClr>
                </a:outerShdw>
              </a:effectLst>
            </a:endParaRPr>
          </a:p>
        </p:txBody>
      </p:sp>
      <p:sp>
        <p:nvSpPr>
          <p:cNvPr id="47107" name="Rectangle 5"/>
          <p:cNvSpPr>
            <a:spLocks noChangeArrowheads="1"/>
          </p:cNvSpPr>
          <p:nvPr/>
        </p:nvSpPr>
        <p:spPr bwMode="auto">
          <a:xfrm>
            <a:off x="9525" y="1676400"/>
            <a:ext cx="9134475"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algn="ctr" eaLnBrk="1" fontAlgn="base" hangingPunct="1">
              <a:lnSpc>
                <a:spcPct val="90000"/>
              </a:lnSpc>
              <a:spcBef>
                <a:spcPct val="0"/>
              </a:spcBef>
              <a:spcAft>
                <a:spcPct val="0"/>
              </a:spcAft>
              <a:buClrTx/>
              <a:buFontTx/>
              <a:buNone/>
            </a:pPr>
            <a:r>
              <a:rPr lang="tr-TR" altLang="tr-TR" sz="4000" b="1" dirty="0" err="1" smtClean="0">
                <a:solidFill>
                  <a:srgbClr val="FFFF00"/>
                </a:solidFill>
              </a:rPr>
              <a:t>Hypertension</a:t>
            </a:r>
            <a:endParaRPr lang="en-US" altLang="tr-TR" sz="4000" b="1" dirty="0">
              <a:solidFill>
                <a:srgbClr val="FFFF00"/>
              </a:solidFill>
            </a:endParaRPr>
          </a:p>
        </p:txBody>
      </p:sp>
      <p:pic>
        <p:nvPicPr>
          <p:cNvPr id="47108"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71600" cy="1295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691661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Başlık"/>
          <p:cNvSpPr>
            <a:spLocks noGrp="1"/>
          </p:cNvSpPr>
          <p:nvPr>
            <p:ph type="title"/>
          </p:nvPr>
        </p:nvSpPr>
        <p:spPr/>
        <p:txBody>
          <a:bodyPr/>
          <a:lstStyle/>
          <a:p>
            <a:endParaRPr lang="tr-TR" altLang="tr-TR" smtClean="0"/>
          </a:p>
        </p:txBody>
      </p:sp>
      <p:sp>
        <p:nvSpPr>
          <p:cNvPr id="8195" name="2 İçerik Yer Tutucusu"/>
          <p:cNvSpPr>
            <a:spLocks noGrp="1"/>
          </p:cNvSpPr>
          <p:nvPr>
            <p:ph idx="1"/>
          </p:nvPr>
        </p:nvSpPr>
        <p:spPr/>
        <p:txBody>
          <a:bodyPr/>
          <a:lstStyle/>
          <a:p>
            <a:endParaRPr lang="tr-TR" altLang="tr-TR" smtClean="0"/>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1042988"/>
            <a:ext cx="367665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52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Başlık"/>
          <p:cNvSpPr>
            <a:spLocks noGrp="1"/>
          </p:cNvSpPr>
          <p:nvPr>
            <p:ph type="title"/>
          </p:nvPr>
        </p:nvSpPr>
        <p:spPr/>
        <p:txBody>
          <a:bodyPr/>
          <a:lstStyle/>
          <a:p>
            <a:endParaRPr lang="tr-TR" altLang="tr-TR" smtClean="0"/>
          </a:p>
        </p:txBody>
      </p:sp>
      <p:sp>
        <p:nvSpPr>
          <p:cNvPr id="10243" name="2 İçerik Yer Tutucusu"/>
          <p:cNvSpPr>
            <a:spLocks noGrp="1"/>
          </p:cNvSpPr>
          <p:nvPr>
            <p:ph idx="1"/>
          </p:nvPr>
        </p:nvSpPr>
        <p:spPr/>
        <p:txBody>
          <a:bodyPr/>
          <a:lstStyle/>
          <a:p>
            <a:endParaRPr lang="tr-TR" altLang="tr-TR"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723900"/>
            <a:ext cx="7362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605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Başlık"/>
          <p:cNvSpPr>
            <a:spLocks noGrp="1"/>
          </p:cNvSpPr>
          <p:nvPr>
            <p:ph type="title"/>
          </p:nvPr>
        </p:nvSpPr>
        <p:spPr/>
        <p:txBody>
          <a:bodyPr/>
          <a:lstStyle/>
          <a:p>
            <a:endParaRPr lang="tr-TR" altLang="tr-TR" smtClean="0"/>
          </a:p>
        </p:txBody>
      </p:sp>
      <p:sp>
        <p:nvSpPr>
          <p:cNvPr id="11267" name="2 İçerik Yer Tutucusu"/>
          <p:cNvSpPr>
            <a:spLocks noGrp="1"/>
          </p:cNvSpPr>
          <p:nvPr>
            <p:ph idx="1"/>
          </p:nvPr>
        </p:nvSpPr>
        <p:spPr/>
        <p:txBody>
          <a:bodyPr/>
          <a:lstStyle/>
          <a:p>
            <a:endParaRPr lang="tr-TR" altLang="tr-TR" smtClean="0"/>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1847850"/>
            <a:ext cx="35433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3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4" name="Picture 2" descr="Gross LV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762000"/>
            <a:ext cx="5761037" cy="3760788"/>
          </a:xfrm>
          <a:prstGeom prst="rect">
            <a:avLst/>
          </a:prstGeom>
          <a:noFill/>
          <a:extLst>
            <a:ext uri="{909E8E84-426E-40DD-AFC4-6F175D3DCCD1}">
              <a14:hiddenFill xmlns:a14="http://schemas.microsoft.com/office/drawing/2010/main">
                <a:solidFill>
                  <a:srgbClr val="FFFFFF"/>
                </a:solidFill>
              </a14:hiddenFill>
            </a:ext>
          </a:extLst>
        </p:spPr>
      </p:pic>
      <p:sp>
        <p:nvSpPr>
          <p:cNvPr id="791555" name="Text Box 3"/>
          <p:cNvSpPr txBox="1">
            <a:spLocks noChangeArrowheads="1"/>
          </p:cNvSpPr>
          <p:nvPr/>
        </p:nvSpPr>
        <p:spPr bwMode="auto">
          <a:xfrm>
            <a:off x="1638300" y="4724400"/>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GB" altLang="tr-TR" sz="2000" b="0">
                <a:solidFill>
                  <a:schemeClr val="bg1"/>
                </a:solidFill>
              </a:rPr>
              <a:t>The left ventricle is markedly thickened in this patient with severe hypertension that was untreated for many years. The myocardial fibers have undergone hypertrophy.</a:t>
            </a:r>
          </a:p>
        </p:txBody>
      </p:sp>
    </p:spTree>
    <p:extLst>
      <p:ext uri="{BB962C8B-B14F-4D97-AF65-F5344CB8AC3E}">
        <p14:creationId xmlns:p14="http://schemas.microsoft.com/office/powerpoint/2010/main" val="170580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p:txBody>
          <a:bodyPr/>
          <a:lstStyle/>
          <a:p>
            <a:r>
              <a:rPr lang="en-US" altLang="tr-TR"/>
              <a:t>BP Measurement</a:t>
            </a:r>
          </a:p>
        </p:txBody>
      </p:sp>
      <p:sp>
        <p:nvSpPr>
          <p:cNvPr id="144387" name="Rectangle 1027"/>
          <p:cNvSpPr>
            <a:spLocks noGrp="1" noChangeArrowheads="1"/>
          </p:cNvSpPr>
          <p:nvPr>
            <p:ph type="body" idx="1"/>
          </p:nvPr>
        </p:nvSpPr>
        <p:spPr/>
        <p:txBody>
          <a:bodyPr/>
          <a:lstStyle/>
          <a:p>
            <a:r>
              <a:rPr lang="en-US" altLang="tr-TR"/>
              <a:t>At least </a:t>
            </a:r>
            <a:r>
              <a:rPr lang="en-US" altLang="tr-TR" b="1"/>
              <a:t>two</a:t>
            </a:r>
            <a:r>
              <a:rPr lang="en-US" altLang="tr-TR"/>
              <a:t> measurements should be made and the </a:t>
            </a:r>
            <a:r>
              <a:rPr lang="en-US" altLang="tr-TR" b="1"/>
              <a:t>average</a:t>
            </a:r>
            <a:r>
              <a:rPr lang="en-US" altLang="tr-TR"/>
              <a:t> recorded.</a:t>
            </a:r>
          </a:p>
          <a:p>
            <a:r>
              <a:rPr lang="en-US" altLang="tr-TR"/>
              <a:t>Clinicians should </a:t>
            </a:r>
            <a:r>
              <a:rPr lang="en-US" altLang="tr-TR" b="1"/>
              <a:t>provide to patients</a:t>
            </a:r>
            <a:r>
              <a:rPr lang="en-US" altLang="tr-TR"/>
              <a:t> their specific BP numbers and the BP goal of their treatment.</a:t>
            </a:r>
          </a:p>
          <a:p>
            <a:endParaRPr lang="en-US" altLang="tr-TR"/>
          </a:p>
          <a:p>
            <a:endParaRPr lang="en-US" altLang="tr-TR"/>
          </a:p>
        </p:txBody>
      </p:sp>
    </p:spTree>
    <p:extLst>
      <p:ext uri="{BB962C8B-B14F-4D97-AF65-F5344CB8AC3E}">
        <p14:creationId xmlns:p14="http://schemas.microsoft.com/office/powerpoint/2010/main" val="710768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457200" y="411480"/>
            <a:ext cx="8229600" cy="533400"/>
          </a:xfrm>
          <a:extLst/>
        </p:spPr>
        <p:txBody>
          <a:bodyPr/>
          <a:lstStyle/>
          <a:p>
            <a:pPr>
              <a:defRPr/>
            </a:pPr>
            <a:r>
              <a:rPr lang="en-US" altLang="en-US" sz="2400" b="1" dirty="0">
                <a:solidFill>
                  <a:schemeClr val="accent2"/>
                </a:solidFill>
              </a:rPr>
              <a:t>CVD Risk Factors Common in Patients With Hypertension</a:t>
            </a:r>
            <a:endParaRPr lang="en-US" altLang="en-US" sz="2400" b="1" dirty="0">
              <a:solidFill>
                <a:schemeClr val="accent2"/>
              </a:solidFill>
              <a:highlight>
                <a:srgbClr val="FFFF00"/>
              </a:highlight>
            </a:endParaRPr>
          </a:p>
        </p:txBody>
      </p:sp>
      <p:sp>
        <p:nvSpPr>
          <p:cNvPr id="11267" name="Rectangle 1"/>
          <p:cNvSpPr>
            <a:spLocks noChangeArrowheads="1"/>
          </p:cNvSpPr>
          <p:nvPr/>
        </p:nvSpPr>
        <p:spPr bwMode="auto">
          <a:xfrm>
            <a:off x="4479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sp>
        <p:nvSpPr>
          <p:cNvPr id="12292" name="Rectangle 12">
            <a:extLst>
              <a:ext uri="{FF2B5EF4-FFF2-40B4-BE49-F238E27FC236}"/>
            </a:extLst>
          </p:cNvPr>
          <p:cNvSpPr>
            <a:spLocks noChangeArrowheads="1"/>
          </p:cNvSpPr>
          <p:nvPr/>
        </p:nvSpPr>
        <p:spPr bwMode="auto">
          <a:xfrm>
            <a:off x="444500" y="3962400"/>
            <a:ext cx="8242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Geneva" charset="0"/>
              </a:defRPr>
            </a:lvl1pPr>
            <a:lvl2pPr marL="742950" indent="-285750">
              <a:spcBef>
                <a:spcPct val="20000"/>
              </a:spcBef>
              <a:buChar char="–"/>
              <a:defRPr sz="2800">
                <a:solidFill>
                  <a:schemeClr val="tx1"/>
                </a:solidFill>
                <a:latin typeface="Arial" panose="020B0604020202020204" pitchFamily="34" charset="0"/>
                <a:ea typeface="Geneva" charset="0"/>
                <a:cs typeface="Geneva" charset="0"/>
              </a:defRPr>
            </a:lvl2pPr>
            <a:lvl3pPr marL="1143000" indent="-228600">
              <a:spcBef>
                <a:spcPct val="20000"/>
              </a:spcBef>
              <a:buChar char="•"/>
              <a:defRPr sz="2400">
                <a:solidFill>
                  <a:schemeClr val="tx1"/>
                </a:solidFill>
                <a:latin typeface="Arial" panose="020B0604020202020204" pitchFamily="34" charset="0"/>
                <a:ea typeface="Geneva" charset="0"/>
                <a:cs typeface="Geneva" charset="0"/>
              </a:defRPr>
            </a:lvl3pPr>
            <a:lvl4pPr marL="1600200" indent="-228600">
              <a:spcBef>
                <a:spcPct val="20000"/>
              </a:spcBef>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9pPr>
          </a:lstStyle>
          <a:p>
            <a:pPr algn="just">
              <a:spcBef>
                <a:spcPct val="0"/>
              </a:spcBef>
              <a:buFontTx/>
              <a:buNone/>
              <a:defRPr/>
            </a:pPr>
            <a:r>
              <a:rPr lang="en-US" altLang="en-US" sz="1600" dirty="0">
                <a:latin typeface="+mn-lt"/>
                <a:cs typeface="Times New Roman" panose="02020603050405020304" pitchFamily="18" charset="0"/>
              </a:rPr>
              <a:t>*Factors that can be changed and, if changed, may reduce CVD risk.</a:t>
            </a:r>
          </a:p>
          <a:p>
            <a:pPr algn="just">
              <a:spcBef>
                <a:spcPct val="0"/>
              </a:spcBef>
              <a:buFontTx/>
              <a:buNone/>
              <a:defRPr/>
            </a:pPr>
            <a:r>
              <a:rPr lang="en-US" altLang="en-US" sz="1600" dirty="0">
                <a:latin typeface="+mn-lt"/>
                <a:cs typeface="Times New Roman" panose="02020603050405020304" pitchFamily="18" charset="0"/>
              </a:rPr>
              <a:t>†Factors that are difficult to change (CKD, low socioeconomic/educational status, obstructive sleep apnea, cannot be changed (family history, increased age, male sex), or, if changed through the use of current intervention techniques, may not reduce CVD risk (psychosocial stress). </a:t>
            </a:r>
          </a:p>
          <a:p>
            <a:pPr algn="just">
              <a:spcBef>
                <a:spcPct val="0"/>
              </a:spcBef>
              <a:buFontTx/>
              <a:buNone/>
              <a:defRPr/>
            </a:pPr>
            <a:r>
              <a:rPr lang="en-US" altLang="en-US" sz="1600" dirty="0">
                <a:latin typeface="+mn-lt"/>
                <a:cs typeface="Times New Roman" panose="02020603050405020304" pitchFamily="18" charset="0"/>
              </a:rPr>
              <a:t>CKD indicates chronic kidney disease; and CVD, cardiovascular disease.</a:t>
            </a:r>
          </a:p>
        </p:txBody>
      </p:sp>
      <p:graphicFrame>
        <p:nvGraphicFramePr>
          <p:cNvPr id="7" name="Content Placeholder 6">
            <a:extLst>
              <a:ext uri="{FF2B5EF4-FFF2-40B4-BE49-F238E27FC236}"/>
            </a:extLst>
          </p:cNvPr>
          <p:cNvGraphicFramePr>
            <a:graphicFrameLocks noGrp="1"/>
          </p:cNvGraphicFramePr>
          <p:nvPr>
            <p:ph idx="1"/>
            <p:extLst>
              <p:ext uri="{D42A27DB-BD31-4B8C-83A1-F6EECF244321}">
                <p14:modId xmlns:p14="http://schemas.microsoft.com/office/powerpoint/2010/main" val="3319741295"/>
              </p:ext>
            </p:extLst>
          </p:nvPr>
        </p:nvGraphicFramePr>
        <p:xfrm>
          <a:off x="473075" y="1219200"/>
          <a:ext cx="8242300" cy="2627313"/>
        </p:xfrm>
        <a:graphic>
          <a:graphicData uri="http://schemas.openxmlformats.org/drawingml/2006/table">
            <a:tbl>
              <a:tblPr firstRow="1" firstCol="1" bandRow="1"/>
              <a:tblGrid>
                <a:gridCol w="4051555">
                  <a:extLst>
                    <a:ext uri="{9D8B030D-6E8A-4147-A177-3AD203B41FA5}"/>
                  </a:extLst>
                </a:gridCol>
                <a:gridCol w="4190745">
                  <a:extLst>
                    <a:ext uri="{9D8B030D-6E8A-4147-A177-3AD203B41FA5}"/>
                  </a:extLst>
                </a:gridCol>
              </a:tblGrid>
              <a:tr h="328415">
                <a:tc>
                  <a:txBody>
                    <a:bodyPr/>
                    <a:lstStyle/>
                    <a:p>
                      <a:pPr marL="0" marR="0" algn="ctr">
                        <a:spcBef>
                          <a:spcPts val="0"/>
                        </a:spcBef>
                        <a:spcAft>
                          <a:spcPts val="0"/>
                        </a:spcAft>
                      </a:pPr>
                      <a:r>
                        <a:rPr lang="en-US" sz="1800" b="1" dirty="0">
                          <a:solidFill>
                            <a:srgbClr val="0070C0"/>
                          </a:solidFill>
                          <a:effectLst/>
                          <a:latin typeface="+mn-lt"/>
                          <a:ea typeface="Times New Roman" panose="02020603050405020304" pitchFamily="18" charset="0"/>
                        </a:rPr>
                        <a:t>Modifiable Risk Factors*</a:t>
                      </a:r>
                      <a:endParaRPr lang="en-US" sz="1600" dirty="0">
                        <a:solidFill>
                          <a:srgbClr val="0070C0"/>
                        </a:solidFill>
                        <a:effectLst/>
                        <a:latin typeface="+mn-lt"/>
                        <a:ea typeface="Times New Roman" panose="02020603050405020304" pitchFamily="18" charset="0"/>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800" b="1" dirty="0">
                          <a:solidFill>
                            <a:srgbClr val="0070C0"/>
                          </a:solidFill>
                          <a:effectLst/>
                          <a:latin typeface="+mn-lt"/>
                          <a:ea typeface="Times New Roman" panose="02020603050405020304" pitchFamily="18" charset="0"/>
                        </a:rPr>
                        <a:t>Relatively Fixed Risk Factors</a:t>
                      </a:r>
                      <a:r>
                        <a:rPr lang="en-US" sz="1800" dirty="0">
                          <a:solidFill>
                            <a:srgbClr val="0070C0"/>
                          </a:solidFill>
                          <a:effectLst/>
                          <a:latin typeface="+mn-lt"/>
                          <a:ea typeface="Times New Roman" panose="02020603050405020304" pitchFamily="18" charset="0"/>
                        </a:rPr>
                        <a:t>†</a:t>
                      </a:r>
                      <a:endParaRPr lang="en-US" sz="1600" dirty="0">
                        <a:solidFill>
                          <a:srgbClr val="0070C0"/>
                        </a:solidFill>
                        <a:effectLst/>
                        <a:latin typeface="+mn-lt"/>
                        <a:ea typeface="Times New Roman" panose="02020603050405020304" pitchFamily="18" charset="0"/>
                      </a:endParaRP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extLst>
              </a:tr>
              <a:tr h="2298898">
                <a:tc>
                  <a:txBody>
                    <a:bodyPr/>
                    <a:lstStyle/>
                    <a:p>
                      <a:pPr marL="342900" marR="0" lvl="0" indent="-342900" algn="l">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Current cigarette smoking, secondhand smoking</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Diabetes mellitus</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Dyslipidemia/hypercholesterolemia</a:t>
                      </a:r>
                    </a:p>
                    <a:p>
                      <a:pPr marL="342900" marR="0" lvl="0" indent="-342900">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Overweight/obesity</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Physical inactivity/low fitness</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Unhealthy diet</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CKD</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Family history</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Increased age</a:t>
                      </a:r>
                    </a:p>
                    <a:p>
                      <a:pPr marL="342900" marR="0" lvl="0" indent="-342900">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Low socioeconomic/educational status</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Male sex</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Obstructive sleep apnea </a:t>
                      </a:r>
                    </a:p>
                    <a:p>
                      <a:pPr marL="342900" marR="0" lvl="0" indent="-342900" algn="just">
                        <a:spcBef>
                          <a:spcPts val="0"/>
                        </a:spcBef>
                        <a:spcAft>
                          <a:spcPts val="0"/>
                        </a:spcAft>
                        <a:buFont typeface="Symbol" panose="05050102010706020507" pitchFamily="18" charset="2"/>
                        <a:buChar char=""/>
                      </a:pPr>
                      <a:r>
                        <a:rPr lang="en-US" sz="1800" dirty="0">
                          <a:solidFill>
                            <a:srgbClr val="FF0000"/>
                          </a:solidFill>
                          <a:effectLst/>
                          <a:latin typeface="+mn-lt"/>
                          <a:ea typeface="Times New Roman" panose="02020603050405020304" pitchFamily="18" charset="0"/>
                          <a:cs typeface="Times New Roman" panose="02020603050405020304" pitchFamily="18" charset="0"/>
                        </a:rPr>
                        <a:t>Psychosocial stress</a:t>
                      </a:r>
                    </a:p>
                  </a:txBody>
                  <a:tcPr marL="68579" marR="685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extLst>
              </a:tr>
            </a:tbl>
          </a:graphicData>
        </a:graphic>
      </p:graphicFrame>
    </p:spTree>
    <p:extLst>
      <p:ext uri="{BB962C8B-B14F-4D97-AF65-F5344CB8AC3E}">
        <p14:creationId xmlns:p14="http://schemas.microsoft.com/office/powerpoint/2010/main" val="2408478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457200" y="228600"/>
            <a:ext cx="8229600" cy="533400"/>
          </a:xfrm>
          <a:extLst/>
        </p:spPr>
        <p:txBody>
          <a:bodyPr/>
          <a:lstStyle/>
          <a:p>
            <a:pPr>
              <a:defRPr/>
            </a:pPr>
            <a:r>
              <a:rPr lang="en-US" altLang="en-US" sz="2400" b="1" dirty="0">
                <a:solidFill>
                  <a:schemeClr val="accent2"/>
                </a:solidFill>
              </a:rPr>
              <a:t>Categories of BP in Adults*</a:t>
            </a:r>
            <a:endParaRPr lang="en-US" altLang="en-US" sz="2400" b="1" dirty="0">
              <a:solidFill>
                <a:schemeClr val="accent2"/>
              </a:solidFill>
              <a:highlight>
                <a:srgbClr val="FFFF00"/>
              </a:highlight>
            </a:endParaRPr>
          </a:p>
        </p:txBody>
      </p:sp>
      <p:sp>
        <p:nvSpPr>
          <p:cNvPr id="14339" name="Rectangle 1"/>
          <p:cNvSpPr>
            <a:spLocks noChangeArrowheads="1"/>
          </p:cNvSpPr>
          <p:nvPr/>
        </p:nvSpPr>
        <p:spPr bwMode="auto">
          <a:xfrm>
            <a:off x="4479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sp>
        <p:nvSpPr>
          <p:cNvPr id="14340" name="Rectangle 12"/>
          <p:cNvSpPr>
            <a:spLocks noChangeArrowheads="1"/>
          </p:cNvSpPr>
          <p:nvPr/>
        </p:nvSpPr>
        <p:spPr bwMode="auto">
          <a:xfrm>
            <a:off x="1812925" y="4494213"/>
            <a:ext cx="533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ctr">
              <a:spcBef>
                <a:spcPct val="0"/>
              </a:spcBef>
              <a:buFontTx/>
              <a:buNone/>
            </a:pPr>
            <a:r>
              <a:rPr lang="en-US" altLang="en-US" sz="1600"/>
              <a:t>*Individuals with SBP and DBP in 2 categories should be designated to the higher BP category.</a:t>
            </a:r>
          </a:p>
          <a:p>
            <a:pPr algn="ctr">
              <a:spcBef>
                <a:spcPct val="0"/>
              </a:spcBef>
              <a:buFontTx/>
              <a:buNone/>
            </a:pPr>
            <a:r>
              <a:rPr lang="en-US" altLang="en-US" sz="1600"/>
              <a:t>BP indicates blood pressure (based on an average of ≥2 careful readings obtained on ≥2 occasions, as detailed in DBP, diastolic blood pressure; and SBP systolic blood pressure. </a:t>
            </a:r>
          </a:p>
          <a:p>
            <a:pPr algn="just">
              <a:spcBef>
                <a:spcPct val="0"/>
              </a:spcBef>
              <a:buFontTx/>
              <a:buNone/>
            </a:pPr>
            <a:endParaRPr lang="en-US" altLang="en-US" sz="1200">
              <a:latin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5014108"/>
              </p:ext>
            </p:extLst>
          </p:nvPr>
        </p:nvGraphicFramePr>
        <p:xfrm>
          <a:off x="1560513" y="936625"/>
          <a:ext cx="5997575" cy="3275014"/>
        </p:xfrm>
        <a:graphic>
          <a:graphicData uri="http://schemas.openxmlformats.org/drawingml/2006/table">
            <a:tbl>
              <a:tblPr/>
              <a:tblGrid>
                <a:gridCol w="1776412"/>
                <a:gridCol w="1700213"/>
                <a:gridCol w="819150"/>
                <a:gridCol w="1701800"/>
              </a:tblGrid>
              <a:tr h="531813">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rPr>
                        <a:t>BP Category</a:t>
                      </a:r>
                      <a:endParaRPr kumimoji="0" lang="en-US" altLang="en-US" sz="1800" b="0"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rPr>
                        <a:t>SBP</a:t>
                      </a:r>
                      <a:endParaRPr kumimoji="0" lang="en-US" altLang="en-US" sz="1800" b="0"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rPr>
                        <a:t> </a:t>
                      </a:r>
                      <a:endParaRPr kumimoji="0" lang="en-US" altLang="en-US" sz="1800" b="0"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D1F0"/>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rPr>
                        <a:t>DBP</a:t>
                      </a:r>
                      <a:endParaRPr kumimoji="0" lang="en-US" altLang="en-US" sz="1800" b="0" i="0" u="none" strike="noStrike" cap="none" normalizeH="0" baseline="0" dirty="0" smtClean="0">
                        <a:ln>
                          <a:noFill/>
                        </a:ln>
                        <a:solidFill>
                          <a:srgbClr val="00206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1D1F0"/>
                    </a:solidFill>
                  </a:tcPr>
                </a:tc>
              </a:tr>
              <a:tr h="531813">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Normal</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&lt;120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rPr>
                        <a:t>and</a:t>
                      </a:r>
                      <a:endParaRPr kumimoji="0" lang="en-US" altLang="en-US" sz="18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rPr>
                        <a:t>&lt;80 mm Hg</a:t>
                      </a:r>
                      <a:endParaRPr kumimoji="0" lang="en-US" altLang="en-US" sz="18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09600">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Elevated</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120–129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and</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&lt;80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60375">
                <a:tc gridSpan="4">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rPr>
                        <a:t>Hypertension</a:t>
                      </a:r>
                      <a:endParaRPr kumimoji="0" lang="en-US" altLang="en-US" sz="1800" b="0"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r>
              <a:tr h="609600">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rPr>
                        <a:t>   Stage 1</a:t>
                      </a:r>
                      <a:endParaRPr kumimoji="0" lang="en-US" altLang="en-US" sz="1800" b="0"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130–139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rPr>
                        <a:t>or</a:t>
                      </a:r>
                      <a:endParaRPr kumimoji="0" lang="en-US" altLang="en-US" sz="18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rPr>
                        <a:t>80–89 mm Hg</a:t>
                      </a:r>
                      <a:endParaRPr kumimoji="0" lang="en-US" altLang="en-US" sz="1800" b="0" i="0" u="none" strike="noStrike" cap="none" normalizeH="0" baseline="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31813">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rPr>
                        <a:t>   Stage 2</a:t>
                      </a:r>
                      <a:endParaRPr kumimoji="0" lang="en-US" altLang="en-US" sz="1800" b="0" i="0" u="none" strike="noStrike" cap="none" normalizeH="0" baseline="0" dirty="0" smtClean="0">
                        <a:ln>
                          <a:noFill/>
                        </a:ln>
                        <a:solidFill>
                          <a:srgbClr val="FF000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≥140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or</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itchFamily="34" charset="0"/>
                          <a:ea typeface="MS PGothic" pitchFamily="34" charset="-128"/>
                          <a:cs typeface="Geneva" charset="0"/>
                        </a:defRPr>
                      </a:lvl1pPr>
                      <a:lvl2pPr marL="742950" indent="-285750">
                        <a:spcBef>
                          <a:spcPct val="20000"/>
                        </a:spcBef>
                        <a:defRPr sz="2400">
                          <a:solidFill>
                            <a:schemeClr val="tx1"/>
                          </a:solidFill>
                          <a:latin typeface="Arial" pitchFamily="34" charset="0"/>
                          <a:ea typeface="Geneva" charset="0"/>
                          <a:cs typeface="Geneva" charset="0"/>
                        </a:defRPr>
                      </a:lvl2pPr>
                      <a:lvl3pPr marL="1143000" indent="-228600">
                        <a:spcBef>
                          <a:spcPct val="20000"/>
                        </a:spcBef>
                        <a:defRPr sz="2000">
                          <a:solidFill>
                            <a:schemeClr val="tx1"/>
                          </a:solidFill>
                          <a:latin typeface="Arial" pitchFamily="34" charset="0"/>
                          <a:ea typeface="Geneva" charset="0"/>
                          <a:cs typeface="Geneva" charset="0"/>
                        </a:defRPr>
                      </a:lvl3pPr>
                      <a:lvl4pPr marL="1600200" indent="-228600">
                        <a:spcBef>
                          <a:spcPct val="20000"/>
                        </a:spcBef>
                        <a:defRPr>
                          <a:solidFill>
                            <a:schemeClr val="tx1"/>
                          </a:solidFill>
                          <a:latin typeface="Arial" pitchFamily="34" charset="0"/>
                          <a:ea typeface="Geneva" charset="0"/>
                          <a:cs typeface="Geneva" charset="0"/>
                        </a:defRPr>
                      </a:lvl4pPr>
                      <a:lvl5pPr marL="2057400" indent="-228600">
                        <a:spcBef>
                          <a:spcPct val="20000"/>
                        </a:spcBef>
                        <a:defRPr>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defRPr>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defRPr>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defRPr>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defRPr>
                          <a:solidFill>
                            <a:schemeClr val="tx1"/>
                          </a:solidFill>
                          <a:latin typeface="Arial" pitchFamily="34" charset="0"/>
                          <a:ea typeface="Geneva" charset="0"/>
                          <a:cs typeface="Genev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rPr>
                        <a:t>≥90 mm Hg</a:t>
                      </a:r>
                      <a:endParaRPr kumimoji="0" lang="en-US" altLang="en-US" sz="1800" b="0" i="0" u="none" strike="noStrike" cap="none" normalizeH="0" baseline="0" dirty="0" smtClean="0">
                        <a:ln>
                          <a:noFill/>
                        </a:ln>
                        <a:solidFill>
                          <a:srgbClr val="0070C0"/>
                        </a:solidFill>
                        <a:effectLst/>
                        <a:latin typeface="Arial" pitchFamily="34" charset="0"/>
                        <a:ea typeface="MS PGothic"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95169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533400"/>
            <a:ext cx="7772400" cy="838200"/>
          </a:xfrm>
        </p:spPr>
        <p:txBody>
          <a:bodyPr/>
          <a:lstStyle/>
          <a:p>
            <a:r>
              <a:rPr lang="en-US" altLang="tr-TR" sz="4000" smtClean="0">
                <a:solidFill>
                  <a:srgbClr val="FFFF00"/>
                </a:solidFill>
              </a:rPr>
              <a:t>Sekonder HT : </a:t>
            </a:r>
            <a:r>
              <a:rPr lang="ja-JP" altLang="en-US" sz="4000" smtClean="0">
                <a:solidFill>
                  <a:srgbClr val="FFFF00"/>
                </a:solidFill>
              </a:rPr>
              <a:t>“</a:t>
            </a:r>
            <a:r>
              <a:rPr lang="en-US" altLang="ja-JP" sz="4000" smtClean="0">
                <a:solidFill>
                  <a:srgbClr val="FFFF00"/>
                </a:solidFill>
              </a:rPr>
              <a:t>ABCDE</a:t>
            </a:r>
            <a:r>
              <a:rPr lang="ja-JP" altLang="en-US" sz="4000" smtClean="0">
                <a:solidFill>
                  <a:srgbClr val="FFFF00"/>
                </a:solidFill>
              </a:rPr>
              <a:t>”</a:t>
            </a:r>
            <a:endParaRPr lang="en-US" altLang="tr-TR" sz="4000" smtClean="0">
              <a:solidFill>
                <a:srgbClr val="FFFF00"/>
              </a:solidFill>
            </a:endParaRPr>
          </a:p>
        </p:txBody>
      </p:sp>
      <p:sp>
        <p:nvSpPr>
          <p:cNvPr id="16387" name="Rectangle 3"/>
          <p:cNvSpPr>
            <a:spLocks noGrp="1" noChangeArrowheads="1"/>
          </p:cNvSpPr>
          <p:nvPr>
            <p:ph type="body" idx="1"/>
          </p:nvPr>
        </p:nvSpPr>
        <p:spPr>
          <a:xfrm>
            <a:off x="990600" y="1524000"/>
            <a:ext cx="7772400" cy="2286000"/>
          </a:xfrm>
        </p:spPr>
        <p:txBody>
          <a:bodyPr/>
          <a:lstStyle/>
          <a:p>
            <a:pPr>
              <a:lnSpc>
                <a:spcPct val="90000"/>
              </a:lnSpc>
              <a:buFontTx/>
              <a:buNone/>
            </a:pPr>
            <a:endParaRPr lang="en-US" altLang="tr-TR" sz="1800" smtClean="0"/>
          </a:p>
          <a:p>
            <a:pPr>
              <a:lnSpc>
                <a:spcPct val="90000"/>
              </a:lnSpc>
              <a:buFontTx/>
              <a:buNone/>
            </a:pPr>
            <a:r>
              <a:rPr lang="en-US" altLang="tr-TR" sz="2800" smtClean="0"/>
              <a:t>A -  Accuracy, Apnea and Aldosteronism</a:t>
            </a:r>
          </a:p>
          <a:p>
            <a:pPr>
              <a:lnSpc>
                <a:spcPct val="90000"/>
              </a:lnSpc>
              <a:buFontTx/>
              <a:buNone/>
            </a:pPr>
            <a:r>
              <a:rPr lang="en-US" altLang="tr-TR" sz="2800" smtClean="0"/>
              <a:t>B -  Bruits &amp; bad kidneys (Renal </a:t>
            </a:r>
          </a:p>
          <a:p>
            <a:pPr>
              <a:lnSpc>
                <a:spcPct val="90000"/>
              </a:lnSpc>
              <a:buFontTx/>
              <a:buNone/>
            </a:pPr>
            <a:r>
              <a:rPr lang="en-US" altLang="tr-TR" sz="2800" smtClean="0"/>
              <a:t>       parenchymal disease)</a:t>
            </a:r>
          </a:p>
          <a:p>
            <a:pPr>
              <a:lnSpc>
                <a:spcPct val="90000"/>
              </a:lnSpc>
              <a:buFontTx/>
              <a:buNone/>
            </a:pPr>
            <a:r>
              <a:rPr lang="en-US" altLang="tr-TR" sz="2800" smtClean="0"/>
              <a:t>C - Catecholamine, Co arctations &amp;  </a:t>
            </a:r>
          </a:p>
          <a:p>
            <a:pPr>
              <a:lnSpc>
                <a:spcPct val="90000"/>
              </a:lnSpc>
              <a:buFontTx/>
              <a:buNone/>
            </a:pPr>
            <a:r>
              <a:rPr lang="en-US" altLang="tr-TR" sz="2800" smtClean="0"/>
              <a:t>       Cushing</a:t>
            </a:r>
            <a:r>
              <a:rPr lang="ja-JP" altLang="en-US" sz="2800" smtClean="0"/>
              <a:t>’</a:t>
            </a:r>
            <a:r>
              <a:rPr lang="en-US" altLang="ja-JP" sz="2800" smtClean="0"/>
              <a:t>s syndrome</a:t>
            </a:r>
          </a:p>
          <a:p>
            <a:pPr>
              <a:lnSpc>
                <a:spcPct val="90000"/>
              </a:lnSpc>
              <a:buFontTx/>
              <a:buNone/>
            </a:pPr>
            <a:r>
              <a:rPr lang="en-US" altLang="tr-TR" sz="2800" smtClean="0"/>
              <a:t>D -  Drugs &amp; Diet </a:t>
            </a:r>
          </a:p>
          <a:p>
            <a:pPr>
              <a:lnSpc>
                <a:spcPct val="90000"/>
              </a:lnSpc>
              <a:buFontTx/>
              <a:buNone/>
            </a:pPr>
            <a:r>
              <a:rPr lang="en-US" altLang="tr-TR" sz="2800" smtClean="0"/>
              <a:t>E -  Erythropoietin &amp; Endocrine disorders</a:t>
            </a:r>
          </a:p>
        </p:txBody>
      </p:sp>
    </p:spTree>
    <p:extLst>
      <p:ext uri="{BB962C8B-B14F-4D97-AF65-F5344CB8AC3E}">
        <p14:creationId xmlns:p14="http://schemas.microsoft.com/office/powerpoint/2010/main" val="2194370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p:txBody>
          <a:bodyPr/>
          <a:lstStyle/>
          <a:p>
            <a:r>
              <a:rPr lang="en-US" altLang="tr-TR"/>
              <a:t>Secondary HTN-Screening Tests</a:t>
            </a:r>
          </a:p>
        </p:txBody>
      </p:sp>
      <p:pic>
        <p:nvPicPr>
          <p:cNvPr id="151555" name="Picture 102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89088" y="2116138"/>
            <a:ext cx="6983412" cy="3838575"/>
          </a:xfrm>
          <a:noFill/>
          <a:ln/>
        </p:spPr>
      </p:pic>
      <p:sp>
        <p:nvSpPr>
          <p:cNvPr id="151556" name="Rectangle 1028"/>
          <p:cNvSpPr>
            <a:spLocks noChangeArrowheads="1"/>
          </p:cNvSpPr>
          <p:nvPr/>
        </p:nvSpPr>
        <p:spPr bwMode="auto">
          <a:xfrm>
            <a:off x="457200" y="6491288"/>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b="1"/>
              <a:t>www.nhlbi.nih.gov</a:t>
            </a:r>
          </a:p>
        </p:txBody>
      </p:sp>
    </p:spTree>
    <p:extLst>
      <p:ext uri="{BB962C8B-B14F-4D97-AF65-F5344CB8AC3E}">
        <p14:creationId xmlns:p14="http://schemas.microsoft.com/office/powerpoint/2010/main" val="2950008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438150" y="115570"/>
            <a:ext cx="8305800" cy="533400"/>
          </a:xfrm>
          <a:extLst/>
        </p:spPr>
        <p:txBody>
          <a:bodyPr/>
          <a:lstStyle/>
          <a:p>
            <a:pPr>
              <a:defRPr/>
            </a:pPr>
            <a:r>
              <a:rPr lang="en-US" altLang="en-US" sz="2400" b="1" dirty="0">
                <a:solidFill>
                  <a:schemeClr val="accent2"/>
                </a:solidFill>
              </a:rPr>
              <a:t>Screening for Secondary Hypertension</a:t>
            </a:r>
            <a:endParaRPr lang="en-US" altLang="en-US" sz="2400" b="1" dirty="0">
              <a:solidFill>
                <a:schemeClr val="accent2"/>
              </a:solidFill>
              <a:highlight>
                <a:srgbClr val="FFFF00"/>
              </a:highlight>
            </a:endParaRPr>
          </a:p>
        </p:txBody>
      </p:sp>
      <p:sp>
        <p:nvSpPr>
          <p:cNvPr id="29699" name="Rectangle 1"/>
          <p:cNvSpPr>
            <a:spLocks noChangeArrowheads="1"/>
          </p:cNvSpPr>
          <p:nvPr/>
        </p:nvSpPr>
        <p:spPr bwMode="auto">
          <a:xfrm>
            <a:off x="4479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sp>
        <p:nvSpPr>
          <p:cNvPr id="29700" name="Rectangle 7"/>
          <p:cNvSpPr>
            <a:spLocks noChangeArrowheads="1"/>
          </p:cNvSpPr>
          <p:nvPr/>
        </p:nvSpPr>
        <p:spPr bwMode="auto">
          <a:xfrm>
            <a:off x="1828800" y="5765800"/>
            <a:ext cx="55102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ctr">
              <a:spcBef>
                <a:spcPct val="0"/>
              </a:spcBef>
              <a:buFontTx/>
              <a:buNone/>
            </a:pPr>
            <a:r>
              <a:rPr lang="en-US" altLang="en-US" sz="1200"/>
              <a:t>Colors correspond to Class of Recommendation in Table 1 .</a:t>
            </a:r>
          </a:p>
          <a:p>
            <a:pPr algn="ctr">
              <a:spcBef>
                <a:spcPct val="0"/>
              </a:spcBef>
              <a:buFontTx/>
              <a:buNone/>
            </a:pPr>
            <a:r>
              <a:rPr lang="en-US" altLang="en-US" sz="1200"/>
              <a:t>TOD indicates target organ damage (e.g., cerebrovascular disease, hypertensive retinopathy, left ventricular hypertrophy, left ventricular dysfunction, heart failure, coronary artery disease, chronic kidney disease, albuminuria, peripheral artery disease).</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536575"/>
            <a:ext cx="36195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731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tr-TR" sz="3600" b="1" smtClean="0">
                <a:solidFill>
                  <a:srgbClr val="FFFF99"/>
                </a:solidFill>
              </a:rPr>
              <a:t>Factors Influencing Blood Pressure</a:t>
            </a:r>
          </a:p>
        </p:txBody>
      </p:sp>
      <p:sp>
        <p:nvSpPr>
          <p:cNvPr id="3075" name="Rectangle 4"/>
          <p:cNvSpPr>
            <a:spLocks noChangeArrowheads="1"/>
          </p:cNvSpPr>
          <p:nvPr/>
        </p:nvSpPr>
        <p:spPr bwMode="auto">
          <a:xfrm>
            <a:off x="0" y="3352800"/>
            <a:ext cx="2438400" cy="8382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tr-TR" sz="2800" b="1" dirty="0">
                <a:solidFill>
                  <a:srgbClr val="FF0000"/>
                </a:solidFill>
              </a:rPr>
              <a:t>Blood Pressure</a:t>
            </a:r>
          </a:p>
        </p:txBody>
      </p:sp>
      <p:sp>
        <p:nvSpPr>
          <p:cNvPr id="3076" name="Rectangle 5"/>
          <p:cNvSpPr>
            <a:spLocks noChangeArrowheads="1"/>
          </p:cNvSpPr>
          <p:nvPr/>
        </p:nvSpPr>
        <p:spPr bwMode="auto">
          <a:xfrm>
            <a:off x="2590800" y="3657600"/>
            <a:ext cx="304800" cy="228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tr-TR" sz="2800" b="1" dirty="0">
                <a:solidFill>
                  <a:srgbClr val="FF0000"/>
                </a:solidFill>
              </a:rPr>
              <a:t>=</a:t>
            </a:r>
          </a:p>
        </p:txBody>
      </p:sp>
      <p:sp>
        <p:nvSpPr>
          <p:cNvPr id="3077" name="Rectangle 10"/>
          <p:cNvSpPr>
            <a:spLocks noChangeArrowheads="1"/>
          </p:cNvSpPr>
          <p:nvPr/>
        </p:nvSpPr>
        <p:spPr bwMode="auto">
          <a:xfrm>
            <a:off x="3048000" y="3352800"/>
            <a:ext cx="2514600" cy="8382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tr-TR" sz="2800" b="1" dirty="0">
                <a:solidFill>
                  <a:srgbClr val="FF0000"/>
                </a:solidFill>
              </a:rPr>
              <a:t>Cardiac Output</a:t>
            </a:r>
          </a:p>
        </p:txBody>
      </p:sp>
      <p:sp>
        <p:nvSpPr>
          <p:cNvPr id="3078" name="Rectangle 12"/>
          <p:cNvSpPr>
            <a:spLocks noChangeArrowheads="1"/>
          </p:cNvSpPr>
          <p:nvPr/>
        </p:nvSpPr>
        <p:spPr bwMode="auto">
          <a:xfrm flipH="1">
            <a:off x="5715000" y="3581400"/>
            <a:ext cx="381000" cy="5334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tr-TR" sz="2800" b="1" dirty="0">
                <a:solidFill>
                  <a:srgbClr val="FF0000"/>
                </a:solidFill>
              </a:rPr>
              <a:t>x</a:t>
            </a:r>
          </a:p>
        </p:txBody>
      </p:sp>
      <p:sp>
        <p:nvSpPr>
          <p:cNvPr id="3079" name="Rectangle 14"/>
          <p:cNvSpPr>
            <a:spLocks noChangeArrowheads="1"/>
          </p:cNvSpPr>
          <p:nvPr/>
        </p:nvSpPr>
        <p:spPr bwMode="auto">
          <a:xfrm>
            <a:off x="6248400" y="3352800"/>
            <a:ext cx="2895600" cy="914400"/>
          </a:xfrm>
          <a:prstGeom prst="rect">
            <a:avLst/>
          </a:prstGeom>
          <a:solidFill>
            <a:srgbClr val="FFFFCC"/>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tr-TR" sz="2800" b="1" dirty="0">
                <a:solidFill>
                  <a:srgbClr val="FF0000"/>
                </a:solidFill>
              </a:rPr>
              <a:t>Systemic Vascular</a:t>
            </a:r>
          </a:p>
          <a:p>
            <a:pPr algn="ctr" eaLnBrk="1" hangingPunct="1"/>
            <a:r>
              <a:rPr lang="en-US" altLang="tr-TR" sz="2800" b="1" dirty="0">
                <a:solidFill>
                  <a:srgbClr val="FF0000"/>
                </a:solidFill>
              </a:rPr>
              <a:t>Resistance</a:t>
            </a:r>
          </a:p>
        </p:txBody>
      </p:sp>
    </p:spTree>
    <p:extLst>
      <p:ext uri="{BB962C8B-B14F-4D97-AF65-F5344CB8AC3E}">
        <p14:creationId xmlns:p14="http://schemas.microsoft.com/office/powerpoint/2010/main" val="2555894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3"/>
          <p:cNvSpPr>
            <a:spLocks noGrp="1" noChangeArrowheads="1"/>
          </p:cNvSpPr>
          <p:nvPr>
            <p:ph type="title"/>
          </p:nvPr>
        </p:nvSpPr>
        <p:spPr>
          <a:xfrm>
            <a:off x="276225" y="209550"/>
            <a:ext cx="8382000" cy="609600"/>
          </a:xfrm>
        </p:spPr>
        <p:txBody>
          <a:bodyPr/>
          <a:lstStyle/>
          <a:p>
            <a:pPr eaLnBrk="1" hangingPunct="1"/>
            <a:r>
              <a:rPr lang="en-US" altLang="en-US" sz="2400" b="1" smtClean="0">
                <a:solidFill>
                  <a:schemeClr val="accent2"/>
                </a:solidFill>
              </a:rPr>
              <a:t>Primary Aldosteronism </a:t>
            </a:r>
          </a:p>
        </p:txBody>
      </p:sp>
      <p:graphicFrame>
        <p:nvGraphicFramePr>
          <p:cNvPr id="4" name="Table 3">
            <a:extLst>
              <a:ext uri="{FF2B5EF4-FFF2-40B4-BE49-F238E27FC236}"/>
            </a:extLst>
          </p:cNvPr>
          <p:cNvGraphicFramePr>
            <a:graphicFrameLocks noGrp="1"/>
          </p:cNvGraphicFramePr>
          <p:nvPr>
            <p:extLst>
              <p:ext uri="{D42A27DB-BD31-4B8C-83A1-F6EECF244321}">
                <p14:modId xmlns:p14="http://schemas.microsoft.com/office/powerpoint/2010/main" val="1258870804"/>
              </p:ext>
            </p:extLst>
          </p:nvPr>
        </p:nvGraphicFramePr>
        <p:xfrm>
          <a:off x="460375" y="792163"/>
          <a:ext cx="8150225" cy="4816476"/>
        </p:xfrm>
        <a:graphic>
          <a:graphicData uri="http://schemas.openxmlformats.org/drawingml/2006/table">
            <a:tbl>
              <a:tblPr firstRow="1" firstCol="1" bandRow="1"/>
              <a:tblGrid>
                <a:gridCol w="978991">
                  <a:extLst>
                    <a:ext uri="{9D8B030D-6E8A-4147-A177-3AD203B41FA5}"/>
                  </a:extLst>
                </a:gridCol>
                <a:gridCol w="978991">
                  <a:extLst>
                    <a:ext uri="{9D8B030D-6E8A-4147-A177-3AD203B41FA5}"/>
                  </a:extLst>
                </a:gridCol>
                <a:gridCol w="6192243">
                  <a:extLst>
                    <a:ext uri="{9D8B030D-6E8A-4147-A177-3AD203B41FA5}"/>
                  </a:extLst>
                </a:gridCol>
              </a:tblGrid>
              <a:tr h="457211">
                <a:tc>
                  <a:txBody>
                    <a:bodyPr/>
                    <a:lstStyle/>
                    <a:p>
                      <a:pPr marL="0" marR="0" algn="ctr">
                        <a:spcBef>
                          <a:spcPts val="0"/>
                        </a:spcBef>
                        <a:spcAft>
                          <a:spcPts val="0"/>
                        </a:spcAft>
                      </a:pPr>
                      <a:r>
                        <a:rPr lang="en-US" sz="2000" b="1" dirty="0">
                          <a:effectLst/>
                          <a:latin typeface="+mn-lt"/>
                          <a:ea typeface="Calibri"/>
                        </a:rPr>
                        <a:t>COR</a:t>
                      </a:r>
                      <a:endParaRPr lang="en-US" sz="2000" dirty="0">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ea typeface="Calibri"/>
                        </a:rPr>
                        <a:t>LOE</a:t>
                      </a:r>
                      <a:endParaRPr lang="en-US" sz="2000" dirty="0">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000" b="1" dirty="0">
                          <a:solidFill>
                            <a:srgbClr val="FF0000"/>
                          </a:solidFill>
                          <a:effectLst/>
                          <a:latin typeface="+mn-lt"/>
                          <a:ea typeface="Calibri"/>
                        </a:rPr>
                        <a:t>Recommendations for Primary Aldosteronism</a:t>
                      </a:r>
                      <a:endParaRPr lang="en-US" sz="2000" dirty="0">
                        <a:solidFill>
                          <a:srgbClr val="FF0000"/>
                        </a:solidFill>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extLst>
              </a:tr>
              <a:tr h="2133870">
                <a:tc>
                  <a:txBody>
                    <a:bodyPr/>
                    <a:lstStyle/>
                    <a:p>
                      <a:pPr marL="0" marR="0" algn="ctr">
                        <a:spcBef>
                          <a:spcPts val="0"/>
                        </a:spcBef>
                        <a:spcAft>
                          <a:spcPts val="0"/>
                        </a:spcAft>
                      </a:pPr>
                      <a:r>
                        <a:rPr lang="en-US" sz="2000" b="1" dirty="0">
                          <a:effectLst/>
                          <a:latin typeface="+mn-lt"/>
                          <a:ea typeface="Calibri"/>
                        </a:rPr>
                        <a:t>I</a:t>
                      </a:r>
                      <a:endParaRPr lang="en-US" sz="2000" b="1" dirty="0">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C284"/>
                    </a:solidFill>
                  </a:tcPr>
                </a:tc>
                <a:tc>
                  <a:txBody>
                    <a:bodyPr/>
                    <a:lstStyle/>
                    <a:p>
                      <a:pPr marL="0" marR="0" algn="ctr">
                        <a:spcBef>
                          <a:spcPts val="0"/>
                        </a:spcBef>
                        <a:spcAft>
                          <a:spcPts val="0"/>
                        </a:spcAft>
                      </a:pPr>
                      <a:r>
                        <a:rPr lang="en-US" sz="2000" b="1" kern="1200" dirty="0">
                          <a:solidFill>
                            <a:schemeClr val="tx1"/>
                          </a:solidFill>
                          <a:effectLst/>
                          <a:latin typeface="+mn-lt"/>
                          <a:ea typeface="+mn-ea"/>
                          <a:cs typeface="+mn-cs"/>
                        </a:rPr>
                        <a:t>C-EO</a:t>
                      </a:r>
                      <a:endParaRPr lang="en-US" sz="2000" b="1" dirty="0">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C1E6"/>
                    </a:solidFill>
                  </a:tcPr>
                </a:tc>
                <a:tc>
                  <a:txBody>
                    <a:bodyPr/>
                    <a:lstStyle/>
                    <a:p>
                      <a:pPr marL="0" marR="0">
                        <a:spcBef>
                          <a:spcPts val="0"/>
                        </a:spcBef>
                        <a:spcAft>
                          <a:spcPts val="0"/>
                        </a:spcAft>
                      </a:pPr>
                      <a:r>
                        <a:rPr lang="en-US" sz="1800" dirty="0">
                          <a:solidFill>
                            <a:srgbClr val="0070C0"/>
                          </a:solidFill>
                          <a:effectLst/>
                          <a:latin typeface="+mn-lt"/>
                          <a:ea typeface="Times New Roman"/>
                        </a:rPr>
                        <a:t>In adults with hypertension, screening for primary </a:t>
                      </a:r>
                      <a:r>
                        <a:rPr lang="en-US" sz="1800" dirty="0" err="1">
                          <a:solidFill>
                            <a:srgbClr val="0070C0"/>
                          </a:solidFill>
                          <a:effectLst/>
                          <a:latin typeface="+mn-lt"/>
                          <a:ea typeface="Times New Roman"/>
                        </a:rPr>
                        <a:t>aldosteronism</a:t>
                      </a:r>
                      <a:r>
                        <a:rPr lang="en-US" sz="1800" dirty="0">
                          <a:solidFill>
                            <a:srgbClr val="0070C0"/>
                          </a:solidFill>
                          <a:effectLst/>
                          <a:latin typeface="+mn-lt"/>
                          <a:ea typeface="Times New Roman"/>
                        </a:rPr>
                        <a:t> is recommended in the presence of any of the following concurrent conditions: resistant hypertension, hypokalemia (spontaneous or substantial, if diuretic induced), incidentally discovered adrenal mass, family history of early-onset hypertension, or stroke at a young age (&lt;40 years).</a:t>
                      </a:r>
                    </a:p>
                  </a:txBody>
                  <a:tcPr marL="68597" marR="68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extLst>
              </a:tr>
              <a:tr h="1006041">
                <a:tc>
                  <a:txBody>
                    <a:bodyPr/>
                    <a:lstStyle/>
                    <a:p>
                      <a:pPr marL="0" marR="0" algn="ctr">
                        <a:spcBef>
                          <a:spcPts val="0"/>
                        </a:spcBef>
                        <a:spcAft>
                          <a:spcPts val="0"/>
                        </a:spcAft>
                      </a:pPr>
                      <a:r>
                        <a:rPr lang="en-US" sz="2000" b="1" dirty="0">
                          <a:effectLst/>
                          <a:latin typeface="+mn-lt"/>
                          <a:ea typeface="Times New Roman"/>
                        </a:rPr>
                        <a:t>I</a:t>
                      </a: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C284"/>
                    </a:solidFill>
                  </a:tcPr>
                </a:tc>
                <a:tc>
                  <a:txBody>
                    <a:bodyPr/>
                    <a:lstStyle/>
                    <a:p>
                      <a:pPr marL="0" marR="0" algn="ctr">
                        <a:spcBef>
                          <a:spcPts val="0"/>
                        </a:spcBef>
                        <a:spcAft>
                          <a:spcPts val="0"/>
                        </a:spcAft>
                      </a:pPr>
                      <a:r>
                        <a:rPr lang="en-US" sz="2000" b="1" dirty="0">
                          <a:effectLst/>
                          <a:latin typeface="+mn-lt"/>
                          <a:ea typeface="Times New Roman"/>
                        </a:rPr>
                        <a:t>C-LD</a:t>
                      </a: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C1E6"/>
                    </a:solidFill>
                  </a:tcPr>
                </a:tc>
                <a:tc>
                  <a:txBody>
                    <a:bodyPr/>
                    <a:lstStyle/>
                    <a:p>
                      <a:pPr marL="0" marR="0">
                        <a:spcBef>
                          <a:spcPts val="0"/>
                        </a:spcBef>
                        <a:spcAft>
                          <a:spcPts val="0"/>
                        </a:spcAft>
                      </a:pPr>
                      <a:r>
                        <a:rPr lang="en-US" sz="1800" dirty="0">
                          <a:solidFill>
                            <a:srgbClr val="002060"/>
                          </a:solidFill>
                          <a:effectLst/>
                          <a:latin typeface="+mn-lt"/>
                          <a:ea typeface="Times New Roman"/>
                        </a:rPr>
                        <a:t>Use of the plasma aldosterone: renin activity ratio is recommended when adults are screened for primary </a:t>
                      </a:r>
                      <a:r>
                        <a:rPr lang="en-US" sz="1800" dirty="0" err="1">
                          <a:solidFill>
                            <a:srgbClr val="002060"/>
                          </a:solidFill>
                          <a:effectLst/>
                          <a:latin typeface="+mn-lt"/>
                          <a:ea typeface="Times New Roman"/>
                        </a:rPr>
                        <a:t>aldosteronism</a:t>
                      </a:r>
                      <a:r>
                        <a:rPr lang="en-US" sz="1800" dirty="0">
                          <a:solidFill>
                            <a:srgbClr val="002060"/>
                          </a:solidFill>
                          <a:effectLst/>
                          <a:latin typeface="+mn-lt"/>
                          <a:ea typeface="Times New Roman"/>
                        </a:rPr>
                        <a:t>. </a:t>
                      </a:r>
                    </a:p>
                  </a:txBody>
                  <a:tcPr marL="68597" marR="68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extLst>
              </a:tr>
              <a:tr h="1219354">
                <a:tc>
                  <a:txBody>
                    <a:bodyPr/>
                    <a:lstStyle/>
                    <a:p>
                      <a:pPr marL="0" marR="0" algn="ctr">
                        <a:spcBef>
                          <a:spcPts val="0"/>
                        </a:spcBef>
                        <a:spcAft>
                          <a:spcPts val="0"/>
                        </a:spcAft>
                      </a:pPr>
                      <a:r>
                        <a:rPr lang="en-US" sz="2000" b="1" dirty="0">
                          <a:effectLst/>
                          <a:latin typeface="+mn-lt"/>
                          <a:ea typeface="Times New Roman"/>
                        </a:rPr>
                        <a:t>I</a:t>
                      </a: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C28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a:effectLst/>
                        <a:latin typeface="+mn-lt"/>
                        <a:ea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effectLst/>
                          <a:latin typeface="+mn-lt"/>
                          <a:ea typeface="Times New Roman"/>
                        </a:rPr>
                        <a:t>C-EO</a:t>
                      </a:r>
                    </a:p>
                    <a:p>
                      <a:pPr marL="0" marR="0" algn="ctr">
                        <a:spcBef>
                          <a:spcPts val="0"/>
                        </a:spcBef>
                        <a:spcAft>
                          <a:spcPts val="0"/>
                        </a:spcAft>
                      </a:pPr>
                      <a:endParaRPr lang="en-US" sz="2000" b="1" dirty="0">
                        <a:effectLst/>
                        <a:latin typeface="+mn-lt"/>
                        <a:ea typeface="Times New Roman"/>
                      </a:endParaRPr>
                    </a:p>
                  </a:txBody>
                  <a:tcPr marL="68597" marR="685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C1E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effectLst/>
                          <a:latin typeface="+mn-lt"/>
                          <a:ea typeface="Times New Roman"/>
                        </a:rPr>
                        <a:t>In adults with hypertension and a positive screening test for primary aldosteronism, referral to a hypertension specialist or endocrinologist is recommended for further evaluation and treatment.</a:t>
                      </a:r>
                    </a:p>
                  </a:txBody>
                  <a:tcPr marL="68597" marR="685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extLst>
              </a:tr>
            </a:tbl>
          </a:graphicData>
        </a:graphic>
      </p:graphicFrame>
    </p:spTree>
    <p:extLst>
      <p:ext uri="{BB962C8B-B14F-4D97-AF65-F5344CB8AC3E}">
        <p14:creationId xmlns:p14="http://schemas.microsoft.com/office/powerpoint/2010/main" val="676290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457200" y="431360"/>
            <a:ext cx="8229600" cy="533400"/>
          </a:xfrm>
          <a:extLst/>
        </p:spPr>
        <p:txBody>
          <a:bodyPr/>
          <a:lstStyle/>
          <a:p>
            <a:pPr>
              <a:defRPr/>
            </a:pPr>
            <a:r>
              <a:rPr lang="en-US" altLang="en-US" sz="2400" b="1" dirty="0">
                <a:solidFill>
                  <a:schemeClr val="accent2"/>
                </a:solidFill>
              </a:rPr>
              <a:t>Basic and Optional Laboratory Tests for Primary Hypertension</a:t>
            </a:r>
            <a:endParaRPr lang="en-US" altLang="en-US" sz="2400" b="1" dirty="0">
              <a:solidFill>
                <a:schemeClr val="accent2"/>
              </a:solidFill>
              <a:highlight>
                <a:srgbClr val="FFFF00"/>
              </a:highlight>
            </a:endParaRPr>
          </a:p>
        </p:txBody>
      </p:sp>
      <p:sp>
        <p:nvSpPr>
          <p:cNvPr id="40963" name="Rectangle 1"/>
          <p:cNvSpPr>
            <a:spLocks noChangeArrowheads="1"/>
          </p:cNvSpPr>
          <p:nvPr/>
        </p:nvSpPr>
        <p:spPr bwMode="auto">
          <a:xfrm>
            <a:off x="4479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graphicFrame>
        <p:nvGraphicFramePr>
          <p:cNvPr id="6" name="Content Placeholder 5">
            <a:extLst>
              <a:ext uri="{FF2B5EF4-FFF2-40B4-BE49-F238E27FC236}"/>
            </a:extLst>
          </p:cNvPr>
          <p:cNvGraphicFramePr>
            <a:graphicFrameLocks noGrp="1"/>
          </p:cNvGraphicFramePr>
          <p:nvPr>
            <p:ph idx="1"/>
          </p:nvPr>
        </p:nvGraphicFramePr>
        <p:xfrm>
          <a:off x="735013" y="1274763"/>
          <a:ext cx="7696200" cy="3831336"/>
        </p:xfrm>
        <a:graphic>
          <a:graphicData uri="http://schemas.openxmlformats.org/drawingml/2006/table">
            <a:tbl>
              <a:tblPr firstRow="1" firstCol="1" bandRow="1"/>
              <a:tblGrid>
                <a:gridCol w="2198915">
                  <a:extLst>
                    <a:ext uri="{9D8B030D-6E8A-4147-A177-3AD203B41FA5}"/>
                  </a:extLst>
                </a:gridCol>
                <a:gridCol w="5497285">
                  <a:extLst>
                    <a:ext uri="{9D8B030D-6E8A-4147-A177-3AD203B41FA5}"/>
                  </a:extLst>
                </a:gridCol>
              </a:tblGrid>
              <a:tr h="326076">
                <a:tc rowSpan="8">
                  <a:txBody>
                    <a:bodyPr/>
                    <a:lstStyle/>
                    <a:p>
                      <a:pPr marL="0" marR="0" algn="ctr">
                        <a:lnSpc>
                          <a:spcPct val="115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Basic testing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Fasting blood glucose*</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Complete blood count</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Lipid profile</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Serum creatinine with eGFR*</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Serum sodium, potassium, calcium*</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Thyroid-stimulating hormone</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Urinalysis</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Electrocardiogram</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rowSpan="3">
                  <a:txBody>
                    <a:bodyPr/>
                    <a:lstStyle/>
                    <a:p>
                      <a:pPr marL="0" marR="0" algn="ctr">
                        <a:lnSpc>
                          <a:spcPct val="115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Optional testing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Echocardiogram</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Uric acid</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350456">
                <a:tc vMerge="1">
                  <a:txBody>
                    <a:bodyPr/>
                    <a:lstStyle/>
                    <a:p>
                      <a:endParaRPr lang="en-US"/>
                    </a:p>
                  </a:txBody>
                  <a:tcPr/>
                </a:tc>
                <a:tc>
                  <a:txBody>
                    <a:bodyPr/>
                    <a:lstStyle/>
                    <a:p>
                      <a:pPr marL="0" marR="0">
                        <a:lnSpc>
                          <a:spcPct val="115000"/>
                        </a:lnSpc>
                        <a:spcBef>
                          <a:spcPts val="0"/>
                        </a:spcBef>
                        <a:spcAft>
                          <a:spcPts val="0"/>
                        </a:spcAft>
                      </a:pPr>
                      <a:r>
                        <a:rPr lang="en-US" sz="2000" dirty="0">
                          <a:effectLst/>
                          <a:latin typeface="Arial" panose="020B0604020202020204" pitchFamily="34" charset="0"/>
                          <a:ea typeface="Calibri" panose="020F0502020204030204" pitchFamily="34" charset="0"/>
                          <a:cs typeface="Arial" panose="020B0604020202020204" pitchFamily="34" charset="0"/>
                        </a:rPr>
                        <a:t>Urinary albumin to creatinine ratio</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bl>
          </a:graphicData>
        </a:graphic>
      </p:graphicFrame>
      <p:sp>
        <p:nvSpPr>
          <p:cNvPr id="40993" name="Rectangle 7"/>
          <p:cNvSpPr>
            <a:spLocks noChangeArrowheads="1"/>
          </p:cNvSpPr>
          <p:nvPr/>
        </p:nvSpPr>
        <p:spPr bwMode="auto">
          <a:xfrm>
            <a:off x="762000" y="5114925"/>
            <a:ext cx="732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spcBef>
                <a:spcPct val="0"/>
              </a:spcBef>
              <a:buFontTx/>
              <a:buNone/>
            </a:pPr>
            <a:r>
              <a:rPr lang="en-US" altLang="en-US" sz="1600"/>
              <a:t>*May be included in a comprehensive metabolic panel.</a:t>
            </a:r>
          </a:p>
          <a:p>
            <a:pPr>
              <a:spcBef>
                <a:spcPct val="0"/>
              </a:spcBef>
              <a:buFontTx/>
              <a:buNone/>
            </a:pPr>
            <a:r>
              <a:rPr lang="en-US" altLang="en-US" sz="1600"/>
              <a:t>eGFR indicates estimated glomerular filtration rate.</a:t>
            </a:r>
          </a:p>
        </p:txBody>
      </p:sp>
    </p:spTree>
    <p:extLst>
      <p:ext uri="{BB962C8B-B14F-4D97-AF65-F5344CB8AC3E}">
        <p14:creationId xmlns:p14="http://schemas.microsoft.com/office/powerpoint/2010/main" val="1069404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438150" y="401946"/>
            <a:ext cx="8305800" cy="533400"/>
          </a:xfrm>
          <a:extLst/>
        </p:spPr>
        <p:txBody>
          <a:bodyPr/>
          <a:lstStyle/>
          <a:p>
            <a:pPr>
              <a:defRPr/>
            </a:pPr>
            <a:r>
              <a:rPr lang="en-US" altLang="en-US" sz="2000" b="1" dirty="0">
                <a:solidFill>
                  <a:schemeClr val="accent2"/>
                </a:solidFill>
              </a:rPr>
              <a:t>Blood Pressure (BP) Thresholds and Recommendations for Treatment and Follow-Up (continued on next slide) </a:t>
            </a:r>
            <a:endParaRPr lang="en-US" altLang="en-US" sz="2000" b="1" dirty="0">
              <a:solidFill>
                <a:schemeClr val="accent2"/>
              </a:solidFill>
              <a:highlight>
                <a:srgbClr val="FFFF00"/>
              </a:highlight>
            </a:endParaRPr>
          </a:p>
        </p:txBody>
      </p:sp>
      <p:sp>
        <p:nvSpPr>
          <p:cNvPr id="44035" name="Rectangle 1"/>
          <p:cNvSpPr>
            <a:spLocks noChangeArrowheads="1"/>
          </p:cNvSpPr>
          <p:nvPr/>
        </p:nvSpPr>
        <p:spPr bwMode="auto">
          <a:xfrm>
            <a:off x="4479925" y="300038"/>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pic>
        <p:nvPicPr>
          <p:cNvPr id="44036" name="Picture 6"/>
          <p:cNvPicPr>
            <a:picLocks noChangeAspect="1" noChangeArrowheads="1"/>
          </p:cNvPicPr>
          <p:nvPr/>
        </p:nvPicPr>
        <p:blipFill>
          <a:blip r:embed="rId3">
            <a:extLst>
              <a:ext uri="{28A0092B-C50C-407E-A947-70E740481C1C}">
                <a14:useLocalDpi xmlns:a14="http://schemas.microsoft.com/office/drawing/2010/main" val="0"/>
              </a:ext>
            </a:extLst>
          </a:blip>
          <a:srcRect r="-1492" b="47630"/>
          <a:stretch>
            <a:fillRect/>
          </a:stretch>
        </p:blipFill>
        <p:spPr bwMode="auto">
          <a:xfrm>
            <a:off x="304800" y="1109663"/>
            <a:ext cx="8540750"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323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4479925"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sp>
        <p:nvSpPr>
          <p:cNvPr id="45059" name="Rectangle 7"/>
          <p:cNvSpPr>
            <a:spLocks noChangeArrowheads="1"/>
          </p:cNvSpPr>
          <p:nvPr/>
        </p:nvSpPr>
        <p:spPr bwMode="auto">
          <a:xfrm>
            <a:off x="361950" y="4038600"/>
            <a:ext cx="84201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spcBef>
                <a:spcPct val="0"/>
              </a:spcBef>
              <a:buFontTx/>
              <a:buNone/>
            </a:pPr>
            <a:r>
              <a:rPr lang="en-US" altLang="en-US" sz="1200"/>
              <a:t> Colors correspond to Class of Recommendation in Table 1.</a:t>
            </a:r>
          </a:p>
          <a:p>
            <a:pPr>
              <a:spcBef>
                <a:spcPct val="0"/>
              </a:spcBef>
              <a:buFontTx/>
              <a:buNone/>
            </a:pPr>
            <a:r>
              <a:rPr lang="en-US" altLang="en-US" sz="1200"/>
              <a:t>*Using the ACC/AHA Pooled Cohort Equations. Note that patients with DM or CKD are automatically placed in the high-risk category.  For initiation of RAS inhibitor or diuretic therapy, assess blood tests for electrolytes and renal function 2 to 4 weeks after initiating therapy.</a:t>
            </a:r>
          </a:p>
          <a:p>
            <a:pPr>
              <a:spcBef>
                <a:spcPct val="0"/>
              </a:spcBef>
              <a:buFontTx/>
              <a:buNone/>
            </a:pPr>
            <a:r>
              <a:rPr lang="en-US" altLang="en-US" sz="1200"/>
              <a:t>†Consider initiation of pharmacological therapy for stage 2 hypertension with 2 antihypertensive agents of different classes. Patients with stage 2 hypertension and BP ≥160/100 mm Hg should be promptly treated, carefully monitored, and subject to upward medication dose adjustment as necessary to control BP. Reassessment includes BP measurement, detection of orthostatic hypotension in selected patients (e.g., older or with postural symptoms), identification of white coat hypertension or a white coat effect, documentation of adherence, monitoring of the response to therapy, reinforcement of the importance of adherence, reinforcement of the importance of treatment, and assistance with treatment to achieve BP target.</a:t>
            </a:r>
          </a:p>
          <a:p>
            <a:pPr>
              <a:spcBef>
                <a:spcPct val="0"/>
              </a:spcBef>
              <a:buFontTx/>
              <a:buNone/>
            </a:pPr>
            <a:endParaRPr lang="en-US" altLang="en-US" sz="1200"/>
          </a:p>
          <a:p>
            <a:pPr>
              <a:spcBef>
                <a:spcPct val="0"/>
              </a:spcBef>
              <a:buFontTx/>
              <a:buNone/>
            </a:pPr>
            <a:endParaRPr lang="en-US" altLang="en-US" sz="1800"/>
          </a:p>
        </p:txBody>
      </p:sp>
      <p:pic>
        <p:nvPicPr>
          <p:cNvPr id="45060" name="Picture 6"/>
          <p:cNvPicPr>
            <a:picLocks noChangeAspect="1" noChangeArrowheads="1"/>
          </p:cNvPicPr>
          <p:nvPr/>
        </p:nvPicPr>
        <p:blipFill>
          <a:blip r:embed="rId3">
            <a:extLst>
              <a:ext uri="{28A0092B-C50C-407E-A947-70E740481C1C}">
                <a14:useLocalDpi xmlns:a14="http://schemas.microsoft.com/office/drawing/2010/main" val="0"/>
              </a:ext>
            </a:extLst>
          </a:blip>
          <a:srcRect l="33212" t="50671" r="-7021"/>
          <a:stretch>
            <a:fillRect/>
          </a:stretch>
        </p:blipFill>
        <p:spPr bwMode="auto">
          <a:xfrm>
            <a:off x="2667000" y="381000"/>
            <a:ext cx="693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823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4" name="Rectangle 16"/>
          <p:cNvSpPr>
            <a:spLocks noGrp="1" noChangeArrowheads="1"/>
          </p:cNvSpPr>
          <p:nvPr>
            <p:ph type="title"/>
          </p:nvPr>
        </p:nvSpPr>
        <p:spPr/>
        <p:txBody>
          <a:bodyPr/>
          <a:lstStyle/>
          <a:p>
            <a:r>
              <a:rPr lang="en-US" altLang="tr-TR"/>
              <a:t>History</a:t>
            </a:r>
          </a:p>
        </p:txBody>
      </p:sp>
      <p:sp>
        <p:nvSpPr>
          <p:cNvPr id="114705" name="Rectangle 17"/>
          <p:cNvSpPr>
            <a:spLocks noGrp="1" noChangeArrowheads="1"/>
          </p:cNvSpPr>
          <p:nvPr>
            <p:ph type="body" idx="1"/>
          </p:nvPr>
        </p:nvSpPr>
        <p:spPr/>
        <p:txBody>
          <a:bodyPr/>
          <a:lstStyle/>
          <a:p>
            <a:pPr>
              <a:lnSpc>
                <a:spcPct val="90000"/>
              </a:lnSpc>
            </a:pPr>
            <a:r>
              <a:rPr lang="en-US" altLang="tr-TR" sz="2800" b="1"/>
              <a:t>Angina/MI Stroke</a:t>
            </a:r>
            <a:r>
              <a:rPr lang="en-US" altLang="tr-TR" sz="2800"/>
              <a:t>: Complications of  HTN, Angina may improve with b-blokers</a:t>
            </a:r>
          </a:p>
          <a:p>
            <a:pPr>
              <a:lnSpc>
                <a:spcPct val="90000"/>
              </a:lnSpc>
            </a:pPr>
            <a:r>
              <a:rPr lang="en-US" altLang="tr-TR" sz="2800" b="1"/>
              <a:t>Asthma, COPD</a:t>
            </a:r>
            <a:r>
              <a:rPr lang="en-US" altLang="tr-TR" sz="2800"/>
              <a:t>: Preclude the use of b-blockers</a:t>
            </a:r>
          </a:p>
          <a:p>
            <a:pPr>
              <a:lnSpc>
                <a:spcPct val="90000"/>
              </a:lnSpc>
            </a:pPr>
            <a:r>
              <a:rPr lang="en-US" altLang="tr-TR" sz="2800" b="1"/>
              <a:t>Heart failure</a:t>
            </a:r>
            <a:r>
              <a:rPr lang="en-US" altLang="tr-TR" sz="2800"/>
              <a:t>: ACE inhibitors indication           </a:t>
            </a:r>
          </a:p>
          <a:p>
            <a:pPr>
              <a:lnSpc>
                <a:spcPct val="90000"/>
              </a:lnSpc>
            </a:pPr>
            <a:r>
              <a:rPr lang="en-US" altLang="tr-TR" sz="2800" b="1"/>
              <a:t>DM</a:t>
            </a:r>
            <a:r>
              <a:rPr lang="en-US" altLang="tr-TR" sz="2800"/>
              <a:t>: ACE preferred</a:t>
            </a:r>
          </a:p>
          <a:p>
            <a:pPr>
              <a:lnSpc>
                <a:spcPct val="90000"/>
              </a:lnSpc>
            </a:pPr>
            <a:r>
              <a:rPr lang="en-US" altLang="tr-TR" sz="2800" b="1"/>
              <a:t>Polyuria and nocturia</a:t>
            </a:r>
            <a:r>
              <a:rPr lang="en-US" altLang="tr-TR" sz="2800"/>
              <a:t>:  Suggest renal impairment</a:t>
            </a:r>
          </a:p>
          <a:p>
            <a:pPr>
              <a:lnSpc>
                <a:spcPct val="90000"/>
              </a:lnSpc>
            </a:pPr>
            <a:endParaRPr lang="en-US" altLang="tr-TR" sz="2800"/>
          </a:p>
          <a:p>
            <a:pPr>
              <a:lnSpc>
                <a:spcPct val="90000"/>
              </a:lnSpc>
            </a:pPr>
            <a:endParaRPr lang="en-US" altLang="tr-TR" sz="2800"/>
          </a:p>
        </p:txBody>
      </p:sp>
    </p:spTree>
    <p:extLst>
      <p:ext uri="{BB962C8B-B14F-4D97-AF65-F5344CB8AC3E}">
        <p14:creationId xmlns:p14="http://schemas.microsoft.com/office/powerpoint/2010/main" val="1899650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4" name="Rectangle 1030"/>
          <p:cNvSpPr>
            <a:spLocks noGrp="1" noChangeArrowheads="1"/>
          </p:cNvSpPr>
          <p:nvPr>
            <p:ph type="title"/>
          </p:nvPr>
        </p:nvSpPr>
        <p:spPr/>
        <p:txBody>
          <a:bodyPr/>
          <a:lstStyle/>
          <a:p>
            <a:r>
              <a:rPr lang="en-US" altLang="tr-TR"/>
              <a:t>History-contd.</a:t>
            </a:r>
          </a:p>
        </p:txBody>
      </p:sp>
      <p:sp>
        <p:nvSpPr>
          <p:cNvPr id="165895" name="Rectangle 1031"/>
          <p:cNvSpPr>
            <a:spLocks noGrp="1" noChangeArrowheads="1"/>
          </p:cNvSpPr>
          <p:nvPr>
            <p:ph type="body" idx="1"/>
          </p:nvPr>
        </p:nvSpPr>
        <p:spPr/>
        <p:txBody>
          <a:bodyPr/>
          <a:lstStyle/>
          <a:p>
            <a:r>
              <a:rPr lang="en-US" altLang="tr-TR" sz="2800" b="1"/>
              <a:t>Claudication</a:t>
            </a:r>
            <a:r>
              <a:rPr lang="en-US" altLang="tr-TR" sz="2800"/>
              <a:t>: May be aggravated by b-blockers, atheromatous RAS may be present</a:t>
            </a:r>
          </a:p>
          <a:p>
            <a:r>
              <a:rPr lang="en-US" altLang="tr-TR" sz="2800" b="1"/>
              <a:t>Gout</a:t>
            </a:r>
            <a:r>
              <a:rPr lang="en-US" altLang="tr-TR" sz="2800"/>
              <a:t>: May be aggravated by diuretics  </a:t>
            </a:r>
          </a:p>
          <a:p>
            <a:r>
              <a:rPr lang="en-US" altLang="tr-TR" sz="2800"/>
              <a:t>Use of </a:t>
            </a:r>
            <a:r>
              <a:rPr lang="en-US" altLang="tr-TR" sz="2800" b="1"/>
              <a:t>NSAIDs</a:t>
            </a:r>
            <a:r>
              <a:rPr lang="en-US" altLang="tr-TR" sz="2800"/>
              <a:t>: May cause or aggravate HTN</a:t>
            </a:r>
          </a:p>
          <a:p>
            <a:r>
              <a:rPr lang="en-US" altLang="tr-TR" sz="2800" b="1"/>
              <a:t>Family history of HTN</a:t>
            </a:r>
            <a:r>
              <a:rPr lang="en-US" altLang="tr-TR" sz="2800"/>
              <a:t>: Important risk factor</a:t>
            </a:r>
          </a:p>
          <a:p>
            <a:r>
              <a:rPr lang="en-US" altLang="tr-TR" sz="2800" b="1"/>
              <a:t>Family history of premature death</a:t>
            </a:r>
            <a:r>
              <a:rPr lang="en-US" altLang="tr-TR" sz="2800"/>
              <a:t>: May have been due to HTN</a:t>
            </a:r>
          </a:p>
          <a:p>
            <a:endParaRPr lang="en-US" altLang="tr-TR" sz="2800"/>
          </a:p>
        </p:txBody>
      </p:sp>
    </p:spTree>
    <p:extLst>
      <p:ext uri="{BB962C8B-B14F-4D97-AF65-F5344CB8AC3E}">
        <p14:creationId xmlns:p14="http://schemas.microsoft.com/office/powerpoint/2010/main" val="4173405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p:txBody>
          <a:bodyPr/>
          <a:lstStyle/>
          <a:p>
            <a:r>
              <a:rPr lang="en-US" altLang="tr-TR"/>
              <a:t>History-contd.</a:t>
            </a:r>
          </a:p>
        </p:txBody>
      </p:sp>
      <p:sp>
        <p:nvSpPr>
          <p:cNvPr id="167941" name="Rectangle 5"/>
          <p:cNvSpPr>
            <a:spLocks noGrp="1" noChangeArrowheads="1"/>
          </p:cNvSpPr>
          <p:nvPr>
            <p:ph type="body" idx="1"/>
          </p:nvPr>
        </p:nvSpPr>
        <p:spPr/>
        <p:txBody>
          <a:bodyPr/>
          <a:lstStyle/>
          <a:p>
            <a:r>
              <a:rPr lang="en-US" altLang="tr-TR" b="1"/>
              <a:t>Family history of DM</a:t>
            </a:r>
            <a:r>
              <a:rPr lang="en-US" altLang="tr-TR"/>
              <a:t> : Patient may also be Diabetic</a:t>
            </a:r>
          </a:p>
          <a:p>
            <a:r>
              <a:rPr lang="en-US" altLang="tr-TR" b="1"/>
              <a:t>Cigarette smoker</a:t>
            </a:r>
            <a:r>
              <a:rPr lang="en-US" altLang="tr-TR"/>
              <a:t>: Aggravate HTN, independently a risk factor for CAD and stroke</a:t>
            </a:r>
          </a:p>
          <a:p>
            <a:r>
              <a:rPr lang="en-US" altLang="tr-TR" b="1"/>
              <a:t>High alcohol</a:t>
            </a:r>
            <a:r>
              <a:rPr lang="en-US" altLang="tr-TR"/>
              <a:t>: A cause of HTN</a:t>
            </a:r>
          </a:p>
          <a:p>
            <a:r>
              <a:rPr lang="en-US" altLang="tr-TR" b="1"/>
              <a:t>High salt intake</a:t>
            </a:r>
            <a:r>
              <a:rPr lang="en-US" altLang="tr-TR"/>
              <a:t>: Advice low salt intake</a:t>
            </a:r>
          </a:p>
        </p:txBody>
      </p:sp>
    </p:spTree>
    <p:extLst>
      <p:ext uri="{BB962C8B-B14F-4D97-AF65-F5344CB8AC3E}">
        <p14:creationId xmlns:p14="http://schemas.microsoft.com/office/powerpoint/2010/main" val="2715712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8" name="Rectangle 10"/>
          <p:cNvSpPr>
            <a:spLocks noGrp="1" noChangeArrowheads="1"/>
          </p:cNvSpPr>
          <p:nvPr>
            <p:ph type="title"/>
          </p:nvPr>
        </p:nvSpPr>
        <p:spPr/>
        <p:txBody>
          <a:bodyPr/>
          <a:lstStyle/>
          <a:p>
            <a:r>
              <a:rPr lang="en-US" altLang="tr-TR"/>
              <a:t>Examination</a:t>
            </a:r>
          </a:p>
        </p:txBody>
      </p:sp>
      <p:sp>
        <p:nvSpPr>
          <p:cNvPr id="109579" name="Rectangle 11"/>
          <p:cNvSpPr>
            <a:spLocks noGrp="1" noChangeArrowheads="1"/>
          </p:cNvSpPr>
          <p:nvPr>
            <p:ph type="body" idx="1"/>
          </p:nvPr>
        </p:nvSpPr>
        <p:spPr/>
        <p:txBody>
          <a:bodyPr/>
          <a:lstStyle/>
          <a:p>
            <a:r>
              <a:rPr lang="en-US" altLang="tr-TR" sz="2800"/>
              <a:t>Appropriate measurement of BP in both arms</a:t>
            </a:r>
          </a:p>
          <a:p>
            <a:r>
              <a:rPr lang="en-US" altLang="tr-TR" sz="2800"/>
              <a:t>Optic fundi</a:t>
            </a:r>
          </a:p>
          <a:p>
            <a:r>
              <a:rPr lang="en-US" altLang="tr-TR" sz="2800"/>
              <a:t>Calculation of BMI ( waist circumference also may be useful)</a:t>
            </a:r>
          </a:p>
          <a:p>
            <a:r>
              <a:rPr lang="en-US" altLang="tr-TR" sz="2800"/>
              <a:t>Auscultation for carotid, abdominal, and femoral bruits </a:t>
            </a:r>
          </a:p>
          <a:p>
            <a:r>
              <a:rPr lang="en-US" altLang="tr-TR" sz="2800"/>
              <a:t>Palpation of the thyroid gland.</a:t>
            </a:r>
          </a:p>
          <a:p>
            <a:endParaRPr lang="en-US" altLang="tr-TR" sz="2800"/>
          </a:p>
        </p:txBody>
      </p:sp>
    </p:spTree>
    <p:extLst>
      <p:ext uri="{BB962C8B-B14F-4D97-AF65-F5344CB8AC3E}">
        <p14:creationId xmlns:p14="http://schemas.microsoft.com/office/powerpoint/2010/main" val="3840688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ChangeArrowheads="1"/>
          </p:cNvSpPr>
          <p:nvPr>
            <p:ph type="title"/>
          </p:nvPr>
        </p:nvSpPr>
        <p:spPr/>
        <p:txBody>
          <a:bodyPr/>
          <a:lstStyle/>
          <a:p>
            <a:r>
              <a:rPr lang="en-US" altLang="tr-TR"/>
              <a:t>Examination-contd.</a:t>
            </a:r>
          </a:p>
        </p:txBody>
      </p:sp>
      <p:sp>
        <p:nvSpPr>
          <p:cNvPr id="166917" name="Rectangle 5"/>
          <p:cNvSpPr>
            <a:spLocks noGrp="1" noChangeArrowheads="1"/>
          </p:cNvSpPr>
          <p:nvPr>
            <p:ph type="body" idx="1"/>
          </p:nvPr>
        </p:nvSpPr>
        <p:spPr/>
        <p:txBody>
          <a:bodyPr/>
          <a:lstStyle/>
          <a:p>
            <a:r>
              <a:rPr lang="en-US" altLang="tr-TR"/>
              <a:t>Thorough examination of the heart and lungs </a:t>
            </a:r>
          </a:p>
          <a:p>
            <a:r>
              <a:rPr lang="en-US" altLang="tr-TR"/>
              <a:t>Abdomen for enlarged kidneys, masses, and abnormal aortic pulsation</a:t>
            </a:r>
          </a:p>
          <a:p>
            <a:r>
              <a:rPr lang="en-US" altLang="tr-TR"/>
              <a:t>Lower extremities for edema and pulses </a:t>
            </a:r>
          </a:p>
          <a:p>
            <a:r>
              <a:rPr lang="en-US" altLang="tr-TR"/>
              <a:t>Neurological assessment</a:t>
            </a:r>
          </a:p>
        </p:txBody>
      </p:sp>
    </p:spTree>
    <p:extLst>
      <p:ext uri="{BB962C8B-B14F-4D97-AF65-F5344CB8AC3E}">
        <p14:creationId xmlns:p14="http://schemas.microsoft.com/office/powerpoint/2010/main" val="3945023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2" name="Rectangle 8"/>
          <p:cNvSpPr>
            <a:spLocks noGrp="1" noChangeArrowheads="1"/>
          </p:cNvSpPr>
          <p:nvPr>
            <p:ph type="title"/>
          </p:nvPr>
        </p:nvSpPr>
        <p:spPr/>
        <p:txBody>
          <a:bodyPr/>
          <a:lstStyle/>
          <a:p>
            <a:r>
              <a:rPr lang="en-US" altLang="tr-TR"/>
              <a:t>Routine Labs</a:t>
            </a:r>
          </a:p>
        </p:txBody>
      </p:sp>
      <p:sp>
        <p:nvSpPr>
          <p:cNvPr id="113673" name="Rectangle 9"/>
          <p:cNvSpPr>
            <a:spLocks noGrp="1" noChangeArrowheads="1"/>
          </p:cNvSpPr>
          <p:nvPr>
            <p:ph type="body" idx="1"/>
          </p:nvPr>
        </p:nvSpPr>
        <p:spPr/>
        <p:txBody>
          <a:bodyPr/>
          <a:lstStyle/>
          <a:p>
            <a:pPr>
              <a:lnSpc>
                <a:spcPct val="90000"/>
              </a:lnSpc>
            </a:pPr>
            <a:r>
              <a:rPr lang="en-US" altLang="tr-TR" sz="2800"/>
              <a:t> </a:t>
            </a:r>
            <a:r>
              <a:rPr lang="en-US" altLang="tr-TR" sz="2800" b="1"/>
              <a:t>EKG</a:t>
            </a:r>
            <a:r>
              <a:rPr lang="en-US" altLang="tr-TR" sz="2800"/>
              <a:t>.</a:t>
            </a:r>
          </a:p>
          <a:p>
            <a:pPr>
              <a:lnSpc>
                <a:spcPct val="90000"/>
              </a:lnSpc>
            </a:pPr>
            <a:r>
              <a:rPr lang="en-US" altLang="tr-TR" sz="2800"/>
              <a:t> </a:t>
            </a:r>
            <a:r>
              <a:rPr lang="en-US" altLang="tr-TR" sz="2800" b="1"/>
              <a:t>Urinalysis</a:t>
            </a:r>
            <a:r>
              <a:rPr lang="en-US" altLang="tr-TR" sz="2800"/>
              <a:t>.</a:t>
            </a:r>
          </a:p>
          <a:p>
            <a:pPr>
              <a:lnSpc>
                <a:spcPct val="90000"/>
              </a:lnSpc>
            </a:pPr>
            <a:r>
              <a:rPr lang="en-US" altLang="tr-TR" sz="2800"/>
              <a:t> Blood </a:t>
            </a:r>
            <a:r>
              <a:rPr lang="en-US" altLang="tr-TR" sz="2800" b="1"/>
              <a:t>glucose</a:t>
            </a:r>
            <a:r>
              <a:rPr lang="en-US" altLang="tr-TR" sz="2800"/>
              <a:t> and </a:t>
            </a:r>
            <a:r>
              <a:rPr lang="en-US" altLang="tr-TR" sz="2800" b="1"/>
              <a:t>hematocri</a:t>
            </a:r>
            <a:r>
              <a:rPr lang="en-US" altLang="tr-TR" sz="2800"/>
              <a:t>t; serum </a:t>
            </a:r>
            <a:r>
              <a:rPr lang="en-US" altLang="tr-TR" sz="2800" b="1"/>
              <a:t>potassium</a:t>
            </a:r>
            <a:r>
              <a:rPr lang="en-US" altLang="tr-TR" sz="2800"/>
              <a:t>, </a:t>
            </a:r>
            <a:r>
              <a:rPr lang="en-US" altLang="tr-TR" sz="2800" b="1"/>
              <a:t>creatinine</a:t>
            </a:r>
            <a:r>
              <a:rPr lang="en-US" altLang="tr-TR" sz="2800"/>
              <a:t> ( or estimated GFR), and </a:t>
            </a:r>
            <a:r>
              <a:rPr lang="en-US" altLang="tr-TR" sz="2800" b="1"/>
              <a:t>calcium</a:t>
            </a:r>
            <a:r>
              <a:rPr lang="en-US" altLang="tr-TR" sz="2800"/>
              <a:t>. </a:t>
            </a:r>
          </a:p>
          <a:p>
            <a:pPr>
              <a:lnSpc>
                <a:spcPct val="90000"/>
              </a:lnSpc>
            </a:pPr>
            <a:r>
              <a:rPr lang="en-US" altLang="tr-TR" sz="2800"/>
              <a:t> </a:t>
            </a:r>
            <a:r>
              <a:rPr lang="en-US" altLang="tr-TR" sz="2800" b="1"/>
              <a:t>HDL</a:t>
            </a:r>
            <a:r>
              <a:rPr lang="en-US" altLang="tr-TR" sz="2800"/>
              <a:t> cholesterol, </a:t>
            </a:r>
            <a:r>
              <a:rPr lang="en-US" altLang="tr-TR" sz="2800" b="1"/>
              <a:t>LDL</a:t>
            </a:r>
            <a:r>
              <a:rPr lang="en-US" altLang="tr-TR" sz="2800"/>
              <a:t> cholesterol, and  </a:t>
            </a:r>
            <a:r>
              <a:rPr lang="en-US" altLang="tr-TR" sz="2800" b="1"/>
              <a:t>triglycerides</a:t>
            </a:r>
            <a:r>
              <a:rPr lang="en-US" altLang="tr-TR" sz="2800"/>
              <a:t>.</a:t>
            </a:r>
          </a:p>
          <a:p>
            <a:pPr>
              <a:lnSpc>
                <a:spcPct val="90000"/>
              </a:lnSpc>
            </a:pPr>
            <a:r>
              <a:rPr lang="en-US" altLang="tr-TR" sz="2800"/>
              <a:t> Optional tests</a:t>
            </a:r>
          </a:p>
          <a:p>
            <a:pPr>
              <a:lnSpc>
                <a:spcPct val="90000"/>
              </a:lnSpc>
              <a:buFont typeface="Wingdings" pitchFamily="2" charset="2"/>
              <a:buNone/>
            </a:pPr>
            <a:r>
              <a:rPr lang="en-US" altLang="tr-TR" sz="2800"/>
              <a:t>              urinary albumin excretion.</a:t>
            </a:r>
          </a:p>
          <a:p>
            <a:pPr>
              <a:lnSpc>
                <a:spcPct val="90000"/>
              </a:lnSpc>
              <a:buFont typeface="Wingdings" pitchFamily="2" charset="2"/>
              <a:buNone/>
            </a:pPr>
            <a:r>
              <a:rPr lang="en-US" altLang="tr-TR" sz="2800"/>
              <a:t>              albumin/creatinine ratio. </a:t>
            </a:r>
          </a:p>
          <a:p>
            <a:pPr>
              <a:lnSpc>
                <a:spcPct val="90000"/>
              </a:lnSpc>
              <a:buFont typeface="Wingdings" pitchFamily="2" charset="2"/>
              <a:buNone/>
            </a:pPr>
            <a:endParaRPr lang="en-US" altLang="tr-TR" sz="2800"/>
          </a:p>
        </p:txBody>
      </p:sp>
    </p:spTree>
    <p:extLst>
      <p:ext uri="{BB962C8B-B14F-4D97-AF65-F5344CB8AC3E}">
        <p14:creationId xmlns:p14="http://schemas.microsoft.com/office/powerpoint/2010/main" val="487107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tr-TR" sz="4000" b="1" smtClean="0">
                <a:solidFill>
                  <a:srgbClr val="FFFF00"/>
                </a:solidFill>
              </a:rPr>
              <a:t>Factors Influencing BP</a:t>
            </a:r>
            <a:endParaRPr lang="en-CA" altLang="tr-TR" sz="4000" b="1" smtClean="0">
              <a:solidFill>
                <a:srgbClr val="FFFF00"/>
              </a:solidFill>
            </a:endParaRPr>
          </a:p>
        </p:txBody>
      </p:sp>
      <p:sp>
        <p:nvSpPr>
          <p:cNvPr id="4099" name="Rectangle 3"/>
          <p:cNvSpPr>
            <a:spLocks noGrp="1" noChangeArrowheads="1"/>
          </p:cNvSpPr>
          <p:nvPr>
            <p:ph type="body" idx="1"/>
          </p:nvPr>
        </p:nvSpPr>
        <p:spPr/>
        <p:txBody>
          <a:bodyPr/>
          <a:lstStyle/>
          <a:p>
            <a:pPr eaLnBrk="1" hangingPunct="1"/>
            <a:r>
              <a:rPr lang="en-US" altLang="tr-TR" smtClean="0">
                <a:solidFill>
                  <a:schemeClr val="bg1"/>
                </a:solidFill>
              </a:rPr>
              <a:t>HR</a:t>
            </a:r>
          </a:p>
          <a:p>
            <a:pPr eaLnBrk="1" hangingPunct="1"/>
            <a:r>
              <a:rPr lang="en-US" altLang="tr-TR" smtClean="0">
                <a:solidFill>
                  <a:schemeClr val="bg1"/>
                </a:solidFill>
              </a:rPr>
              <a:t>SNS/PNS</a:t>
            </a:r>
          </a:p>
          <a:p>
            <a:pPr eaLnBrk="1" hangingPunct="1"/>
            <a:r>
              <a:rPr lang="en-US" altLang="tr-TR" smtClean="0">
                <a:solidFill>
                  <a:schemeClr val="bg1"/>
                </a:solidFill>
              </a:rPr>
              <a:t>Vasoconstriction/vasodilation</a:t>
            </a:r>
          </a:p>
          <a:p>
            <a:pPr eaLnBrk="1" hangingPunct="1"/>
            <a:r>
              <a:rPr lang="en-US" altLang="tr-TR" smtClean="0">
                <a:solidFill>
                  <a:schemeClr val="bg1"/>
                </a:solidFill>
              </a:rPr>
              <a:t>Fluid volume</a:t>
            </a:r>
          </a:p>
          <a:p>
            <a:pPr lvl="1" eaLnBrk="1" hangingPunct="1"/>
            <a:r>
              <a:rPr lang="en-US" altLang="tr-TR" smtClean="0">
                <a:solidFill>
                  <a:schemeClr val="bg1"/>
                </a:solidFill>
              </a:rPr>
              <a:t>Renin-angiotensin</a:t>
            </a:r>
          </a:p>
          <a:p>
            <a:pPr lvl="1" eaLnBrk="1" hangingPunct="1"/>
            <a:r>
              <a:rPr lang="en-US" altLang="tr-TR" smtClean="0">
                <a:solidFill>
                  <a:schemeClr val="bg1"/>
                </a:solidFill>
              </a:rPr>
              <a:t>Aldosterone</a:t>
            </a:r>
          </a:p>
          <a:p>
            <a:pPr lvl="1" eaLnBrk="1" hangingPunct="1"/>
            <a:r>
              <a:rPr lang="en-US" altLang="tr-TR" smtClean="0">
                <a:solidFill>
                  <a:schemeClr val="bg1"/>
                </a:solidFill>
              </a:rPr>
              <a:t>ADH</a:t>
            </a:r>
          </a:p>
        </p:txBody>
      </p:sp>
    </p:spTree>
    <p:extLst>
      <p:ext uri="{BB962C8B-B14F-4D97-AF65-F5344CB8AC3E}">
        <p14:creationId xmlns:p14="http://schemas.microsoft.com/office/powerpoint/2010/main" val="1495267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title"/>
          </p:nvPr>
        </p:nvSpPr>
        <p:spPr>
          <a:xfrm>
            <a:off x="457200" y="274638"/>
            <a:ext cx="8229600" cy="792162"/>
          </a:xfrm>
        </p:spPr>
        <p:txBody>
          <a:bodyPr/>
          <a:lstStyle/>
          <a:p>
            <a:pPr eaLnBrk="1" hangingPunct="1"/>
            <a:r>
              <a:rPr lang="en-GB" altLang="tr-TR" sz="3200" b="1" smtClean="0">
                <a:solidFill>
                  <a:srgbClr val="000000"/>
                </a:solidFill>
              </a:rPr>
              <a:t>Young W F. </a:t>
            </a:r>
            <a:r>
              <a:rPr lang="en-GB" altLang="tr-TR" sz="2400" b="1" smtClean="0">
                <a:solidFill>
                  <a:srgbClr val="000000"/>
                </a:solidFill>
              </a:rPr>
              <a:t>Endocrinology 2003;144:2208-2213</a:t>
            </a:r>
            <a:endParaRPr lang="en-US" altLang="tr-TR" sz="2400" b="1" smtClean="0">
              <a:solidFill>
                <a:srgbClr val="000000"/>
              </a:solidFill>
            </a:endParaRPr>
          </a:p>
        </p:txBody>
      </p:sp>
      <p:pic>
        <p:nvPicPr>
          <p:cNvPr id="32771" name="Picture 9"/>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990600"/>
            <a:ext cx="7772400" cy="5562600"/>
          </a:xfr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1412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0" y="0"/>
            <a:ext cx="9144000" cy="1143000"/>
          </a:xfrm>
        </p:spPr>
        <p:txBody>
          <a:bodyPr/>
          <a:lstStyle/>
          <a:p>
            <a:pPr eaLnBrk="1" hangingPunct="1"/>
            <a:r>
              <a:rPr lang="en-GB" altLang="tr-TR" sz="3600" b="1" smtClean="0">
                <a:solidFill>
                  <a:srgbClr val="000000"/>
                </a:solidFill>
              </a:rPr>
              <a:t/>
            </a:r>
            <a:br>
              <a:rPr lang="en-GB" altLang="tr-TR" sz="3600" b="1" smtClean="0">
                <a:solidFill>
                  <a:srgbClr val="000000"/>
                </a:solidFill>
              </a:rPr>
            </a:br>
            <a:r>
              <a:rPr lang="en-GB" altLang="tr-TR" sz="3200" b="1" smtClean="0">
                <a:solidFill>
                  <a:srgbClr val="000000"/>
                </a:solidFill>
              </a:rPr>
              <a:t>Subtype evaluation of primary aldosteronism.</a:t>
            </a:r>
            <a:r>
              <a:rPr lang="en-GB" altLang="tr-TR" sz="4000" b="1" smtClean="0">
                <a:solidFill>
                  <a:srgbClr val="000000"/>
                </a:solidFill>
              </a:rPr>
              <a:t> </a:t>
            </a:r>
            <a:br>
              <a:rPr lang="en-GB" altLang="tr-TR" sz="4000" b="1" smtClean="0">
                <a:solidFill>
                  <a:srgbClr val="000000"/>
                </a:solidFill>
              </a:rPr>
            </a:br>
            <a:r>
              <a:rPr lang="en-GB" altLang="tr-TR" sz="4000" b="1" smtClean="0">
                <a:solidFill>
                  <a:srgbClr val="000000"/>
                </a:solidFill>
              </a:rPr>
              <a:t> </a:t>
            </a:r>
            <a:r>
              <a:rPr lang="en-GB" altLang="tr-TR" sz="2000" b="1" smtClean="0">
                <a:solidFill>
                  <a:srgbClr val="000000"/>
                </a:solidFill>
              </a:rPr>
              <a:t>Young W F. Endocrinology 2003;144:2208-2213</a:t>
            </a:r>
            <a:endParaRPr lang="en-US" altLang="tr-TR" sz="2000" b="1" smtClean="0">
              <a:solidFill>
                <a:srgbClr val="000000"/>
              </a:solidFill>
            </a:endParaRPr>
          </a:p>
        </p:txBody>
      </p:sp>
      <p:pic>
        <p:nvPicPr>
          <p:cNvPr id="3584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752600"/>
            <a:ext cx="7467600" cy="472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2981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633412"/>
          </a:xfrm>
        </p:spPr>
        <p:txBody>
          <a:bodyPr>
            <a:normAutofit fontScale="90000"/>
          </a:bodyPr>
          <a:lstStyle/>
          <a:p>
            <a:pPr eaLnBrk="1" fontAlgn="auto" hangingPunct="1">
              <a:spcAft>
                <a:spcPts val="0"/>
              </a:spcAft>
              <a:defRPr/>
            </a:pPr>
            <a:r>
              <a:rPr lang="tr-TR" dirty="0" smtClean="0">
                <a:solidFill>
                  <a:schemeClr val="tx2">
                    <a:satMod val="130000"/>
                  </a:schemeClr>
                </a:solidFill>
                <a:ea typeface="+mj-ea"/>
                <a:cs typeface="Arial" pitchFamily="34" charset="0"/>
              </a:rPr>
              <a:t>Hipertiroidizm</a:t>
            </a:r>
            <a:endParaRPr lang="tr-TR" dirty="0">
              <a:solidFill>
                <a:schemeClr val="tx2">
                  <a:satMod val="130000"/>
                </a:schemeClr>
              </a:solidFill>
              <a:ea typeface="+mj-ea"/>
              <a:cs typeface="Arial" pitchFamily="34" charset="0"/>
            </a:endParaRPr>
          </a:p>
        </p:txBody>
      </p:sp>
      <p:pic>
        <p:nvPicPr>
          <p:cNvPr id="22531" name="Picture 2" descr="fig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3960813" cy="55895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2" descr="fig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52513"/>
            <a:ext cx="4249737" cy="55451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3" name="4 Slayt Numarası Yer Tutucusu"/>
          <p:cNvSpPr>
            <a:spLocks noGrp="1"/>
          </p:cNvSpPr>
          <p:nvPr>
            <p:ph type="sldNum" sz="quarter" idx="4294967295"/>
          </p:nvPr>
        </p:nvSpPr>
        <p:spPr>
          <a:xfrm>
            <a:off x="6553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fld id="{3291F8F6-37AA-49B0-9E7D-5FEF8D6662D5}" type="slidenum">
              <a:rPr lang="tr-TR" altLang="tr-TR" sz="1400" smtClean="0"/>
              <a:pPr eaLnBrk="1" hangingPunct="1">
                <a:spcBef>
                  <a:spcPct val="0"/>
                </a:spcBef>
                <a:buFontTx/>
                <a:buNone/>
              </a:pPr>
              <a:t>32</a:t>
            </a:fld>
            <a:endParaRPr lang="tr-TR" altLang="tr-TR" sz="1400" smtClean="0"/>
          </a:p>
        </p:txBody>
      </p:sp>
      <p:sp>
        <p:nvSpPr>
          <p:cNvPr id="6" name="5 Dikdörtgen"/>
          <p:cNvSpPr/>
          <p:nvPr/>
        </p:nvSpPr>
        <p:spPr>
          <a:xfrm>
            <a:off x="428625" y="5929313"/>
            <a:ext cx="3571875" cy="64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6 Dikdörtgen"/>
          <p:cNvSpPr/>
          <p:nvPr/>
        </p:nvSpPr>
        <p:spPr>
          <a:xfrm>
            <a:off x="4714875" y="6215063"/>
            <a:ext cx="3857625"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2333828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304800"/>
            <a:ext cx="4953000" cy="1143000"/>
          </a:xfrm>
        </p:spPr>
        <p:txBody>
          <a:bodyPr/>
          <a:lstStyle/>
          <a:p>
            <a:pPr eaLnBrk="1" hangingPunct="1"/>
            <a:r>
              <a:rPr lang="tr-TR" altLang="tr-TR" smtClean="0">
                <a:solidFill>
                  <a:srgbClr val="FFFF00"/>
                </a:solidFill>
              </a:rPr>
              <a:t>Hipotiroidizm</a:t>
            </a:r>
          </a:p>
        </p:txBody>
      </p:sp>
      <p:sp>
        <p:nvSpPr>
          <p:cNvPr id="18435" name="Content Placeholder 2"/>
          <p:cNvSpPr>
            <a:spLocks noGrp="1"/>
          </p:cNvSpPr>
          <p:nvPr>
            <p:ph idx="1"/>
          </p:nvPr>
        </p:nvSpPr>
        <p:spPr>
          <a:xfrm>
            <a:off x="1042988" y="1447800"/>
            <a:ext cx="3457575" cy="4800600"/>
          </a:xfrm>
        </p:spPr>
        <p:txBody>
          <a:bodyPr/>
          <a:lstStyle/>
          <a:p>
            <a:pPr eaLnBrk="1" hangingPunct="1"/>
            <a:r>
              <a:rPr lang="tr-TR" altLang="tr-TR" sz="2800" smtClean="0"/>
              <a:t>Ödemli yüz</a:t>
            </a:r>
          </a:p>
          <a:p>
            <a:pPr eaLnBrk="1" hangingPunct="1"/>
            <a:r>
              <a:rPr lang="tr-TR" altLang="tr-TR" sz="2800" smtClean="0"/>
              <a:t>Kuru, soluk,soğuk cilt</a:t>
            </a:r>
          </a:p>
          <a:p>
            <a:pPr eaLnBrk="1" hangingPunct="1"/>
            <a:r>
              <a:rPr lang="tr-TR" altLang="tr-TR" sz="2800" smtClean="0"/>
              <a:t>Konstipasyon</a:t>
            </a:r>
          </a:p>
          <a:p>
            <a:pPr eaLnBrk="1" hangingPunct="1"/>
            <a:r>
              <a:rPr lang="tr-TR" altLang="tr-TR" sz="2800" smtClean="0"/>
              <a:t>Apatik görünüm</a:t>
            </a:r>
          </a:p>
          <a:p>
            <a:pPr eaLnBrk="1" hangingPunct="1"/>
            <a:r>
              <a:rPr lang="tr-TR" altLang="tr-TR" sz="2800" smtClean="0"/>
              <a:t>Hafıza sorunları, seksüel disfonksiyon</a:t>
            </a:r>
          </a:p>
          <a:p>
            <a:pPr eaLnBrk="1" hangingPunct="1"/>
            <a:r>
              <a:rPr lang="tr-TR" altLang="tr-TR" sz="2800" smtClean="0"/>
              <a:t>Bradikardi,  kalp sesleri derin</a:t>
            </a:r>
          </a:p>
          <a:p>
            <a:pPr eaLnBrk="1" hangingPunct="1"/>
            <a:r>
              <a:rPr lang="tr-TR" altLang="tr-TR" sz="2800" smtClean="0">
                <a:solidFill>
                  <a:srgbClr val="00B050"/>
                </a:solidFill>
              </a:rPr>
              <a:t>Diyastolik  HT</a:t>
            </a:r>
          </a:p>
          <a:p>
            <a:pPr eaLnBrk="1" hangingPunct="1"/>
            <a:endParaRPr lang="tr-TR" altLang="tr-TR" sz="2800" smtClean="0"/>
          </a:p>
          <a:p>
            <a:pPr eaLnBrk="1" hangingPunct="1"/>
            <a:endParaRPr lang="tr-TR" altLang="tr-TR" sz="2800" smtClean="0"/>
          </a:p>
          <a:p>
            <a:pPr lvl="1" eaLnBrk="1" hangingPunct="1"/>
            <a:endParaRPr lang="tr-TR" altLang="tr-TR" sz="2400" smtClean="0"/>
          </a:p>
        </p:txBody>
      </p:sp>
      <p:pic>
        <p:nvPicPr>
          <p:cNvPr id="18436" name="Picture 2" descr="figure 15"/>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876800" y="1447800"/>
            <a:ext cx="3889375" cy="320516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239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771525" y="609600"/>
            <a:ext cx="7616825" cy="1143000"/>
          </a:xfrm>
          <a:prstGeom prst="rect">
            <a:avLst/>
          </a:prstGeom>
          <a:noFill/>
          <a:ln w="9525">
            <a:noFill/>
            <a:miter lim="800000"/>
            <a:headEnd/>
            <a:tailEnd/>
          </a:ln>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tr-TR" altLang="tr-TR" sz="4000">
                <a:solidFill>
                  <a:srgbClr val="FFFF00"/>
                </a:solidFill>
                <a:effectLst>
                  <a:outerShdw blurRad="38100" dist="38100" dir="2700000" algn="tl">
                    <a:srgbClr val="000000"/>
                  </a:outerShdw>
                </a:effectLst>
              </a:rPr>
              <a:t>Akromegali- Klinik şüphe</a:t>
            </a:r>
            <a:endParaRPr lang="en-GB" altLang="tr-TR" sz="4000">
              <a:solidFill>
                <a:srgbClr val="FFFF00"/>
              </a:solidFill>
              <a:effectLst>
                <a:outerShdw blurRad="38100" dist="38100" dir="2700000" algn="tl">
                  <a:srgbClr val="000000"/>
                </a:outerShdw>
              </a:effectLst>
            </a:endParaRPr>
          </a:p>
        </p:txBody>
      </p:sp>
      <p:pic>
        <p:nvPicPr>
          <p:cNvPr id="15363" name="Picture 8" descr="Acro1 1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9138"/>
            <a:ext cx="22320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Acro5 2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989138"/>
            <a:ext cx="22320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10"/>
          <p:cNvSpPr txBox="1">
            <a:spLocks noChangeArrowheads="1"/>
          </p:cNvSpPr>
          <p:nvPr/>
        </p:nvSpPr>
        <p:spPr bwMode="auto">
          <a:xfrm>
            <a:off x="827088" y="4797425"/>
            <a:ext cx="763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type="none" w="lg" len="me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r>
              <a:rPr lang="en-GB" altLang="tr-TR" sz="2400">
                <a:latin typeface="Book Antiqua" pitchFamily="18" charset="0"/>
              </a:rPr>
              <a:t>1991                                       </a:t>
            </a:r>
            <a:r>
              <a:rPr lang="tr-TR" altLang="tr-TR" sz="2400"/>
              <a:t>                      </a:t>
            </a:r>
            <a:r>
              <a:rPr lang="en-GB" altLang="tr-TR" sz="2400">
                <a:latin typeface="Book Antiqua" pitchFamily="18" charset="0"/>
              </a:rPr>
              <a:t>   2005</a:t>
            </a:r>
          </a:p>
        </p:txBody>
      </p:sp>
      <p:pic>
        <p:nvPicPr>
          <p:cNvPr id="153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1989138"/>
            <a:ext cx="20875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temp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1989138"/>
            <a:ext cx="2138362"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0825" y="1989138"/>
            <a:ext cx="8642350" cy="2592387"/>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2423540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40322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t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549275"/>
            <a:ext cx="37433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35150" y="1773238"/>
            <a:ext cx="935038" cy="215900"/>
          </a:xfrm>
          <a:prstGeom prst="rect">
            <a:avLst/>
          </a:prstGeom>
          <a:solidFill>
            <a:schemeClr val="tx2"/>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Dikdörtgen"/>
          <p:cNvSpPr/>
          <p:nvPr/>
        </p:nvSpPr>
        <p:spPr>
          <a:xfrm>
            <a:off x="5357813" y="5286375"/>
            <a:ext cx="2714625" cy="1038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solidFill>
                  <a:srgbClr val="FF0000"/>
                </a:solidFill>
                <a:ea typeface="ＭＳ Ｐゴシック" pitchFamily="34" charset="-128"/>
              </a:rPr>
              <a:t>AKNE; PLATORE;AYDEDE YÜZ</a:t>
            </a:r>
          </a:p>
        </p:txBody>
      </p:sp>
      <p:sp>
        <p:nvSpPr>
          <p:cNvPr id="6" name="5 Dikdörtgen"/>
          <p:cNvSpPr/>
          <p:nvPr/>
        </p:nvSpPr>
        <p:spPr>
          <a:xfrm>
            <a:off x="571500" y="5429250"/>
            <a:ext cx="3071813"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tr-TR" altLang="tr-TR">
                <a:solidFill>
                  <a:srgbClr val="FF0000"/>
                </a:solidFill>
              </a:rPr>
              <a:t>PLATORE; SUPRAKLAVİKULER YAĞLANMA;HİRSUTİZM</a:t>
            </a:r>
          </a:p>
        </p:txBody>
      </p:sp>
    </p:spTree>
    <p:extLst>
      <p:ext uri="{BB962C8B-B14F-4D97-AF65-F5344CB8AC3E}">
        <p14:creationId xmlns:p14="http://schemas.microsoft.com/office/powerpoint/2010/main" val="413592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tara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33400"/>
            <a:ext cx="35274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tara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33400"/>
            <a:ext cx="28797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362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Right click to sa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34290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Right click to sav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066800"/>
            <a:ext cx="3905250"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Right click to sav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143000"/>
            <a:ext cx="350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3320" name="Text Box 8"/>
          <p:cNvSpPr txBox="1">
            <a:spLocks noChangeArrowheads="1"/>
          </p:cNvSpPr>
          <p:nvPr/>
        </p:nvSpPr>
        <p:spPr bwMode="auto">
          <a:xfrm>
            <a:off x="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tr-TR" sz="3200" b="1">
                <a:solidFill>
                  <a:srgbClr val="FFFF00"/>
                </a:solidFill>
                <a:latin typeface="Arial" pitchFamily="34" charset="0"/>
                <a:cs typeface="Arial" pitchFamily="34" charset="0"/>
              </a:rPr>
              <a:t>Causes of Cushing's syndrome</a:t>
            </a:r>
          </a:p>
        </p:txBody>
      </p:sp>
    </p:spTree>
    <p:extLst>
      <p:ext uri="{BB962C8B-B14F-4D97-AF65-F5344CB8AC3E}">
        <p14:creationId xmlns:p14="http://schemas.microsoft.com/office/powerpoint/2010/main" val="2445209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Right click to sa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8305800" cy="5791200"/>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p:cNvSpPr txBox="1">
            <a:spLocks noChangeArrowheads="1"/>
          </p:cNvSpPr>
          <p:nvPr/>
        </p:nvSpPr>
        <p:spPr bwMode="auto">
          <a:xfrm>
            <a:off x="152400" y="0"/>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tr-TR" sz="2800" b="1">
                <a:solidFill>
                  <a:srgbClr val="FFFF00"/>
                </a:solidFill>
                <a:latin typeface="Arial" pitchFamily="34" charset="0"/>
                <a:cs typeface="Arial" pitchFamily="34" charset="0"/>
              </a:rPr>
              <a:t>Abdominal striae caused by excess cortisol production</a:t>
            </a:r>
          </a:p>
        </p:txBody>
      </p:sp>
    </p:spTree>
    <p:extLst>
      <p:ext uri="{BB962C8B-B14F-4D97-AF65-F5344CB8AC3E}">
        <p14:creationId xmlns:p14="http://schemas.microsoft.com/office/powerpoint/2010/main" val="2812594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4"/>
          <p:cNvSpPr txBox="1">
            <a:spLocks noChangeArrowheads="1"/>
          </p:cNvSpPr>
          <p:nvPr/>
        </p:nvSpPr>
        <p:spPr bwMode="auto">
          <a:xfrm>
            <a:off x="5075238" y="6319838"/>
            <a:ext cx="3136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200">
                <a:solidFill>
                  <a:srgbClr val="FFFF00"/>
                </a:solidFill>
              </a:rPr>
              <a:t>Mosso L Hypertension 2003; 42(2):161-165</a:t>
            </a:r>
          </a:p>
        </p:txBody>
      </p:sp>
      <p:grpSp>
        <p:nvGrpSpPr>
          <p:cNvPr id="58371" name="Group 5"/>
          <p:cNvGrpSpPr>
            <a:grpSpLocks/>
          </p:cNvGrpSpPr>
          <p:nvPr/>
        </p:nvGrpSpPr>
        <p:grpSpPr bwMode="auto">
          <a:xfrm>
            <a:off x="1676400" y="1600200"/>
            <a:ext cx="6172200" cy="4397375"/>
            <a:chOff x="1676399" y="1857488"/>
            <a:chExt cx="6172196" cy="4397681"/>
          </a:xfrm>
        </p:grpSpPr>
        <p:grpSp>
          <p:nvGrpSpPr>
            <p:cNvPr id="58375" name="Group 15"/>
            <p:cNvGrpSpPr>
              <a:grpSpLocks/>
            </p:cNvGrpSpPr>
            <p:nvPr/>
          </p:nvGrpSpPr>
          <p:grpSpPr bwMode="auto">
            <a:xfrm>
              <a:off x="1676399" y="1857488"/>
              <a:ext cx="6172196" cy="4397681"/>
              <a:chOff x="2991741" y="1857488"/>
              <a:chExt cx="4475862" cy="4397681"/>
            </a:xfrm>
          </p:grpSpPr>
          <p:sp>
            <p:nvSpPr>
              <p:cNvPr id="58381" name="Rectangle 12"/>
              <p:cNvSpPr>
                <a:spLocks noChangeArrowheads="1"/>
              </p:cNvSpPr>
              <p:nvPr/>
            </p:nvSpPr>
            <p:spPr bwMode="auto">
              <a:xfrm>
                <a:off x="3695701" y="5438894"/>
                <a:ext cx="342900" cy="352306"/>
              </a:xfrm>
              <a:prstGeom prst="rect">
                <a:avLst/>
              </a:prstGeom>
              <a:solidFill>
                <a:srgbClr val="FF0000"/>
              </a:solidFill>
              <a:ln w="12700">
                <a:solidFill>
                  <a:schemeClr val="tx1"/>
                </a:solidFill>
                <a:round/>
                <a:headEnd/>
                <a:tailEnd/>
              </a:ln>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tr-TR" altLang="tr-TR"/>
              </a:p>
            </p:txBody>
          </p:sp>
          <p:sp>
            <p:nvSpPr>
              <p:cNvPr id="58382" name="Rectangle 13"/>
              <p:cNvSpPr>
                <a:spLocks noChangeArrowheads="1"/>
              </p:cNvSpPr>
              <p:nvPr/>
            </p:nvSpPr>
            <p:spPr bwMode="auto">
              <a:xfrm>
                <a:off x="4686302" y="4562594"/>
                <a:ext cx="381000" cy="1228606"/>
              </a:xfrm>
              <a:prstGeom prst="rect">
                <a:avLst/>
              </a:prstGeom>
              <a:solidFill>
                <a:srgbClr val="FF0000"/>
              </a:solidFill>
              <a:ln w="12700">
                <a:solidFill>
                  <a:schemeClr val="tx1"/>
                </a:solidFill>
                <a:round/>
                <a:headEnd/>
                <a:tailEnd/>
              </a:ln>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tr-TR" altLang="tr-TR">
                  <a:solidFill>
                    <a:srgbClr val="FF0000"/>
                  </a:solidFill>
                </a:endParaRPr>
              </a:p>
            </p:txBody>
          </p:sp>
          <p:sp>
            <p:nvSpPr>
              <p:cNvPr id="58383" name="Rectangle 15"/>
              <p:cNvSpPr>
                <a:spLocks noChangeArrowheads="1"/>
              </p:cNvSpPr>
              <p:nvPr/>
            </p:nvSpPr>
            <p:spPr bwMode="auto">
              <a:xfrm>
                <a:off x="5638802" y="3952994"/>
                <a:ext cx="419101" cy="1838206"/>
              </a:xfrm>
              <a:prstGeom prst="rect">
                <a:avLst/>
              </a:prstGeom>
              <a:solidFill>
                <a:srgbClr val="FF0000"/>
              </a:solidFill>
              <a:ln w="12700">
                <a:solidFill>
                  <a:schemeClr val="tx1"/>
                </a:solidFill>
                <a:round/>
                <a:headEnd/>
                <a:tailEnd/>
              </a:ln>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tr-TR" altLang="tr-TR"/>
              </a:p>
            </p:txBody>
          </p:sp>
          <p:sp>
            <p:nvSpPr>
              <p:cNvPr id="58384" name="Rectangle 16"/>
              <p:cNvSpPr>
                <a:spLocks noChangeArrowheads="1"/>
              </p:cNvSpPr>
              <p:nvPr/>
            </p:nvSpPr>
            <p:spPr bwMode="auto">
              <a:xfrm>
                <a:off x="6667503" y="2886194"/>
                <a:ext cx="342900" cy="2905006"/>
              </a:xfrm>
              <a:prstGeom prst="rect">
                <a:avLst/>
              </a:prstGeom>
              <a:solidFill>
                <a:srgbClr val="FF0000"/>
              </a:solidFill>
              <a:ln w="12700">
                <a:solidFill>
                  <a:schemeClr val="tx1"/>
                </a:solidFill>
                <a:round/>
                <a:headEnd/>
                <a:tailEnd/>
              </a:ln>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tr-TR" altLang="tr-TR"/>
              </a:p>
            </p:txBody>
          </p:sp>
          <p:cxnSp>
            <p:nvCxnSpPr>
              <p:cNvPr id="58385" name="Straight Connector 17"/>
              <p:cNvCxnSpPr>
                <a:cxnSpLocks noChangeShapeType="1"/>
              </p:cNvCxnSpPr>
              <p:nvPr/>
            </p:nvCxnSpPr>
            <p:spPr bwMode="auto">
              <a:xfrm rot="5400000">
                <a:off x="1619250" y="4019550"/>
                <a:ext cx="3695700" cy="1588"/>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cxnSp>
          <p:cxnSp>
            <p:nvCxnSpPr>
              <p:cNvPr id="58386" name="Straight Connector 18"/>
              <p:cNvCxnSpPr>
                <a:cxnSpLocks noChangeShapeType="1"/>
              </p:cNvCxnSpPr>
              <p:nvPr/>
            </p:nvCxnSpPr>
            <p:spPr bwMode="auto">
              <a:xfrm>
                <a:off x="3429001" y="5789612"/>
                <a:ext cx="4038602" cy="1588"/>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cxnSp>
          <p:sp>
            <p:nvSpPr>
              <p:cNvPr id="58387" name="TextBox 19"/>
              <p:cNvSpPr txBox="1">
                <a:spLocks noChangeArrowheads="1"/>
              </p:cNvSpPr>
              <p:nvPr/>
            </p:nvSpPr>
            <p:spPr bwMode="auto">
              <a:xfrm>
                <a:off x="2991741" y="1857488"/>
                <a:ext cx="534156" cy="43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lnSpc>
                    <a:spcPct val="150000"/>
                  </a:lnSpc>
                  <a:spcAft>
                    <a:spcPts val="2400"/>
                  </a:spcAft>
                </a:pPr>
                <a:r>
                  <a:rPr lang="en-US" altLang="tr-TR">
                    <a:cs typeface="Arial" pitchFamily="34" charset="0"/>
                  </a:rPr>
                  <a:t>25 ―</a:t>
                </a:r>
              </a:p>
              <a:p>
                <a:pPr algn="r" eaLnBrk="1" hangingPunct="1">
                  <a:lnSpc>
                    <a:spcPct val="150000"/>
                  </a:lnSpc>
                  <a:spcAft>
                    <a:spcPts val="2400"/>
                  </a:spcAft>
                </a:pPr>
                <a:r>
                  <a:rPr lang="en-US" altLang="tr-TR">
                    <a:cs typeface="Arial" pitchFamily="34" charset="0"/>
                  </a:rPr>
                  <a:t>20 ―</a:t>
                </a:r>
              </a:p>
              <a:p>
                <a:pPr algn="r" eaLnBrk="1" hangingPunct="1">
                  <a:lnSpc>
                    <a:spcPct val="150000"/>
                  </a:lnSpc>
                  <a:spcAft>
                    <a:spcPts val="2400"/>
                  </a:spcAft>
                </a:pPr>
                <a:r>
                  <a:rPr lang="en-US" altLang="tr-TR">
                    <a:cs typeface="Arial" pitchFamily="34" charset="0"/>
                  </a:rPr>
                  <a:t>15 ―</a:t>
                </a:r>
              </a:p>
              <a:p>
                <a:pPr algn="r" eaLnBrk="1" hangingPunct="1">
                  <a:lnSpc>
                    <a:spcPct val="150000"/>
                  </a:lnSpc>
                  <a:spcAft>
                    <a:spcPts val="2400"/>
                  </a:spcAft>
                </a:pPr>
                <a:r>
                  <a:rPr lang="en-US" altLang="tr-TR">
                    <a:cs typeface="Arial" pitchFamily="34" charset="0"/>
                  </a:rPr>
                  <a:t>10 ―</a:t>
                </a:r>
              </a:p>
              <a:p>
                <a:pPr algn="r" eaLnBrk="1" hangingPunct="1">
                  <a:lnSpc>
                    <a:spcPct val="150000"/>
                  </a:lnSpc>
                  <a:spcAft>
                    <a:spcPts val="2400"/>
                  </a:spcAft>
                </a:pPr>
                <a:r>
                  <a:rPr lang="en-US" altLang="tr-TR">
                    <a:cs typeface="Arial" pitchFamily="34" charset="0"/>
                  </a:rPr>
                  <a:t>5 ―</a:t>
                </a:r>
              </a:p>
              <a:p>
                <a:pPr algn="r" eaLnBrk="1" hangingPunct="1">
                  <a:lnSpc>
                    <a:spcPct val="150000"/>
                  </a:lnSpc>
                  <a:spcAft>
                    <a:spcPts val="2400"/>
                  </a:spcAft>
                </a:pPr>
                <a:r>
                  <a:rPr lang="en-US" altLang="tr-TR">
                    <a:cs typeface="Arial" pitchFamily="34" charset="0"/>
                  </a:rPr>
                  <a:t>0 ―</a:t>
                </a:r>
              </a:p>
            </p:txBody>
          </p:sp>
        </p:grpSp>
        <p:sp>
          <p:nvSpPr>
            <p:cNvPr id="58376" name="TextBox 7"/>
            <p:cNvSpPr txBox="1">
              <a:spLocks noChangeArrowheads="1"/>
            </p:cNvSpPr>
            <p:nvPr/>
          </p:nvSpPr>
          <p:spPr bwMode="auto">
            <a:xfrm>
              <a:off x="2422525" y="5867793"/>
              <a:ext cx="5038556" cy="3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tr-TR" altLang="tr-TR" sz="1600"/>
                <a:t>  Evre</a:t>
              </a:r>
              <a:r>
                <a:rPr lang="en-US" altLang="tr-TR" sz="1600"/>
                <a:t> 1           </a:t>
              </a:r>
              <a:r>
                <a:rPr lang="tr-TR" altLang="tr-TR" sz="1600"/>
                <a:t>  </a:t>
              </a:r>
              <a:r>
                <a:rPr lang="en-US" altLang="tr-TR" sz="1600"/>
                <a:t> </a:t>
              </a:r>
              <a:r>
                <a:rPr lang="tr-TR" altLang="tr-TR" sz="1600"/>
                <a:t>Evre</a:t>
              </a:r>
              <a:r>
                <a:rPr lang="en-US" altLang="tr-TR" sz="1600"/>
                <a:t> 2         </a:t>
              </a:r>
              <a:r>
                <a:rPr lang="tr-TR" altLang="tr-TR" sz="1600"/>
                <a:t>   </a:t>
              </a:r>
              <a:r>
                <a:rPr lang="en-US" altLang="tr-TR" sz="1600"/>
                <a:t> </a:t>
              </a:r>
              <a:r>
                <a:rPr lang="tr-TR" altLang="tr-TR" sz="1600"/>
                <a:t>Evre</a:t>
              </a:r>
              <a:r>
                <a:rPr lang="en-US" altLang="tr-TR" sz="1600"/>
                <a:t> 3            </a:t>
              </a:r>
              <a:r>
                <a:rPr lang="tr-TR" altLang="tr-TR" sz="1600"/>
                <a:t>  Evre</a:t>
              </a:r>
              <a:r>
                <a:rPr lang="en-US" altLang="tr-TR" sz="1600"/>
                <a:t> 4</a:t>
              </a:r>
            </a:p>
          </p:txBody>
        </p:sp>
        <p:sp>
          <p:nvSpPr>
            <p:cNvPr id="58377" name="TextBox 8"/>
            <p:cNvSpPr txBox="1">
              <a:spLocks noChangeArrowheads="1"/>
            </p:cNvSpPr>
            <p:nvPr/>
          </p:nvSpPr>
          <p:spPr bwMode="auto">
            <a:xfrm>
              <a:off x="2725737" y="5169244"/>
              <a:ext cx="282575" cy="30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400"/>
                <a:t>2</a:t>
              </a:r>
            </a:p>
          </p:txBody>
        </p:sp>
        <p:sp>
          <p:nvSpPr>
            <p:cNvPr id="58378" name="TextBox 9"/>
            <p:cNvSpPr txBox="1">
              <a:spLocks noChangeArrowheads="1"/>
            </p:cNvSpPr>
            <p:nvPr/>
          </p:nvSpPr>
          <p:spPr bwMode="auto">
            <a:xfrm>
              <a:off x="4097336" y="4292883"/>
              <a:ext cx="282575" cy="30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400"/>
                <a:t>8</a:t>
              </a:r>
            </a:p>
          </p:txBody>
        </p:sp>
        <p:sp>
          <p:nvSpPr>
            <p:cNvPr id="58379" name="TextBox 10"/>
            <p:cNvSpPr txBox="1">
              <a:spLocks noChangeArrowheads="1"/>
            </p:cNvSpPr>
            <p:nvPr/>
          </p:nvSpPr>
          <p:spPr bwMode="auto">
            <a:xfrm>
              <a:off x="6743697" y="2619542"/>
              <a:ext cx="380999" cy="30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400"/>
                <a:t>20</a:t>
              </a:r>
            </a:p>
          </p:txBody>
        </p:sp>
        <p:sp>
          <p:nvSpPr>
            <p:cNvPr id="58380" name="TextBox 11"/>
            <p:cNvSpPr txBox="1">
              <a:spLocks noChangeArrowheads="1"/>
            </p:cNvSpPr>
            <p:nvPr/>
          </p:nvSpPr>
          <p:spPr bwMode="auto">
            <a:xfrm>
              <a:off x="5372098" y="3648313"/>
              <a:ext cx="380999" cy="30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400"/>
                <a:t>13</a:t>
              </a:r>
            </a:p>
          </p:txBody>
        </p:sp>
      </p:grpSp>
      <p:sp>
        <p:nvSpPr>
          <p:cNvPr id="58372" name="TextBox 20"/>
          <p:cNvSpPr txBox="1">
            <a:spLocks noChangeArrowheads="1"/>
          </p:cNvSpPr>
          <p:nvPr/>
        </p:nvSpPr>
        <p:spPr bwMode="auto">
          <a:xfrm rot="-5400000">
            <a:off x="594519" y="3521869"/>
            <a:ext cx="161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tr-TR" altLang="tr-TR"/>
              <a:t>PA sıklığı </a:t>
            </a:r>
            <a:r>
              <a:rPr lang="en-US" altLang="tr-TR"/>
              <a:t> (%)</a:t>
            </a:r>
          </a:p>
        </p:txBody>
      </p:sp>
      <p:sp>
        <p:nvSpPr>
          <p:cNvPr id="58373" name="TextBox 21"/>
          <p:cNvSpPr txBox="1">
            <a:spLocks noChangeArrowheads="1"/>
          </p:cNvSpPr>
          <p:nvPr/>
        </p:nvSpPr>
        <p:spPr bwMode="auto">
          <a:xfrm>
            <a:off x="76200" y="5067300"/>
            <a:ext cx="1978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tr-TR" sz="1200"/>
              <a:t>PA = pri</a:t>
            </a:r>
            <a:r>
              <a:rPr lang="tr-TR" altLang="tr-TR" sz="1200"/>
              <a:t>mer</a:t>
            </a:r>
            <a:r>
              <a:rPr lang="en-US" altLang="tr-TR" sz="1200"/>
              <a:t> aldosteroni</a:t>
            </a:r>
            <a:r>
              <a:rPr lang="tr-TR" altLang="tr-TR" sz="1200"/>
              <a:t>z</a:t>
            </a:r>
            <a:r>
              <a:rPr lang="en-US" altLang="tr-TR" sz="1200"/>
              <a:t>m</a:t>
            </a:r>
          </a:p>
        </p:txBody>
      </p:sp>
      <p:sp>
        <p:nvSpPr>
          <p:cNvPr id="58374" name="Title 1"/>
          <p:cNvSpPr>
            <a:spLocks noGrp="1"/>
          </p:cNvSpPr>
          <p:nvPr>
            <p:ph type="title"/>
          </p:nvPr>
        </p:nvSpPr>
        <p:spPr>
          <a:xfrm>
            <a:off x="342900" y="190500"/>
            <a:ext cx="8534400" cy="1371600"/>
          </a:xfrm>
        </p:spPr>
        <p:txBody>
          <a:bodyPr/>
          <a:lstStyle/>
          <a:p>
            <a:r>
              <a:rPr lang="tr-TR" altLang="tr-TR" sz="3600" smtClean="0">
                <a:solidFill>
                  <a:srgbClr val="FFFF00"/>
                </a:solidFill>
              </a:rPr>
              <a:t>Primer hiperaldosteronizmin  </a:t>
            </a:r>
            <a:br>
              <a:rPr lang="tr-TR" altLang="tr-TR" sz="3600" smtClean="0">
                <a:solidFill>
                  <a:srgbClr val="FFFF00"/>
                </a:solidFill>
              </a:rPr>
            </a:br>
            <a:r>
              <a:rPr lang="tr-TR" altLang="tr-TR" sz="3600" smtClean="0">
                <a:solidFill>
                  <a:srgbClr val="FFFF00"/>
                </a:solidFill>
              </a:rPr>
              <a:t>HT hastalarında sıklığı</a:t>
            </a:r>
            <a:endParaRPr lang="en-US" altLang="tr-TR" sz="3600" smtClean="0">
              <a:solidFill>
                <a:srgbClr val="FFFF00"/>
              </a:solidFill>
            </a:endParaRPr>
          </a:p>
        </p:txBody>
      </p:sp>
    </p:spTree>
    <p:extLst>
      <p:ext uri="{BB962C8B-B14F-4D97-AF65-F5344CB8AC3E}">
        <p14:creationId xmlns:p14="http://schemas.microsoft.com/office/powerpoint/2010/main" val="2428999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r>
              <a:rPr lang="en-US" altLang="tr-TR" sz="2400">
                <a:latin typeface="Verdana" pitchFamily="34" charset="0"/>
              </a:rPr>
              <a:t>DEFINITION</a:t>
            </a:r>
          </a:p>
        </p:txBody>
      </p:sp>
      <p:sp>
        <p:nvSpPr>
          <p:cNvPr id="599043" name="Rectangle 3"/>
          <p:cNvSpPr>
            <a:spLocks noGrp="1" noChangeArrowheads="1"/>
          </p:cNvSpPr>
          <p:nvPr>
            <p:ph type="body" idx="1"/>
          </p:nvPr>
        </p:nvSpPr>
        <p:spPr>
          <a:xfrm>
            <a:off x="712788" y="1647825"/>
            <a:ext cx="7772400" cy="3462338"/>
          </a:xfrm>
        </p:spPr>
        <p:txBody>
          <a:bodyPr/>
          <a:lstStyle/>
          <a:p>
            <a:r>
              <a:rPr lang="en-US" altLang="tr-TR" sz="2400">
                <a:latin typeface="Verdana" pitchFamily="34" charset="0"/>
              </a:rPr>
              <a:t>Essential, primary, or idiopathic hypertension is defined as high BP in which </a:t>
            </a:r>
            <a:r>
              <a:rPr lang="en-US" altLang="tr-TR" sz="2800" b="1">
                <a:solidFill>
                  <a:srgbClr val="FF9933"/>
                </a:solidFill>
                <a:latin typeface="Verdana" pitchFamily="34" charset="0"/>
              </a:rPr>
              <a:t>secondary causes or mendelian (monogenic) forms</a:t>
            </a:r>
            <a:r>
              <a:rPr lang="en-US" altLang="tr-TR" sz="2400">
                <a:latin typeface="Verdana" pitchFamily="34" charset="0"/>
              </a:rPr>
              <a:t> are not present</a:t>
            </a:r>
          </a:p>
          <a:p>
            <a:pPr>
              <a:buFontTx/>
              <a:buNone/>
            </a:pPr>
            <a:endParaRPr lang="en-US" altLang="tr-TR" sz="2400">
              <a:latin typeface="Verdana" pitchFamily="34" charset="0"/>
            </a:endParaRPr>
          </a:p>
          <a:p>
            <a:r>
              <a:rPr lang="en-US" altLang="tr-TR" sz="2400">
                <a:latin typeface="Verdana" pitchFamily="34" charset="0"/>
              </a:rPr>
              <a:t>High BP – repeatedly measured BP exceeding 140/90 mmHg, i.e. a systolic BP above 140 and/or diastolic BP above 90</a:t>
            </a:r>
            <a:endParaRPr lang="en-US" altLang="tr-TR" sz="2000">
              <a:latin typeface="Verdana" pitchFamily="34" charset="0"/>
            </a:endParaRPr>
          </a:p>
        </p:txBody>
      </p:sp>
    </p:spTree>
    <p:extLst>
      <p:ext uri="{BB962C8B-B14F-4D97-AF65-F5344CB8AC3E}">
        <p14:creationId xmlns:p14="http://schemas.microsoft.com/office/powerpoint/2010/main" val="1593837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77" y="1484784"/>
            <a:ext cx="8245679"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897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318250" cy="43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406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341438"/>
            <a:ext cx="59880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5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325563"/>
            <a:ext cx="59880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066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675" y="1449388"/>
            <a:ext cx="62166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070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119188"/>
            <a:ext cx="5988050"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782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1243013"/>
            <a:ext cx="6165850" cy="437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0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1557338"/>
            <a:ext cx="553085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757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915988"/>
            <a:ext cx="64198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240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065213"/>
            <a:ext cx="6038850"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970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228600" y="1354138"/>
            <a:ext cx="86868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ct val="130000"/>
              </a:lnSpc>
              <a:buFontTx/>
              <a:buChar char="•"/>
            </a:pPr>
            <a:endParaRPr lang="tr-TR" altLang="ja-JP" sz="2800"/>
          </a:p>
          <a:p>
            <a:pPr>
              <a:lnSpc>
                <a:spcPct val="130000"/>
              </a:lnSpc>
              <a:buFontTx/>
              <a:buChar char="•"/>
            </a:pPr>
            <a:r>
              <a:rPr lang="tr-TR" altLang="ja-JP" sz="2400"/>
              <a:t>Hipertansiyon sıklığı % 30 civarında</a:t>
            </a:r>
          </a:p>
          <a:p>
            <a:pPr>
              <a:lnSpc>
                <a:spcPct val="130000"/>
              </a:lnSpc>
              <a:buFontTx/>
              <a:buChar char="•"/>
            </a:pPr>
            <a:r>
              <a:rPr lang="tr-TR" altLang="ja-JP" sz="2400"/>
              <a:t>Esansiyel HT bunların % 85’i</a:t>
            </a:r>
          </a:p>
          <a:p>
            <a:pPr>
              <a:lnSpc>
                <a:spcPct val="130000"/>
              </a:lnSpc>
              <a:buFontTx/>
              <a:buChar char="•"/>
            </a:pPr>
            <a:r>
              <a:rPr lang="en-US" altLang="ja-JP" sz="2400"/>
              <a:t>Prim</a:t>
            </a:r>
            <a:r>
              <a:rPr lang="tr-TR" altLang="ja-JP" sz="2400"/>
              <a:t>er </a:t>
            </a:r>
            <a:r>
              <a:rPr lang="en-US" altLang="ja-JP" sz="2400"/>
              <a:t> aldosteroni</a:t>
            </a:r>
            <a:r>
              <a:rPr lang="tr-TR" altLang="ja-JP" sz="2400"/>
              <a:t>z</a:t>
            </a:r>
            <a:r>
              <a:rPr lang="en-US" altLang="ja-JP" sz="2400"/>
              <a:t>m </a:t>
            </a:r>
            <a:r>
              <a:rPr lang="tr-TR" altLang="ja-JP" sz="2400"/>
              <a:t>eskiden düşünüldüğünden çok daha sıktır; esansiyel HT hastaları indikasyona bakılmaksızın tarandığında </a:t>
            </a:r>
            <a:r>
              <a:rPr lang="en-US" altLang="ja-JP" sz="2400"/>
              <a:t>10</a:t>
            </a:r>
            <a:r>
              <a:rPr lang="tr-TR" altLang="ja-JP" sz="2400"/>
              <a:t>-15 </a:t>
            </a:r>
            <a:r>
              <a:rPr lang="en-US" altLang="ja-JP" sz="2400"/>
              <a:t>% </a:t>
            </a:r>
            <a:r>
              <a:rPr lang="tr-TR" altLang="ja-JP" sz="2400"/>
              <a:t>‘unda saptanmaktadır.  </a:t>
            </a:r>
            <a:endParaRPr lang="en-US" altLang="ja-JP" sz="2400"/>
          </a:p>
          <a:p>
            <a:pPr algn="r" eaLnBrk="1" hangingPunct="1"/>
            <a:r>
              <a:rPr lang="en-US" altLang="ja-JP" sz="1400">
                <a:solidFill>
                  <a:srgbClr val="FFFF00"/>
                </a:solidFill>
              </a:rPr>
              <a:t>Mulatero P </a:t>
            </a:r>
            <a:r>
              <a:rPr lang="en-US" altLang="ja-JP" sz="1400" i="1">
                <a:solidFill>
                  <a:srgbClr val="FFFF00"/>
                </a:solidFill>
              </a:rPr>
              <a:t>Clin Endocrinol Metab </a:t>
            </a:r>
            <a:r>
              <a:rPr lang="en-US" altLang="ja-JP" sz="1400">
                <a:solidFill>
                  <a:srgbClr val="FFFF00"/>
                </a:solidFill>
              </a:rPr>
              <a:t>2004;89:1045. </a:t>
            </a:r>
          </a:p>
          <a:p>
            <a:pPr>
              <a:buFontTx/>
              <a:buChar char="•"/>
            </a:pPr>
            <a:endParaRPr lang="en-US" altLang="ja-JP" sz="1400"/>
          </a:p>
          <a:p>
            <a:pPr>
              <a:lnSpc>
                <a:spcPct val="130000"/>
              </a:lnSpc>
              <a:buFontTx/>
              <a:buChar char="•"/>
            </a:pPr>
            <a:r>
              <a:rPr lang="en-US" altLang="ja-JP" sz="2400"/>
              <a:t>Aldosteron, </a:t>
            </a:r>
            <a:r>
              <a:rPr lang="tr-TR" altLang="ja-JP" sz="2400"/>
              <a:t>kan basıncı etkisinin yanında hedef organ hasarı yapar (İnflamasyon/fibroz)</a:t>
            </a:r>
            <a:endParaRPr lang="en-US" altLang="ja-JP" sz="2400"/>
          </a:p>
          <a:p>
            <a:pPr algn="r" eaLnBrk="1" hangingPunct="1">
              <a:buClr>
                <a:srgbClr val="00FFFF"/>
              </a:buClr>
            </a:pPr>
            <a:r>
              <a:rPr lang="en-US" altLang="ja-JP" sz="1400">
                <a:solidFill>
                  <a:srgbClr val="FFFF00"/>
                </a:solidFill>
              </a:rPr>
              <a:t>Sato A </a:t>
            </a:r>
            <a:r>
              <a:rPr lang="tr-TR" altLang="ja-JP" sz="1400">
                <a:solidFill>
                  <a:srgbClr val="FFFF00"/>
                </a:solidFill>
              </a:rPr>
              <a:t> </a:t>
            </a:r>
            <a:r>
              <a:rPr lang="en-US" altLang="ja-JP" sz="1400" i="1">
                <a:solidFill>
                  <a:srgbClr val="FFFF00"/>
                </a:solidFill>
              </a:rPr>
              <a:t>Hypertens Res </a:t>
            </a:r>
            <a:r>
              <a:rPr lang="en-US" altLang="ja-JP" sz="1400">
                <a:solidFill>
                  <a:srgbClr val="FFFF00"/>
                </a:solidFill>
              </a:rPr>
              <a:t>2004; 27:303.</a:t>
            </a:r>
          </a:p>
        </p:txBody>
      </p:sp>
      <p:sp>
        <p:nvSpPr>
          <p:cNvPr id="4099" name="Text Box 10"/>
          <p:cNvSpPr txBox="1">
            <a:spLocks noChangeArrowheads="1"/>
          </p:cNvSpPr>
          <p:nvPr/>
        </p:nvSpPr>
        <p:spPr bwMode="auto">
          <a:xfrm>
            <a:off x="0" y="1968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ja-JP" sz="3600">
                <a:solidFill>
                  <a:srgbClr val="FFFF00"/>
                </a:solidFill>
              </a:rPr>
              <a:t>	</a:t>
            </a:r>
            <a:r>
              <a:rPr lang="tr-TR" altLang="ja-JP" sz="3600">
                <a:solidFill>
                  <a:srgbClr val="FFFF00"/>
                </a:solidFill>
              </a:rPr>
              <a:t>Giriş</a:t>
            </a:r>
            <a:endParaRPr lang="en-US" altLang="tr-TR" sz="3600">
              <a:solidFill>
                <a:srgbClr val="FFFF00"/>
              </a:solidFill>
            </a:endParaRPr>
          </a:p>
        </p:txBody>
      </p:sp>
      <p:sp>
        <p:nvSpPr>
          <p:cNvPr id="4100" name="Line 3"/>
          <p:cNvSpPr>
            <a:spLocks noChangeShapeType="1"/>
          </p:cNvSpPr>
          <p:nvPr/>
        </p:nvSpPr>
        <p:spPr bwMode="auto">
          <a:xfrm>
            <a:off x="228600" y="914400"/>
            <a:ext cx="8610600" cy="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426467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027113"/>
            <a:ext cx="657225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872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2074863"/>
            <a:ext cx="5302250"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650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1595438"/>
            <a:ext cx="375285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106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381000"/>
            <a:ext cx="8207375" cy="1143000"/>
          </a:xfrm>
        </p:spPr>
        <p:txBody>
          <a:bodyPr/>
          <a:lstStyle/>
          <a:p>
            <a:r>
              <a:rPr lang="tr-TR" altLang="tr-TR" dirty="0" smtClean="0">
                <a:solidFill>
                  <a:srgbClr val="FFFF00"/>
                </a:solidFill>
              </a:rPr>
              <a:t>Nasıl </a:t>
            </a:r>
            <a:r>
              <a:rPr lang="tr-TR" altLang="tr-TR" dirty="0" err="1" smtClean="0">
                <a:solidFill>
                  <a:srgbClr val="FFFF00"/>
                </a:solidFill>
              </a:rPr>
              <a:t>prezente</a:t>
            </a:r>
            <a:r>
              <a:rPr lang="tr-TR" altLang="tr-TR" dirty="0" smtClean="0">
                <a:solidFill>
                  <a:srgbClr val="FFFF00"/>
                </a:solidFill>
              </a:rPr>
              <a:t> olur </a:t>
            </a:r>
            <a:r>
              <a:rPr lang="en-US" altLang="tr-TR" dirty="0" smtClean="0">
                <a:solidFill>
                  <a:srgbClr val="FFFF00"/>
                </a:solidFill>
              </a:rPr>
              <a:t>?</a:t>
            </a:r>
          </a:p>
        </p:txBody>
      </p:sp>
      <p:sp>
        <p:nvSpPr>
          <p:cNvPr id="572419" name="Rectangle 3"/>
          <p:cNvSpPr>
            <a:spLocks noGrp="1" noChangeArrowheads="1"/>
          </p:cNvSpPr>
          <p:nvPr>
            <p:ph type="body" idx="1"/>
          </p:nvPr>
        </p:nvSpPr>
        <p:spPr>
          <a:xfrm>
            <a:off x="395288" y="1700213"/>
            <a:ext cx="4824784" cy="4681537"/>
          </a:xfrm>
        </p:spPr>
        <p:txBody>
          <a:bodyPr/>
          <a:lstStyle/>
          <a:p>
            <a:pPr>
              <a:defRPr/>
            </a:pPr>
            <a:endParaRPr lang="tr-TR" altLang="tr-TR" sz="2400" dirty="0"/>
          </a:p>
          <a:p>
            <a:r>
              <a:rPr lang="tr-TR" sz="2400" dirty="0"/>
              <a:t>Çoğu </a:t>
            </a:r>
            <a:r>
              <a:rPr lang="tr-TR" sz="2400" dirty="0" err="1"/>
              <a:t>asemptomatik</a:t>
            </a:r>
            <a:endParaRPr lang="tr-TR" sz="2400" dirty="0"/>
          </a:p>
          <a:p>
            <a:r>
              <a:rPr lang="tr-TR" sz="2400" dirty="0"/>
              <a:t>Karında gaz</a:t>
            </a:r>
          </a:p>
          <a:p>
            <a:r>
              <a:rPr lang="tr-TR" sz="2400" dirty="0"/>
              <a:t>Sağ üst kadranda hassasiyet</a:t>
            </a:r>
          </a:p>
          <a:p>
            <a:pPr>
              <a:defRPr/>
            </a:pPr>
            <a:r>
              <a:rPr lang="tr-TR" altLang="tr-TR" sz="2400" dirty="0"/>
              <a:t>Yorgunluk</a:t>
            </a:r>
          </a:p>
          <a:p>
            <a:pPr>
              <a:defRPr/>
            </a:pPr>
            <a:r>
              <a:rPr lang="tr-TR" altLang="tr-TR" sz="2400" dirty="0" err="1">
                <a:solidFill>
                  <a:srgbClr val="FF0000"/>
                </a:solidFill>
              </a:rPr>
              <a:t>Obez</a:t>
            </a:r>
            <a:r>
              <a:rPr lang="tr-TR" altLang="tr-TR" sz="2400" dirty="0">
                <a:solidFill>
                  <a:srgbClr val="FF0000"/>
                </a:solidFill>
              </a:rPr>
              <a:t>, Tip 2 diyabet, HT</a:t>
            </a:r>
            <a:endParaRPr lang="en-US" altLang="tr-TR" sz="2400" dirty="0">
              <a:solidFill>
                <a:srgbClr val="FF0000"/>
              </a:solidFill>
            </a:endParaRPr>
          </a:p>
          <a:p>
            <a:pPr>
              <a:defRPr/>
            </a:pPr>
            <a:r>
              <a:rPr lang="tr-TR" altLang="tr-TR" sz="2400" dirty="0"/>
              <a:t>Alkol çok az ya da yok</a:t>
            </a:r>
          </a:p>
          <a:p>
            <a:pPr>
              <a:defRPr/>
            </a:pPr>
            <a:endParaRPr lang="en-US" altLang="tr-TR" sz="2400" dirty="0"/>
          </a:p>
        </p:txBody>
      </p:sp>
      <p:grpSp>
        <p:nvGrpSpPr>
          <p:cNvPr id="138244" name="Group 4"/>
          <p:cNvGrpSpPr>
            <a:grpSpLocks/>
          </p:cNvGrpSpPr>
          <p:nvPr/>
        </p:nvGrpSpPr>
        <p:grpSpPr bwMode="auto">
          <a:xfrm>
            <a:off x="5169495" y="1497123"/>
            <a:ext cx="3505200" cy="4495800"/>
            <a:chOff x="384" y="1152"/>
            <a:chExt cx="2208" cy="2832"/>
          </a:xfrm>
        </p:grpSpPr>
        <p:sp>
          <p:nvSpPr>
            <p:cNvPr id="138245" name="Rectangle 5"/>
            <p:cNvSpPr>
              <a:spLocks noChangeArrowheads="1"/>
            </p:cNvSpPr>
            <p:nvPr/>
          </p:nvSpPr>
          <p:spPr bwMode="auto">
            <a:xfrm>
              <a:off x="384" y="1152"/>
              <a:ext cx="2208" cy="2832"/>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eaLnBrk="1" fontAlgn="base" hangingPunct="1">
                <a:spcBef>
                  <a:spcPct val="0"/>
                </a:spcBef>
                <a:spcAft>
                  <a:spcPct val="0"/>
                </a:spcAft>
                <a:buClrTx/>
                <a:buFontTx/>
                <a:buNone/>
              </a:pPr>
              <a:endParaRPr lang="tr-TR" altLang="tr-TR" sz="1800">
                <a:solidFill>
                  <a:srgbClr val="FFFFFF"/>
                </a:solidFill>
              </a:endParaRPr>
            </a:p>
          </p:txBody>
        </p:sp>
        <p:pic>
          <p:nvPicPr>
            <p:cNvPr id="138246" name="Picture 6" descr="NAS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 y="1248"/>
              <a:ext cx="2043"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26700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 name="Picture 1"/>
          <p:cNvPicPr>
            <a:picLocks noChangeAspect="1"/>
          </p:cNvPicPr>
          <p:nvPr/>
        </p:nvPicPr>
        <p:blipFill>
          <a:blip r:embed="rId2" cstate="print"/>
          <a:srcRect/>
          <a:stretch>
            <a:fillRect/>
          </a:stretch>
        </p:blipFill>
        <p:spPr bwMode="auto">
          <a:xfrm>
            <a:off x="762000" y="438150"/>
            <a:ext cx="7620000" cy="59817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84784"/>
            <a:ext cx="842493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7748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dirty="0" err="1" smtClean="0">
                <a:solidFill>
                  <a:srgbClr val="FFFF00"/>
                </a:solidFill>
              </a:rPr>
              <a:t>Metaboli</a:t>
            </a:r>
            <a:r>
              <a:rPr lang="tr-TR" dirty="0" smtClean="0">
                <a:solidFill>
                  <a:srgbClr val="FFFF00"/>
                </a:solidFill>
              </a:rPr>
              <a:t>k</a:t>
            </a:r>
            <a:r>
              <a:rPr lang="en-US" dirty="0" smtClean="0">
                <a:solidFill>
                  <a:srgbClr val="FFFF00"/>
                </a:solidFill>
              </a:rPr>
              <a:t> S</a:t>
            </a:r>
            <a:r>
              <a:rPr lang="tr-TR" dirty="0" smtClean="0">
                <a:solidFill>
                  <a:srgbClr val="FFFF00"/>
                </a:solidFill>
              </a:rPr>
              <a:t>e</a:t>
            </a:r>
            <a:r>
              <a:rPr lang="en-US" dirty="0" err="1" smtClean="0">
                <a:solidFill>
                  <a:srgbClr val="FFFF00"/>
                </a:solidFill>
              </a:rPr>
              <a:t>ndrom</a:t>
            </a:r>
            <a:endParaRPr lang="en-US" dirty="0" smtClean="0">
              <a:solidFill>
                <a:srgbClr val="FFFF00"/>
              </a:solidFill>
            </a:endParaRPr>
          </a:p>
        </p:txBody>
      </p:sp>
      <p:sp>
        <p:nvSpPr>
          <p:cNvPr id="31747" name="Text Box 5"/>
          <p:cNvSpPr txBox="1">
            <a:spLocks noChangeArrowheads="1"/>
          </p:cNvSpPr>
          <p:nvPr/>
        </p:nvSpPr>
        <p:spPr bwMode="auto">
          <a:xfrm>
            <a:off x="6172200" y="1676400"/>
            <a:ext cx="1774845" cy="646331"/>
          </a:xfrm>
          <a:prstGeom prst="rect">
            <a:avLst/>
          </a:prstGeom>
          <a:noFill/>
          <a:ln w="9525">
            <a:noFill/>
            <a:miter lim="800000"/>
            <a:headEnd/>
            <a:tailEnd/>
          </a:ln>
        </p:spPr>
        <p:txBody>
          <a:bodyPr wrap="none">
            <a:spAutoFit/>
          </a:bodyPr>
          <a:lstStyle/>
          <a:p>
            <a:r>
              <a:rPr lang="en-US" sz="3600" dirty="0" err="1" smtClean="0">
                <a:solidFill>
                  <a:schemeClr val="bg1"/>
                </a:solidFill>
              </a:rPr>
              <a:t>Obe</a:t>
            </a:r>
            <a:r>
              <a:rPr lang="tr-TR" sz="3600" dirty="0" err="1" smtClean="0">
                <a:solidFill>
                  <a:schemeClr val="bg1"/>
                </a:solidFill>
              </a:rPr>
              <a:t>zite</a:t>
            </a:r>
            <a:endParaRPr lang="en-US" sz="3600" dirty="0">
              <a:solidFill>
                <a:schemeClr val="bg1"/>
              </a:solidFill>
            </a:endParaRPr>
          </a:p>
        </p:txBody>
      </p:sp>
      <p:sp>
        <p:nvSpPr>
          <p:cNvPr id="31748" name="Text Box 6"/>
          <p:cNvSpPr txBox="1">
            <a:spLocks noChangeArrowheads="1"/>
          </p:cNvSpPr>
          <p:nvPr/>
        </p:nvSpPr>
        <p:spPr bwMode="auto">
          <a:xfrm>
            <a:off x="1143000" y="4598988"/>
            <a:ext cx="1749197" cy="646331"/>
          </a:xfrm>
          <a:prstGeom prst="rect">
            <a:avLst/>
          </a:prstGeom>
          <a:noFill/>
          <a:ln w="9525">
            <a:noFill/>
            <a:miter lim="800000"/>
            <a:headEnd/>
            <a:tailEnd/>
          </a:ln>
        </p:spPr>
        <p:txBody>
          <a:bodyPr wrap="none">
            <a:spAutoFit/>
          </a:bodyPr>
          <a:lstStyle/>
          <a:p>
            <a:r>
              <a:rPr lang="en-US" sz="3600" dirty="0" smtClean="0">
                <a:solidFill>
                  <a:schemeClr val="bg1"/>
                </a:solidFill>
              </a:rPr>
              <a:t>Di</a:t>
            </a:r>
            <a:r>
              <a:rPr lang="tr-TR" sz="3600" dirty="0" smtClean="0">
                <a:solidFill>
                  <a:schemeClr val="bg1"/>
                </a:solidFill>
              </a:rPr>
              <a:t>y</a:t>
            </a:r>
            <a:r>
              <a:rPr lang="en-US" sz="3600" dirty="0" smtClean="0">
                <a:solidFill>
                  <a:schemeClr val="bg1"/>
                </a:solidFill>
              </a:rPr>
              <a:t>abet</a:t>
            </a:r>
            <a:endParaRPr lang="en-US" sz="3600" dirty="0">
              <a:solidFill>
                <a:schemeClr val="bg1"/>
              </a:solidFill>
            </a:endParaRPr>
          </a:p>
        </p:txBody>
      </p:sp>
      <p:sp>
        <p:nvSpPr>
          <p:cNvPr id="31749" name="Text Box 7"/>
          <p:cNvSpPr txBox="1">
            <a:spLocks noChangeArrowheads="1"/>
          </p:cNvSpPr>
          <p:nvPr/>
        </p:nvSpPr>
        <p:spPr bwMode="auto">
          <a:xfrm>
            <a:off x="5775325" y="4538663"/>
            <a:ext cx="3005951" cy="646331"/>
          </a:xfrm>
          <a:prstGeom prst="rect">
            <a:avLst/>
          </a:prstGeom>
          <a:noFill/>
          <a:ln w="9525">
            <a:noFill/>
            <a:miter lim="800000"/>
            <a:headEnd/>
            <a:tailEnd/>
          </a:ln>
        </p:spPr>
        <p:txBody>
          <a:bodyPr wrap="none">
            <a:spAutoFit/>
          </a:bodyPr>
          <a:lstStyle/>
          <a:p>
            <a:r>
              <a:rPr lang="en-US" sz="3600" dirty="0" smtClean="0">
                <a:solidFill>
                  <a:schemeClr val="bg1"/>
                </a:solidFill>
              </a:rPr>
              <a:t>H</a:t>
            </a:r>
            <a:r>
              <a:rPr lang="tr-TR" sz="3600" dirty="0" smtClean="0">
                <a:solidFill>
                  <a:schemeClr val="bg1"/>
                </a:solidFill>
              </a:rPr>
              <a:t>i</a:t>
            </a:r>
            <a:r>
              <a:rPr lang="en-US" sz="3600" dirty="0" smtClean="0">
                <a:solidFill>
                  <a:schemeClr val="bg1"/>
                </a:solidFill>
              </a:rPr>
              <a:t>pert</a:t>
            </a:r>
            <a:r>
              <a:rPr lang="tr-TR" sz="3600" dirty="0" smtClean="0">
                <a:solidFill>
                  <a:schemeClr val="bg1"/>
                </a:solidFill>
              </a:rPr>
              <a:t>a</a:t>
            </a:r>
            <a:r>
              <a:rPr lang="en-US" sz="3600" dirty="0" err="1" smtClean="0">
                <a:solidFill>
                  <a:schemeClr val="bg1"/>
                </a:solidFill>
              </a:rPr>
              <a:t>nsi</a:t>
            </a:r>
            <a:r>
              <a:rPr lang="tr-TR" sz="3600" dirty="0" smtClean="0">
                <a:solidFill>
                  <a:schemeClr val="bg1"/>
                </a:solidFill>
              </a:rPr>
              <a:t>y</a:t>
            </a:r>
            <a:r>
              <a:rPr lang="en-US" sz="3600" dirty="0" smtClean="0">
                <a:solidFill>
                  <a:schemeClr val="bg1"/>
                </a:solidFill>
              </a:rPr>
              <a:t>on</a:t>
            </a:r>
            <a:endParaRPr lang="en-US" sz="3600" dirty="0">
              <a:solidFill>
                <a:schemeClr val="bg1"/>
              </a:solidFill>
            </a:endParaRPr>
          </a:p>
        </p:txBody>
      </p:sp>
      <p:sp>
        <p:nvSpPr>
          <p:cNvPr id="31750" name="Line 8"/>
          <p:cNvSpPr>
            <a:spLocks noChangeShapeType="1"/>
          </p:cNvSpPr>
          <p:nvPr/>
        </p:nvSpPr>
        <p:spPr bwMode="auto">
          <a:xfrm flipH="1">
            <a:off x="6705600" y="2286000"/>
            <a:ext cx="0" cy="2362200"/>
          </a:xfrm>
          <a:prstGeom prst="line">
            <a:avLst/>
          </a:prstGeom>
          <a:noFill/>
          <a:ln w="9525">
            <a:solidFill>
              <a:schemeClr val="bg1"/>
            </a:solidFill>
            <a:round/>
            <a:headEnd/>
            <a:tailEnd/>
          </a:ln>
        </p:spPr>
        <p:txBody>
          <a:bodyPr/>
          <a:lstStyle/>
          <a:p>
            <a:endParaRPr lang="tr-TR"/>
          </a:p>
        </p:txBody>
      </p:sp>
      <p:sp>
        <p:nvSpPr>
          <p:cNvPr id="31751" name="Line 9"/>
          <p:cNvSpPr>
            <a:spLocks noChangeShapeType="1"/>
          </p:cNvSpPr>
          <p:nvPr/>
        </p:nvSpPr>
        <p:spPr bwMode="auto">
          <a:xfrm>
            <a:off x="2362200" y="2362200"/>
            <a:ext cx="0" cy="2362200"/>
          </a:xfrm>
          <a:prstGeom prst="line">
            <a:avLst/>
          </a:prstGeom>
          <a:noFill/>
          <a:ln w="9525">
            <a:solidFill>
              <a:schemeClr val="bg1"/>
            </a:solidFill>
            <a:round/>
            <a:headEnd/>
            <a:tailEnd/>
          </a:ln>
        </p:spPr>
        <p:txBody>
          <a:bodyPr/>
          <a:lstStyle/>
          <a:p>
            <a:endParaRPr lang="tr-TR"/>
          </a:p>
        </p:txBody>
      </p:sp>
      <p:sp>
        <p:nvSpPr>
          <p:cNvPr id="31752" name="Line 10"/>
          <p:cNvSpPr>
            <a:spLocks noChangeShapeType="1"/>
          </p:cNvSpPr>
          <p:nvPr/>
        </p:nvSpPr>
        <p:spPr bwMode="auto">
          <a:xfrm>
            <a:off x="6096000" y="4724400"/>
            <a:ext cx="0" cy="0"/>
          </a:xfrm>
          <a:prstGeom prst="line">
            <a:avLst/>
          </a:prstGeom>
          <a:noFill/>
          <a:ln w="9525">
            <a:solidFill>
              <a:schemeClr val="tx1"/>
            </a:solidFill>
            <a:round/>
            <a:headEnd/>
            <a:tailEnd/>
          </a:ln>
        </p:spPr>
        <p:txBody>
          <a:bodyPr/>
          <a:lstStyle/>
          <a:p>
            <a:endParaRPr lang="tr-TR"/>
          </a:p>
        </p:txBody>
      </p:sp>
      <p:sp>
        <p:nvSpPr>
          <p:cNvPr id="31753" name="Line 11"/>
          <p:cNvSpPr>
            <a:spLocks noChangeShapeType="1"/>
          </p:cNvSpPr>
          <p:nvPr/>
        </p:nvSpPr>
        <p:spPr bwMode="auto">
          <a:xfrm>
            <a:off x="2971800" y="4876800"/>
            <a:ext cx="2819400" cy="0"/>
          </a:xfrm>
          <a:prstGeom prst="line">
            <a:avLst/>
          </a:prstGeom>
          <a:noFill/>
          <a:ln w="9525">
            <a:solidFill>
              <a:schemeClr val="bg1"/>
            </a:solidFill>
            <a:round/>
            <a:headEnd/>
            <a:tailEnd/>
          </a:ln>
        </p:spPr>
        <p:txBody>
          <a:bodyPr/>
          <a:lstStyle/>
          <a:p>
            <a:endParaRPr lang="tr-TR"/>
          </a:p>
        </p:txBody>
      </p:sp>
      <p:sp>
        <p:nvSpPr>
          <p:cNvPr id="31754" name="Text Box 12"/>
          <p:cNvSpPr txBox="1">
            <a:spLocks noChangeArrowheads="1"/>
          </p:cNvSpPr>
          <p:nvPr/>
        </p:nvSpPr>
        <p:spPr bwMode="auto">
          <a:xfrm>
            <a:off x="3657600" y="3124200"/>
            <a:ext cx="1682750" cy="641350"/>
          </a:xfrm>
          <a:prstGeom prst="rect">
            <a:avLst/>
          </a:prstGeom>
          <a:noFill/>
          <a:ln w="9525">
            <a:noFill/>
            <a:miter lim="800000"/>
            <a:headEnd/>
            <a:tailEnd/>
          </a:ln>
        </p:spPr>
        <p:txBody>
          <a:bodyPr wrap="none">
            <a:spAutoFit/>
          </a:bodyPr>
          <a:lstStyle/>
          <a:p>
            <a:r>
              <a:rPr lang="en-US" sz="3600" dirty="0">
                <a:solidFill>
                  <a:srgbClr val="FFC000"/>
                </a:solidFill>
              </a:rPr>
              <a:t>NAFLD</a:t>
            </a:r>
          </a:p>
        </p:txBody>
      </p:sp>
      <p:sp>
        <p:nvSpPr>
          <p:cNvPr id="31755" name="Line 13"/>
          <p:cNvSpPr>
            <a:spLocks noChangeShapeType="1"/>
          </p:cNvSpPr>
          <p:nvPr/>
        </p:nvSpPr>
        <p:spPr bwMode="auto">
          <a:xfrm flipV="1">
            <a:off x="2819400" y="3810000"/>
            <a:ext cx="914400" cy="762000"/>
          </a:xfrm>
          <a:prstGeom prst="line">
            <a:avLst/>
          </a:prstGeom>
          <a:noFill/>
          <a:ln w="57150">
            <a:solidFill>
              <a:schemeClr val="bg1"/>
            </a:solidFill>
            <a:round/>
            <a:headEnd/>
            <a:tailEnd type="triangle" w="med" len="med"/>
          </a:ln>
        </p:spPr>
        <p:txBody>
          <a:bodyPr/>
          <a:lstStyle/>
          <a:p>
            <a:endParaRPr lang="tr-TR"/>
          </a:p>
        </p:txBody>
      </p:sp>
      <p:sp>
        <p:nvSpPr>
          <p:cNvPr id="31756" name="Line 14"/>
          <p:cNvSpPr>
            <a:spLocks noChangeShapeType="1"/>
          </p:cNvSpPr>
          <p:nvPr/>
        </p:nvSpPr>
        <p:spPr bwMode="auto">
          <a:xfrm flipH="1">
            <a:off x="5257800" y="2209800"/>
            <a:ext cx="990600" cy="990600"/>
          </a:xfrm>
          <a:prstGeom prst="line">
            <a:avLst/>
          </a:prstGeom>
          <a:noFill/>
          <a:ln w="57150">
            <a:solidFill>
              <a:schemeClr val="bg1"/>
            </a:solidFill>
            <a:round/>
            <a:headEnd/>
            <a:tailEnd type="triangle" w="med" len="med"/>
          </a:ln>
        </p:spPr>
        <p:txBody>
          <a:bodyPr/>
          <a:lstStyle/>
          <a:p>
            <a:endParaRPr lang="tr-TR"/>
          </a:p>
        </p:txBody>
      </p:sp>
      <p:sp>
        <p:nvSpPr>
          <p:cNvPr id="31757" name="Line 15"/>
          <p:cNvSpPr>
            <a:spLocks noChangeShapeType="1"/>
          </p:cNvSpPr>
          <p:nvPr/>
        </p:nvSpPr>
        <p:spPr bwMode="auto">
          <a:xfrm flipH="1" flipV="1">
            <a:off x="5181600" y="3886200"/>
            <a:ext cx="914400" cy="685800"/>
          </a:xfrm>
          <a:prstGeom prst="line">
            <a:avLst/>
          </a:prstGeom>
          <a:noFill/>
          <a:ln w="57150">
            <a:solidFill>
              <a:schemeClr val="bg1"/>
            </a:solidFill>
            <a:round/>
            <a:headEnd/>
            <a:tailEnd type="triangle" w="med" len="med"/>
          </a:ln>
        </p:spPr>
        <p:txBody>
          <a:bodyPr/>
          <a:lstStyle/>
          <a:p>
            <a:endParaRPr lang="tr-TR"/>
          </a:p>
        </p:txBody>
      </p:sp>
      <p:sp>
        <p:nvSpPr>
          <p:cNvPr id="31758" name="Text Box 16"/>
          <p:cNvSpPr txBox="1">
            <a:spLocks noChangeArrowheads="1"/>
          </p:cNvSpPr>
          <p:nvPr/>
        </p:nvSpPr>
        <p:spPr bwMode="auto">
          <a:xfrm>
            <a:off x="990600" y="1752600"/>
            <a:ext cx="2416046" cy="646331"/>
          </a:xfrm>
          <a:prstGeom prst="rect">
            <a:avLst/>
          </a:prstGeom>
          <a:noFill/>
          <a:ln w="9525">
            <a:noFill/>
            <a:miter lim="800000"/>
            <a:headEnd/>
            <a:tailEnd/>
          </a:ln>
        </p:spPr>
        <p:txBody>
          <a:bodyPr wrap="none">
            <a:spAutoFit/>
          </a:bodyPr>
          <a:lstStyle/>
          <a:p>
            <a:r>
              <a:rPr lang="en-US" sz="3600" dirty="0" smtClean="0">
                <a:solidFill>
                  <a:schemeClr val="bg1"/>
                </a:solidFill>
              </a:rPr>
              <a:t>D</a:t>
            </a:r>
            <a:r>
              <a:rPr lang="tr-TR" sz="3600" dirty="0" smtClean="0">
                <a:solidFill>
                  <a:schemeClr val="bg1"/>
                </a:solidFill>
              </a:rPr>
              <a:t>i</a:t>
            </a:r>
            <a:r>
              <a:rPr lang="en-US" sz="3600" dirty="0" err="1" smtClean="0">
                <a:solidFill>
                  <a:schemeClr val="bg1"/>
                </a:solidFill>
              </a:rPr>
              <a:t>slipidemi</a:t>
            </a:r>
            <a:endParaRPr lang="en-US" sz="3600" dirty="0">
              <a:solidFill>
                <a:schemeClr val="bg1"/>
              </a:solidFill>
            </a:endParaRPr>
          </a:p>
        </p:txBody>
      </p:sp>
      <p:sp>
        <p:nvSpPr>
          <p:cNvPr id="31759" name="Line 17"/>
          <p:cNvSpPr>
            <a:spLocks noChangeShapeType="1"/>
          </p:cNvSpPr>
          <p:nvPr/>
        </p:nvSpPr>
        <p:spPr bwMode="auto">
          <a:xfrm>
            <a:off x="3276600" y="2438400"/>
            <a:ext cx="609600" cy="685800"/>
          </a:xfrm>
          <a:prstGeom prst="line">
            <a:avLst/>
          </a:prstGeom>
          <a:noFill/>
          <a:ln w="57150">
            <a:solidFill>
              <a:schemeClr val="bg1"/>
            </a:solidFill>
            <a:round/>
            <a:headEnd/>
            <a:tailEnd type="triangle" w="med" len="med"/>
          </a:ln>
        </p:spPr>
        <p:txBody>
          <a:bodyPr/>
          <a:lstStyle/>
          <a:p>
            <a:endParaRPr lang="tr-TR"/>
          </a:p>
        </p:txBody>
      </p:sp>
      <p:sp>
        <p:nvSpPr>
          <p:cNvPr id="31760" name="Line 18"/>
          <p:cNvSpPr>
            <a:spLocks noChangeShapeType="1"/>
          </p:cNvSpPr>
          <p:nvPr/>
        </p:nvSpPr>
        <p:spPr bwMode="auto">
          <a:xfrm>
            <a:off x="3886200" y="2133600"/>
            <a:ext cx="2286000" cy="0"/>
          </a:xfrm>
          <a:prstGeom prst="line">
            <a:avLst/>
          </a:prstGeom>
          <a:noFill/>
          <a:ln w="9525">
            <a:solidFill>
              <a:schemeClr val="bg1"/>
            </a:solidFill>
            <a:round/>
            <a:headEnd/>
            <a:tailEnd/>
          </a:ln>
        </p:spPr>
        <p:txBody>
          <a:bodyPr/>
          <a:lstStyle/>
          <a:p>
            <a:endParaRPr lang="tr-T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sz="3000" dirty="0" smtClean="0">
                <a:solidFill>
                  <a:srgbClr val="FFFF00"/>
                </a:solidFill>
              </a:rPr>
              <a:t>M</a:t>
            </a:r>
            <a:r>
              <a:rPr lang="en-US" sz="3000" dirty="0" err="1" smtClean="0">
                <a:solidFill>
                  <a:srgbClr val="FFFF00"/>
                </a:solidFill>
              </a:rPr>
              <a:t>etaboli</a:t>
            </a:r>
            <a:r>
              <a:rPr lang="tr-TR" sz="3000" dirty="0" smtClean="0">
                <a:solidFill>
                  <a:srgbClr val="FFFF00"/>
                </a:solidFill>
              </a:rPr>
              <a:t>k</a:t>
            </a:r>
            <a:r>
              <a:rPr lang="en-US" sz="3000" dirty="0" smtClean="0">
                <a:solidFill>
                  <a:srgbClr val="FFFF00"/>
                </a:solidFill>
              </a:rPr>
              <a:t> </a:t>
            </a:r>
            <a:r>
              <a:rPr lang="tr-TR" sz="3000" dirty="0" smtClean="0">
                <a:solidFill>
                  <a:srgbClr val="FFFF00"/>
                </a:solidFill>
              </a:rPr>
              <a:t>Sendrom</a:t>
            </a:r>
            <a:r>
              <a:rPr lang="en-US" sz="3000" dirty="0" smtClean="0">
                <a:solidFill>
                  <a:srgbClr val="FFFF00"/>
                </a:solidFill>
              </a:rPr>
              <a:t> (</a:t>
            </a:r>
            <a:r>
              <a:rPr lang="tr-TR" sz="3000" dirty="0" err="1" smtClean="0">
                <a:solidFill>
                  <a:srgbClr val="FFFF00"/>
                </a:solidFill>
              </a:rPr>
              <a:t>Se</a:t>
            </a:r>
            <a:r>
              <a:rPr lang="en-US" sz="3000" dirty="0" err="1" smtClean="0">
                <a:solidFill>
                  <a:srgbClr val="FFFF00"/>
                </a:solidFill>
              </a:rPr>
              <a:t>ndrom</a:t>
            </a:r>
            <a:r>
              <a:rPr lang="en-US" sz="3000" dirty="0" smtClean="0">
                <a:solidFill>
                  <a:srgbClr val="FFFF00"/>
                </a:solidFill>
              </a:rPr>
              <a:t>-</a:t>
            </a:r>
            <a:r>
              <a:rPr lang="tr-TR" sz="3000" dirty="0" smtClean="0">
                <a:solidFill>
                  <a:srgbClr val="FFFF00"/>
                </a:solidFill>
              </a:rPr>
              <a:t>X</a:t>
            </a:r>
            <a:r>
              <a:rPr lang="en-US" sz="3000" dirty="0" smtClean="0">
                <a:solidFill>
                  <a:srgbClr val="FFFF00"/>
                </a:solidFill>
              </a:rPr>
              <a:t>)</a:t>
            </a:r>
            <a:r>
              <a:rPr lang="en-US" sz="3400" dirty="0" smtClean="0">
                <a:solidFill>
                  <a:srgbClr val="FFFF00"/>
                </a:solidFill>
              </a:rPr>
              <a:t> </a:t>
            </a:r>
            <a:r>
              <a:rPr lang="tr-TR" sz="3400" dirty="0" smtClean="0"/>
              <a:t/>
            </a:r>
            <a:br>
              <a:rPr lang="tr-TR" sz="3400" dirty="0" smtClean="0"/>
            </a:br>
            <a:r>
              <a:rPr lang="en-US" sz="2600" i="1" dirty="0" smtClean="0">
                <a:solidFill>
                  <a:srgbClr val="FFC000"/>
                </a:solidFill>
              </a:rPr>
              <a:t>ATP III criteria</a:t>
            </a:r>
            <a:r>
              <a:rPr lang="tr-TR" sz="2600" i="1" dirty="0" smtClean="0">
                <a:solidFill>
                  <a:srgbClr val="FFC000"/>
                </a:solidFill>
              </a:rPr>
              <a:t> </a:t>
            </a:r>
            <a:r>
              <a:rPr lang="en-US" sz="2600" i="1" dirty="0" smtClean="0"/>
              <a:t>:</a:t>
            </a:r>
            <a:r>
              <a:rPr lang="tr-TR" sz="2600" i="1" dirty="0" smtClean="0"/>
              <a:t>  Aşağıdakilerden </a:t>
            </a:r>
            <a:r>
              <a:rPr lang="en-US" sz="2600" i="1" dirty="0" smtClean="0"/>
              <a:t>≥ 3</a:t>
            </a:r>
          </a:p>
        </p:txBody>
      </p:sp>
      <p:sp>
        <p:nvSpPr>
          <p:cNvPr id="32771" name="Rectangle 3"/>
          <p:cNvSpPr>
            <a:spLocks noGrp="1" noChangeArrowheads="1"/>
          </p:cNvSpPr>
          <p:nvPr>
            <p:ph type="body" idx="1"/>
          </p:nvPr>
        </p:nvSpPr>
        <p:spPr>
          <a:xfrm>
            <a:off x="457200" y="2057400"/>
            <a:ext cx="8229600" cy="4525963"/>
          </a:xfrm>
        </p:spPr>
        <p:txBody>
          <a:bodyPr/>
          <a:lstStyle/>
          <a:p>
            <a:pPr eaLnBrk="1" hangingPunct="1"/>
            <a:r>
              <a:rPr lang="en-US" sz="2800" dirty="0" smtClean="0"/>
              <a:t>Abdominal </a:t>
            </a:r>
            <a:r>
              <a:rPr lang="en-US" sz="2800" dirty="0" err="1" smtClean="0"/>
              <a:t>obe</a:t>
            </a:r>
            <a:r>
              <a:rPr lang="tr-TR" sz="2800" dirty="0" err="1" smtClean="0"/>
              <a:t>zite</a:t>
            </a:r>
            <a:r>
              <a:rPr lang="tr-TR" sz="2800" dirty="0" smtClean="0"/>
              <a:t> : Etnik farklılık</a:t>
            </a:r>
            <a:r>
              <a:rPr lang="en-US" sz="2800" dirty="0" smtClean="0"/>
              <a:t> </a:t>
            </a:r>
          </a:p>
          <a:p>
            <a:pPr lvl="1" eaLnBrk="1" hangingPunct="1"/>
            <a:r>
              <a:rPr lang="en-US" dirty="0" smtClean="0"/>
              <a:t>(</a:t>
            </a:r>
            <a:r>
              <a:rPr lang="tr-TR" dirty="0" smtClean="0"/>
              <a:t>Bel çevresi</a:t>
            </a:r>
            <a:r>
              <a:rPr lang="en-US" dirty="0" smtClean="0"/>
              <a:t> &gt; 102 cm ♂, &gt; 88 cm  ♀)</a:t>
            </a:r>
          </a:p>
          <a:p>
            <a:pPr eaLnBrk="1" hangingPunct="1"/>
            <a:r>
              <a:rPr lang="en-US" sz="2800" dirty="0" err="1" smtClean="0"/>
              <a:t>Trigl</a:t>
            </a:r>
            <a:r>
              <a:rPr lang="tr-TR" sz="2800" dirty="0" err="1" smtClean="0"/>
              <a:t>iserid</a:t>
            </a:r>
            <a:r>
              <a:rPr lang="en-US" sz="2800" dirty="0" smtClean="0"/>
              <a:t> &gt; 150mg/dl</a:t>
            </a:r>
          </a:p>
          <a:p>
            <a:pPr eaLnBrk="1" hangingPunct="1"/>
            <a:r>
              <a:rPr lang="en-US" sz="2800" dirty="0" smtClean="0"/>
              <a:t>HDL &lt; 40 mg/dl ♂, &lt; 50 mg/dl  ♀</a:t>
            </a:r>
          </a:p>
          <a:p>
            <a:pPr eaLnBrk="1" hangingPunct="1"/>
            <a:r>
              <a:rPr lang="tr-TR" sz="2800" dirty="0" smtClean="0"/>
              <a:t>KB</a:t>
            </a:r>
            <a:r>
              <a:rPr lang="en-US" sz="2800" dirty="0" smtClean="0"/>
              <a:t> ≥</a:t>
            </a:r>
            <a:r>
              <a:rPr lang="tr-TR" sz="2800" dirty="0" smtClean="0"/>
              <a:t> </a:t>
            </a:r>
            <a:r>
              <a:rPr lang="en-US" sz="2800" dirty="0" smtClean="0"/>
              <a:t>130/85</a:t>
            </a:r>
            <a:r>
              <a:rPr lang="tr-TR" sz="2800" dirty="0" smtClean="0"/>
              <a:t> </a:t>
            </a:r>
            <a:r>
              <a:rPr lang="tr-TR" sz="2800" dirty="0" err="1" smtClean="0"/>
              <a:t>mmHg</a:t>
            </a:r>
            <a:endParaRPr lang="en-US" sz="2800" dirty="0" smtClean="0"/>
          </a:p>
          <a:p>
            <a:pPr eaLnBrk="1" hangingPunct="1"/>
            <a:r>
              <a:rPr lang="tr-TR" sz="2800" dirty="0" smtClean="0"/>
              <a:t>AKŞ </a:t>
            </a:r>
            <a:r>
              <a:rPr lang="en-US" sz="2800" dirty="0" smtClean="0"/>
              <a:t>≥</a:t>
            </a:r>
            <a:r>
              <a:rPr lang="tr-TR" sz="2800" dirty="0" smtClean="0"/>
              <a:t> </a:t>
            </a:r>
            <a:r>
              <a:rPr lang="en-US" sz="2800" dirty="0" smtClean="0"/>
              <a:t>110 mg/dl</a:t>
            </a:r>
            <a:r>
              <a:rPr lang="tr-TR" sz="2800" dirty="0" smtClean="0"/>
              <a:t> </a:t>
            </a:r>
            <a:r>
              <a:rPr lang="tr-TR" sz="2800" dirty="0" smtClean="0">
                <a:solidFill>
                  <a:srgbClr val="FFC000"/>
                </a:solidFill>
              </a:rPr>
              <a:t>?? 100 mg/</a:t>
            </a:r>
            <a:r>
              <a:rPr lang="tr-TR" sz="2800" dirty="0" err="1" smtClean="0">
                <a:solidFill>
                  <a:srgbClr val="FFC000"/>
                </a:solidFill>
              </a:rPr>
              <a:t>dl</a:t>
            </a:r>
            <a:endParaRPr lang="en-US" sz="2800" dirty="0" smtClean="0">
              <a:solidFill>
                <a:srgbClr val="FFC000"/>
              </a:solidFill>
            </a:endParaRPr>
          </a:p>
        </p:txBody>
      </p:sp>
      <p:pic>
        <p:nvPicPr>
          <p:cNvPr id="4" name="Picture 3" descr="obesite"/>
          <p:cNvPicPr>
            <a:picLocks noChangeAspect="1" noChangeArrowheads="1"/>
          </p:cNvPicPr>
          <p:nvPr/>
        </p:nvPicPr>
        <p:blipFill>
          <a:blip r:embed="rId3" cstate="print"/>
          <a:srcRect l="8798" t="4500" r="15796" b="5428"/>
          <a:stretch>
            <a:fillRect/>
          </a:stretch>
        </p:blipFill>
        <p:spPr bwMode="auto">
          <a:xfrm>
            <a:off x="6372200" y="3284984"/>
            <a:ext cx="2555776" cy="3429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28092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826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475" y="1897063"/>
            <a:ext cx="66230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908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352800" y="990600"/>
            <a:ext cx="3733800" cy="650875"/>
          </a:xfrm>
          <a:prstGeom prst="rect">
            <a:avLst/>
          </a:prstGeom>
          <a:gradFill rotWithShape="1">
            <a:gsLst>
              <a:gs pos="0">
                <a:srgbClr val="00002F"/>
              </a:gs>
              <a:gs pos="50000">
                <a:srgbClr val="000066"/>
              </a:gs>
              <a:gs pos="100000">
                <a:srgbClr val="00002F"/>
              </a:gs>
            </a:gsLst>
            <a:lin ang="5400000" scaled="1"/>
          </a:gradFill>
          <a:ln w="9525">
            <a:solidFill>
              <a:schemeClr val="accent2"/>
            </a:solidFill>
            <a:miter lim="800000"/>
            <a:headEnd/>
            <a:tailEnd/>
          </a:ln>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pt-BR" altLang="tr-TR" sz="3600">
                <a:solidFill>
                  <a:srgbClr val="FFFF00"/>
                </a:solidFill>
              </a:rPr>
              <a:t>ALDOSTERON</a:t>
            </a:r>
            <a:endParaRPr lang="en-AU" altLang="tr-TR" sz="3600">
              <a:solidFill>
                <a:srgbClr val="FFFF00"/>
              </a:solidFill>
            </a:endParaRPr>
          </a:p>
        </p:txBody>
      </p:sp>
      <p:sp>
        <p:nvSpPr>
          <p:cNvPr id="6147" name="TextBox 4"/>
          <p:cNvSpPr txBox="1">
            <a:spLocks noChangeArrowheads="1"/>
          </p:cNvSpPr>
          <p:nvPr/>
        </p:nvSpPr>
        <p:spPr bwMode="auto">
          <a:xfrm>
            <a:off x="3429000" y="4495800"/>
            <a:ext cx="3581400" cy="1077913"/>
          </a:xfrm>
          <a:prstGeom prst="rect">
            <a:avLst/>
          </a:prstGeom>
          <a:gradFill rotWithShape="1">
            <a:gsLst>
              <a:gs pos="0">
                <a:srgbClr val="A92200"/>
              </a:gs>
              <a:gs pos="50000">
                <a:srgbClr val="FF3300"/>
              </a:gs>
              <a:gs pos="100000">
                <a:srgbClr val="A922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tr-TR" altLang="tr-TR" sz="3200">
                <a:solidFill>
                  <a:schemeClr val="bg2"/>
                </a:solidFill>
              </a:rPr>
              <a:t>HEDEF ORGAN HASARI </a:t>
            </a:r>
            <a:endParaRPr lang="en-AU" altLang="tr-TR" sz="3200">
              <a:solidFill>
                <a:schemeClr val="bg2"/>
              </a:solidFill>
            </a:endParaRPr>
          </a:p>
        </p:txBody>
      </p:sp>
      <p:sp>
        <p:nvSpPr>
          <p:cNvPr id="6148" name="TextBox 5"/>
          <p:cNvSpPr txBox="1">
            <a:spLocks noChangeArrowheads="1"/>
          </p:cNvSpPr>
          <p:nvPr/>
        </p:nvSpPr>
        <p:spPr bwMode="auto">
          <a:xfrm>
            <a:off x="914400" y="2362200"/>
            <a:ext cx="1830388" cy="1108075"/>
          </a:xfrm>
          <a:prstGeom prst="rect">
            <a:avLst/>
          </a:prstGeom>
          <a:gradFill rotWithShape="1">
            <a:gsLst>
              <a:gs pos="0">
                <a:srgbClr val="764700"/>
              </a:gs>
              <a:gs pos="50000">
                <a:srgbClr val="FF9900"/>
              </a:gs>
              <a:gs pos="100000">
                <a:srgbClr val="7647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tr-TR" altLang="tr-TR" sz="6600"/>
              <a:t>TUZ</a:t>
            </a:r>
            <a:endParaRPr lang="en-AU" altLang="tr-TR" sz="6600"/>
          </a:p>
        </p:txBody>
      </p:sp>
      <p:sp>
        <p:nvSpPr>
          <p:cNvPr id="8" name="Down Arrow 7"/>
          <p:cNvSpPr>
            <a:spLocks noChangeArrowheads="1"/>
          </p:cNvSpPr>
          <p:nvPr/>
        </p:nvSpPr>
        <p:spPr bwMode="auto">
          <a:xfrm>
            <a:off x="4724400" y="1676400"/>
            <a:ext cx="1066800" cy="2743200"/>
          </a:xfrm>
          <a:prstGeom prst="downArrow">
            <a:avLst>
              <a:gd name="adj1" fmla="val 50000"/>
              <a:gd name="adj2" fmla="val 28571"/>
            </a:avLst>
          </a:prstGeom>
          <a:gradFill rotWithShape="1">
            <a:gsLst>
              <a:gs pos="0">
                <a:srgbClr val="CC3300">
                  <a:gamma/>
                  <a:shade val="46275"/>
                  <a:invGamma/>
                </a:srgbClr>
              </a:gs>
              <a:gs pos="50000">
                <a:srgbClr val="CC3300"/>
              </a:gs>
              <a:gs pos="100000">
                <a:srgbClr val="CC3300">
                  <a:gamma/>
                  <a:shade val="46275"/>
                  <a:invGamma/>
                </a:srgbClr>
              </a:gs>
            </a:gsLst>
            <a:lin ang="0" scaled="1"/>
          </a:gradFill>
          <a:ln w="25400" algn="ctr">
            <a:solidFill>
              <a:srgbClr val="C91907"/>
            </a:solidFill>
            <a:miter lim="800000"/>
            <a:headEnd/>
            <a:tailEnd/>
          </a:ln>
        </p:spPr>
        <p:txBody>
          <a:bodyPr anchor="ctr"/>
          <a:lstStyle/>
          <a:p>
            <a:pPr algn="ctr">
              <a:defRPr/>
            </a:pPr>
            <a:endParaRPr lang="en-AU">
              <a:solidFill>
                <a:schemeClr val="lt1"/>
              </a:solidFill>
              <a:latin typeface="+mn-lt"/>
              <a:ea typeface="+mn-ea"/>
            </a:endParaRPr>
          </a:p>
        </p:txBody>
      </p:sp>
      <p:sp>
        <p:nvSpPr>
          <p:cNvPr id="9" name="Right Arrow 8"/>
          <p:cNvSpPr/>
          <p:nvPr/>
        </p:nvSpPr>
        <p:spPr>
          <a:xfrm>
            <a:off x="3276600" y="2819400"/>
            <a:ext cx="1600200" cy="228600"/>
          </a:xfrm>
          <a:prstGeom prst="rightArrow">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6151" name="Picture 2" descr="http://www.sacbee.com/static/weblogs/health-and-fitness/Salt%2520Sha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3784600"/>
            <a:ext cx="1670050" cy="147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2" name="Rectangle 5"/>
          <p:cNvSpPr>
            <a:spLocks noChangeArrowheads="1"/>
          </p:cNvSpPr>
          <p:nvPr/>
        </p:nvSpPr>
        <p:spPr bwMode="auto">
          <a:xfrm>
            <a:off x="609600" y="5991225"/>
            <a:ext cx="8534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buClr>
                <a:srgbClr val="FF0000"/>
              </a:buClr>
            </a:pPr>
            <a:r>
              <a:rPr lang="en-US" altLang="ja-JP" sz="1300">
                <a:solidFill>
                  <a:srgbClr val="00FFFF"/>
                </a:solidFill>
              </a:rPr>
              <a:t>.</a:t>
            </a:r>
          </a:p>
          <a:p>
            <a:pPr algn="r" eaLnBrk="1" hangingPunct="1">
              <a:buClr>
                <a:srgbClr val="FF0000"/>
              </a:buClr>
            </a:pPr>
            <a:r>
              <a:rPr lang="en-US" altLang="tr-TR" sz="1300">
                <a:solidFill>
                  <a:srgbClr val="FFFF00"/>
                </a:solidFill>
                <a:ea typeface="ヒラギノ角ゴ Pro W3" charset="-128"/>
              </a:rPr>
              <a:t>Pimenta E </a:t>
            </a:r>
            <a:r>
              <a:rPr lang="tr-TR" altLang="tr-TR" sz="1300">
                <a:solidFill>
                  <a:srgbClr val="FFFF00"/>
                </a:solidFill>
                <a:ea typeface="ヒラギノ角ゴ Pro W3" charset="-128"/>
              </a:rPr>
              <a:t> </a:t>
            </a:r>
            <a:r>
              <a:rPr lang="en-US" altLang="tr-TR" sz="1300" i="1">
                <a:solidFill>
                  <a:srgbClr val="FFFF00"/>
                </a:solidFill>
                <a:ea typeface="ヒラギノ角ゴ Pro W3" charset="-128"/>
              </a:rPr>
              <a:t>Hypertension</a:t>
            </a:r>
            <a:r>
              <a:rPr lang="en-US" altLang="tr-TR" sz="1300">
                <a:solidFill>
                  <a:srgbClr val="FFFF00"/>
                </a:solidFill>
                <a:ea typeface="ヒラギノ角ゴ Pro W3" charset="-128"/>
              </a:rPr>
              <a:t> 2008;51:339.</a:t>
            </a:r>
            <a:endParaRPr lang="pt-BR" altLang="ja-JP" sz="1300">
              <a:solidFill>
                <a:srgbClr val="FFFF00"/>
              </a:solidFill>
              <a:ea typeface="ヒラギノ角ゴ Pro W3" charset="-128"/>
            </a:endParaRPr>
          </a:p>
        </p:txBody>
      </p:sp>
    </p:spTree>
    <p:extLst>
      <p:ext uri="{BB962C8B-B14F-4D97-AF65-F5344CB8AC3E}">
        <p14:creationId xmlns:p14="http://schemas.microsoft.com/office/powerpoint/2010/main" val="33482674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62810"/>
            <a:ext cx="301625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709306"/>
            <a:ext cx="319405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9688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655763"/>
            <a:ext cx="6597650"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434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589088"/>
            <a:ext cx="6724650"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464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175" y="1662113"/>
            <a:ext cx="6597650" cy="353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2151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712913"/>
            <a:ext cx="6902450"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62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5" y="1608138"/>
            <a:ext cx="560705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997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1665288"/>
            <a:ext cx="6978650"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825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916113"/>
            <a:ext cx="65722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89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16632"/>
            <a:ext cx="68834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573016"/>
            <a:ext cx="70548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279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65262"/>
            <a:ext cx="8424936" cy="491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1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295400"/>
          </a:xfrm>
        </p:spPr>
        <p:txBody>
          <a:bodyPr/>
          <a:lstStyle/>
          <a:p>
            <a:pPr eaLnBrk="1" hangingPunct="1"/>
            <a:r>
              <a:rPr lang="en-US" altLang="tr-TR" b="1" smtClean="0">
                <a:solidFill>
                  <a:srgbClr val="FFFF66"/>
                </a:solidFill>
              </a:rPr>
              <a:t>Hypertension</a:t>
            </a:r>
            <a:br>
              <a:rPr lang="en-US" altLang="tr-TR" b="1" smtClean="0">
                <a:solidFill>
                  <a:srgbClr val="FFFF66"/>
                </a:solidFill>
              </a:rPr>
            </a:br>
            <a:r>
              <a:rPr lang="en-US" altLang="tr-TR" sz="4000" b="1" smtClean="0">
                <a:solidFill>
                  <a:srgbClr val="FF0000"/>
                </a:solidFill>
              </a:rPr>
              <a:t>Complications</a:t>
            </a:r>
            <a:endParaRPr lang="en-US" altLang="tr-TR" sz="4800" smtClean="0">
              <a:solidFill>
                <a:srgbClr val="FF0000"/>
              </a:solidFill>
            </a:endParaRPr>
          </a:p>
        </p:txBody>
      </p:sp>
      <p:sp>
        <p:nvSpPr>
          <p:cNvPr id="16387" name="Text Box 3"/>
          <p:cNvSpPr txBox="1">
            <a:spLocks noChangeArrowheads="1"/>
          </p:cNvSpPr>
          <p:nvPr/>
        </p:nvSpPr>
        <p:spPr bwMode="auto">
          <a:xfrm>
            <a:off x="720725" y="2133600"/>
            <a:ext cx="7585075" cy="252888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27013" indent="-227013"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Wingdings" pitchFamily="2" charset="2"/>
              <a:buChar char="§"/>
            </a:pPr>
            <a:r>
              <a:rPr lang="en-US" altLang="tr-TR" sz="3200" b="1">
                <a:solidFill>
                  <a:srgbClr val="FFFF99"/>
                </a:solidFill>
              </a:rPr>
              <a:t>Hypertensive Heart Disease</a:t>
            </a:r>
          </a:p>
          <a:p>
            <a:pPr eaLnBrk="1" hangingPunct="1">
              <a:buFont typeface="Wingdings" pitchFamily="2" charset="2"/>
              <a:buChar char="§"/>
            </a:pPr>
            <a:endParaRPr lang="en-US" altLang="tr-TR" sz="3200" b="1">
              <a:solidFill>
                <a:srgbClr val="FFFF99"/>
              </a:solidFill>
            </a:endParaRPr>
          </a:p>
          <a:p>
            <a:pPr lvl="1" eaLnBrk="1" hangingPunct="1">
              <a:buFontTx/>
              <a:buChar char="•"/>
            </a:pPr>
            <a:r>
              <a:rPr lang="en-US" altLang="tr-TR" sz="3200" b="1">
                <a:solidFill>
                  <a:schemeClr val="bg1"/>
                </a:solidFill>
              </a:rPr>
              <a:t> Coronary artery disease</a:t>
            </a:r>
          </a:p>
          <a:p>
            <a:pPr lvl="1" eaLnBrk="1" hangingPunct="1">
              <a:buFontTx/>
              <a:buChar char="•"/>
            </a:pPr>
            <a:r>
              <a:rPr lang="en-US" altLang="tr-TR" sz="3200" b="1">
                <a:solidFill>
                  <a:schemeClr val="bg1"/>
                </a:solidFill>
              </a:rPr>
              <a:t> Left ventricular hypertrophy</a:t>
            </a:r>
          </a:p>
          <a:p>
            <a:pPr lvl="1" eaLnBrk="1" hangingPunct="1">
              <a:buFontTx/>
              <a:buChar char="•"/>
            </a:pPr>
            <a:r>
              <a:rPr lang="en-US" altLang="tr-TR" sz="3200" b="1">
                <a:solidFill>
                  <a:schemeClr val="bg1"/>
                </a:solidFill>
              </a:rPr>
              <a:t> Heart failure</a:t>
            </a:r>
          </a:p>
        </p:txBody>
      </p:sp>
    </p:spTree>
    <p:extLst>
      <p:ext uri="{BB962C8B-B14F-4D97-AF65-F5344CB8AC3E}">
        <p14:creationId xmlns:p14="http://schemas.microsoft.com/office/powerpoint/2010/main" val="2111897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9"/>
            <a:ext cx="8928992"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378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a:xfrm>
            <a:off x="377825" y="238125"/>
            <a:ext cx="8442325" cy="1103313"/>
          </a:xfrm>
        </p:spPr>
        <p:txBody>
          <a:bodyPr/>
          <a:lstStyle/>
          <a:p>
            <a:r>
              <a:rPr lang="en-US" altLang="en-US" dirty="0" err="1" smtClean="0"/>
              <a:t>Obe</a:t>
            </a:r>
            <a:r>
              <a:rPr lang="tr-TR" altLang="en-US" dirty="0" err="1" smtClean="0"/>
              <a:t>zite</a:t>
            </a:r>
            <a:r>
              <a:rPr lang="en-US" altLang="en-US" dirty="0" smtClean="0"/>
              <a:t> </a:t>
            </a:r>
            <a:r>
              <a:rPr lang="tr-TR" altLang="en-US" dirty="0" smtClean="0"/>
              <a:t>ve</a:t>
            </a:r>
            <a:r>
              <a:rPr lang="en-US" altLang="en-US" dirty="0" smtClean="0"/>
              <a:t> </a:t>
            </a:r>
            <a:r>
              <a:rPr lang="tr-TR" altLang="en-US" dirty="0"/>
              <a:t>İ</a:t>
            </a:r>
            <a:r>
              <a:rPr lang="en-US" altLang="en-US" dirty="0" err="1" smtClean="0"/>
              <a:t>nsulin</a:t>
            </a:r>
            <a:r>
              <a:rPr lang="en-US" altLang="en-US" dirty="0" smtClean="0"/>
              <a:t> </a:t>
            </a:r>
            <a:r>
              <a:rPr lang="tr-TR" altLang="en-US" dirty="0" smtClean="0"/>
              <a:t>Direnci</a:t>
            </a:r>
            <a:endParaRPr lang="en-US" altLang="en-US" dirty="0" smtClean="0"/>
          </a:p>
        </p:txBody>
      </p:sp>
      <p:sp>
        <p:nvSpPr>
          <p:cNvPr id="25" name="Freeform: Shape 24"/>
          <p:cNvSpPr/>
          <p:nvPr/>
        </p:nvSpPr>
        <p:spPr>
          <a:xfrm>
            <a:off x="3505200" y="2997200"/>
            <a:ext cx="2009775" cy="1781175"/>
          </a:xfrm>
          <a:custGeom>
            <a:avLst/>
            <a:gdLst>
              <a:gd name="connsiteX0" fmla="*/ 0 w 1947859"/>
              <a:gd name="connsiteY0" fmla="*/ 890537 h 1781074"/>
              <a:gd name="connsiteX1" fmla="*/ 973930 w 1947859"/>
              <a:gd name="connsiteY1" fmla="*/ 0 h 1781074"/>
              <a:gd name="connsiteX2" fmla="*/ 1947860 w 1947859"/>
              <a:gd name="connsiteY2" fmla="*/ 890537 h 1781074"/>
              <a:gd name="connsiteX3" fmla="*/ 973930 w 1947859"/>
              <a:gd name="connsiteY3" fmla="*/ 1781074 h 1781074"/>
              <a:gd name="connsiteX4" fmla="*/ 0 w 1947859"/>
              <a:gd name="connsiteY4" fmla="*/ 890537 h 1781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59" h="1781074">
                <a:moveTo>
                  <a:pt x="0" y="890537"/>
                </a:moveTo>
                <a:cubicBezTo>
                  <a:pt x="0" y="398707"/>
                  <a:pt x="436043" y="0"/>
                  <a:pt x="973930" y="0"/>
                </a:cubicBezTo>
                <a:cubicBezTo>
                  <a:pt x="1511817" y="0"/>
                  <a:pt x="1947860" y="398707"/>
                  <a:pt x="1947860" y="890537"/>
                </a:cubicBezTo>
                <a:cubicBezTo>
                  <a:pt x="1947860" y="1382367"/>
                  <a:pt x="1511817" y="1781074"/>
                  <a:pt x="973930" y="1781074"/>
                </a:cubicBezTo>
                <a:cubicBezTo>
                  <a:pt x="436043" y="1781074"/>
                  <a:pt x="0" y="1382367"/>
                  <a:pt x="0" y="890537"/>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5577" tIns="281152" rIns="305577" bIns="281152" spcCol="1270" anchor="ctr"/>
          <a:lstStyle/>
          <a:p>
            <a:pPr algn="ctr" defTabSz="711200" eaLnBrk="0" fontAlgn="base" hangingPunct="0">
              <a:lnSpc>
                <a:spcPct val="90000"/>
              </a:lnSpc>
              <a:spcBef>
                <a:spcPct val="0"/>
              </a:spcBef>
              <a:spcAft>
                <a:spcPct val="35000"/>
              </a:spcAft>
              <a:defRPr/>
            </a:pPr>
            <a:r>
              <a:rPr lang="tr-TR" sz="2000" b="1" dirty="0">
                <a:solidFill>
                  <a:srgbClr val="CDCDCF">
                    <a:lumMod val="10000"/>
                  </a:srgbClr>
                </a:solidFill>
              </a:rPr>
              <a:t>İ</a:t>
            </a:r>
            <a:r>
              <a:rPr lang="en-GB" sz="2000" b="1" dirty="0" err="1" smtClean="0">
                <a:solidFill>
                  <a:srgbClr val="CDCDCF">
                    <a:lumMod val="10000"/>
                  </a:srgbClr>
                </a:solidFill>
              </a:rPr>
              <a:t>nsulin</a:t>
            </a:r>
            <a:r>
              <a:rPr lang="en-GB" sz="2000" b="1" dirty="0" smtClean="0">
                <a:solidFill>
                  <a:srgbClr val="CDCDCF">
                    <a:lumMod val="10000"/>
                  </a:srgbClr>
                </a:solidFill>
              </a:rPr>
              <a:t> </a:t>
            </a:r>
            <a:r>
              <a:rPr lang="tr-TR" sz="2000" b="1" dirty="0" smtClean="0">
                <a:solidFill>
                  <a:srgbClr val="CDCDCF">
                    <a:lumMod val="10000"/>
                  </a:srgbClr>
                </a:solidFill>
              </a:rPr>
              <a:t>Direnci</a:t>
            </a:r>
            <a:endParaRPr lang="en-GB" sz="2000" b="1" dirty="0">
              <a:solidFill>
                <a:srgbClr val="CDCDCF">
                  <a:lumMod val="10000"/>
                </a:srgbClr>
              </a:solidFill>
            </a:endParaRPr>
          </a:p>
        </p:txBody>
      </p:sp>
      <p:sp>
        <p:nvSpPr>
          <p:cNvPr id="26" name="Freeform: Shape 25"/>
          <p:cNvSpPr/>
          <p:nvPr/>
        </p:nvSpPr>
        <p:spPr>
          <a:xfrm>
            <a:off x="3852863" y="1339850"/>
            <a:ext cx="1366837" cy="1147763"/>
          </a:xfrm>
          <a:custGeom>
            <a:avLst/>
            <a:gdLst>
              <a:gd name="connsiteX0" fmla="*/ 0 w 1147762"/>
              <a:gd name="connsiteY0" fmla="*/ 573881 h 1147762"/>
              <a:gd name="connsiteX1" fmla="*/ 573881 w 1147762"/>
              <a:gd name="connsiteY1" fmla="*/ 0 h 1147762"/>
              <a:gd name="connsiteX2" fmla="*/ 1147762 w 1147762"/>
              <a:gd name="connsiteY2" fmla="*/ 573881 h 1147762"/>
              <a:gd name="connsiteX3" fmla="*/ 573881 w 1147762"/>
              <a:gd name="connsiteY3" fmla="*/ 1147762 h 1147762"/>
              <a:gd name="connsiteX4" fmla="*/ 0 w 1147762"/>
              <a:gd name="connsiteY4" fmla="*/ 573881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62" h="1147762">
                <a:moveTo>
                  <a:pt x="0" y="573881"/>
                </a:moveTo>
                <a:cubicBezTo>
                  <a:pt x="0" y="256935"/>
                  <a:pt x="256935" y="0"/>
                  <a:pt x="573881" y="0"/>
                </a:cubicBezTo>
                <a:cubicBezTo>
                  <a:pt x="890827" y="0"/>
                  <a:pt x="1147762" y="256935"/>
                  <a:pt x="1147762" y="573881"/>
                </a:cubicBezTo>
                <a:cubicBezTo>
                  <a:pt x="1147762" y="890827"/>
                  <a:pt x="890827" y="1147762"/>
                  <a:pt x="573881" y="1147762"/>
                </a:cubicBezTo>
                <a:cubicBezTo>
                  <a:pt x="256935" y="1147762"/>
                  <a:pt x="0" y="890827"/>
                  <a:pt x="0" y="573881"/>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88406" tIns="188406" rIns="188406" bIns="188406" spcCol="1270" anchor="ctr"/>
          <a:lstStyle/>
          <a:p>
            <a:pPr algn="ctr" defTabSz="711200" eaLnBrk="0" fontAlgn="base" hangingPunct="0">
              <a:lnSpc>
                <a:spcPct val="90000"/>
              </a:lnSpc>
              <a:spcBef>
                <a:spcPct val="0"/>
              </a:spcBef>
              <a:spcAft>
                <a:spcPct val="35000"/>
              </a:spcAft>
              <a:defRPr/>
            </a:pPr>
            <a:r>
              <a:rPr lang="tr-TR" sz="2000" b="1" dirty="0" smtClean="0">
                <a:solidFill>
                  <a:srgbClr val="CDCDCF">
                    <a:lumMod val="10000"/>
                  </a:srgbClr>
                </a:solidFill>
              </a:rPr>
              <a:t>Santral </a:t>
            </a:r>
            <a:r>
              <a:rPr lang="tr-TR" sz="2000" b="1" dirty="0" err="1" smtClean="0">
                <a:solidFill>
                  <a:srgbClr val="CDCDCF">
                    <a:lumMod val="10000"/>
                  </a:srgbClr>
                </a:solidFill>
              </a:rPr>
              <a:t>obezite</a:t>
            </a:r>
            <a:endParaRPr lang="en-GB" sz="2000" b="1" dirty="0">
              <a:solidFill>
                <a:srgbClr val="CDCDCF">
                  <a:lumMod val="10000"/>
                </a:srgbClr>
              </a:solidFill>
            </a:endParaRPr>
          </a:p>
        </p:txBody>
      </p:sp>
      <p:sp>
        <p:nvSpPr>
          <p:cNvPr id="27" name="Freeform: Shape 26"/>
          <p:cNvSpPr/>
          <p:nvPr/>
        </p:nvSpPr>
        <p:spPr>
          <a:xfrm>
            <a:off x="5632450" y="1516063"/>
            <a:ext cx="1821295" cy="1277937"/>
          </a:xfrm>
          <a:custGeom>
            <a:avLst/>
            <a:gdLst>
              <a:gd name="connsiteX0" fmla="*/ 0 w 1431042"/>
              <a:gd name="connsiteY0" fmla="*/ 639189 h 1278378"/>
              <a:gd name="connsiteX1" fmla="*/ 715521 w 1431042"/>
              <a:gd name="connsiteY1" fmla="*/ 0 h 1278378"/>
              <a:gd name="connsiteX2" fmla="*/ 1431042 w 1431042"/>
              <a:gd name="connsiteY2" fmla="*/ 639189 h 1278378"/>
              <a:gd name="connsiteX3" fmla="*/ 715521 w 1431042"/>
              <a:gd name="connsiteY3" fmla="*/ 1278378 h 1278378"/>
              <a:gd name="connsiteX4" fmla="*/ 0 w 1431042"/>
              <a:gd name="connsiteY4" fmla="*/ 639189 h 127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042" h="1278378">
                <a:moveTo>
                  <a:pt x="0" y="639189"/>
                </a:moveTo>
                <a:cubicBezTo>
                  <a:pt x="0" y="286175"/>
                  <a:pt x="320350" y="0"/>
                  <a:pt x="715521" y="0"/>
                </a:cubicBezTo>
                <a:cubicBezTo>
                  <a:pt x="1110692" y="0"/>
                  <a:pt x="1431042" y="286175"/>
                  <a:pt x="1431042" y="639189"/>
                </a:cubicBezTo>
                <a:cubicBezTo>
                  <a:pt x="1431042" y="992203"/>
                  <a:pt x="1110692" y="1278378"/>
                  <a:pt x="715521" y="1278378"/>
                </a:cubicBezTo>
                <a:cubicBezTo>
                  <a:pt x="320350" y="1278378"/>
                  <a:pt x="0" y="992203"/>
                  <a:pt x="0" y="639189"/>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4811" tIns="202454" rIns="224811" bIns="202454"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a:solidFill>
                  <a:srgbClr val="CDCDCF">
                    <a:lumMod val="10000"/>
                  </a:srgbClr>
                </a:solidFill>
              </a:rPr>
              <a:t>i</a:t>
            </a:r>
            <a:r>
              <a:rPr lang="en-GB" sz="1600" b="1" dirty="0" smtClean="0">
                <a:solidFill>
                  <a:srgbClr val="CDCDCF">
                    <a:lumMod val="10000"/>
                  </a:srgbClr>
                </a:solidFill>
              </a:rPr>
              <a:t>pert</a:t>
            </a:r>
            <a:r>
              <a:rPr lang="tr-TR" sz="1600" b="1" dirty="0" smtClean="0">
                <a:solidFill>
                  <a:srgbClr val="CDCDCF">
                    <a:lumMod val="10000"/>
                  </a:srgbClr>
                </a:solidFill>
              </a:rPr>
              <a:t>a</a:t>
            </a:r>
            <a:r>
              <a:rPr lang="en-GB" sz="1600" b="1" dirty="0" err="1" smtClean="0">
                <a:solidFill>
                  <a:srgbClr val="CDCDCF">
                    <a:lumMod val="10000"/>
                  </a:srgbClr>
                </a:solidFill>
              </a:rPr>
              <a:t>nsi</a:t>
            </a:r>
            <a:r>
              <a:rPr lang="tr-TR" sz="1600" b="1" dirty="0" smtClean="0">
                <a:solidFill>
                  <a:srgbClr val="CDCDCF">
                    <a:lumMod val="10000"/>
                  </a:srgbClr>
                </a:solidFill>
              </a:rPr>
              <a:t>y</a:t>
            </a:r>
            <a:r>
              <a:rPr lang="en-GB" sz="1600" b="1" dirty="0" smtClean="0">
                <a:solidFill>
                  <a:srgbClr val="CDCDCF">
                    <a:lumMod val="10000"/>
                  </a:srgbClr>
                </a:solidFill>
              </a:rPr>
              <a:t>on</a:t>
            </a:r>
            <a:endParaRPr lang="en-GB" sz="1100" b="1" dirty="0">
              <a:solidFill>
                <a:srgbClr val="CDCDCF">
                  <a:lumMod val="10000"/>
                </a:srgbClr>
              </a:solidFill>
            </a:endParaRPr>
          </a:p>
        </p:txBody>
      </p:sp>
      <p:sp>
        <p:nvSpPr>
          <p:cNvPr id="28" name="Freeform: Shape 27"/>
          <p:cNvSpPr/>
          <p:nvPr/>
        </p:nvSpPr>
        <p:spPr>
          <a:xfrm>
            <a:off x="6335713" y="3160713"/>
            <a:ext cx="2100262" cy="1454150"/>
          </a:xfrm>
          <a:custGeom>
            <a:avLst/>
            <a:gdLst>
              <a:gd name="connsiteX0" fmla="*/ 0 w 1815474"/>
              <a:gd name="connsiteY0" fmla="*/ 726930 h 1453859"/>
              <a:gd name="connsiteX1" fmla="*/ 907737 w 1815474"/>
              <a:gd name="connsiteY1" fmla="*/ 0 h 1453859"/>
              <a:gd name="connsiteX2" fmla="*/ 1815474 w 1815474"/>
              <a:gd name="connsiteY2" fmla="*/ 726930 h 1453859"/>
              <a:gd name="connsiteX3" fmla="*/ 907737 w 1815474"/>
              <a:gd name="connsiteY3" fmla="*/ 1453860 h 1453859"/>
              <a:gd name="connsiteX4" fmla="*/ 0 w 1815474"/>
              <a:gd name="connsiteY4" fmla="*/ 726930 h 145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474" h="1453859">
                <a:moveTo>
                  <a:pt x="0" y="726930"/>
                </a:moveTo>
                <a:cubicBezTo>
                  <a:pt x="0" y="325458"/>
                  <a:pt x="406408" y="0"/>
                  <a:pt x="907737" y="0"/>
                </a:cubicBezTo>
                <a:cubicBezTo>
                  <a:pt x="1409066" y="0"/>
                  <a:pt x="1815474" y="325458"/>
                  <a:pt x="1815474" y="726930"/>
                </a:cubicBezTo>
                <a:cubicBezTo>
                  <a:pt x="1815474" y="1128402"/>
                  <a:pt x="1409066" y="1453860"/>
                  <a:pt x="907737" y="1453860"/>
                </a:cubicBezTo>
                <a:cubicBezTo>
                  <a:pt x="406408" y="1453860"/>
                  <a:pt x="0" y="1128402"/>
                  <a:pt x="0" y="726930"/>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81110" tIns="228153" rIns="281110" bIns="228153"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smtClean="0">
                <a:solidFill>
                  <a:srgbClr val="CDCDCF">
                    <a:lumMod val="10000"/>
                  </a:srgbClr>
                </a:solidFill>
              </a:rPr>
              <a:t>i</a:t>
            </a:r>
            <a:r>
              <a:rPr lang="en-GB" sz="1600" b="1" dirty="0" err="1" smtClean="0">
                <a:solidFill>
                  <a:srgbClr val="CDCDCF">
                    <a:lumMod val="10000"/>
                  </a:srgbClr>
                </a:solidFill>
              </a:rPr>
              <a:t>peruri</a:t>
            </a:r>
            <a:r>
              <a:rPr lang="tr-TR" sz="1600" b="1" dirty="0" smtClean="0">
                <a:solidFill>
                  <a:srgbClr val="CDCDCF">
                    <a:lumMod val="10000"/>
                  </a:srgbClr>
                </a:solidFill>
              </a:rPr>
              <a:t>s</a:t>
            </a:r>
            <a:r>
              <a:rPr lang="en-GB" sz="1600" b="1" dirty="0" err="1" smtClean="0">
                <a:solidFill>
                  <a:srgbClr val="CDCDCF">
                    <a:lumMod val="10000"/>
                  </a:srgbClr>
                </a:solidFill>
              </a:rPr>
              <a:t>emi</a:t>
            </a:r>
            <a:endParaRPr lang="en-GB" sz="1400" b="1" dirty="0">
              <a:solidFill>
                <a:srgbClr val="CDCDCF">
                  <a:lumMod val="10000"/>
                </a:srgbClr>
              </a:solidFill>
            </a:endParaRPr>
          </a:p>
        </p:txBody>
      </p:sp>
      <p:sp>
        <p:nvSpPr>
          <p:cNvPr id="29" name="Freeform: Shape 28"/>
          <p:cNvSpPr/>
          <p:nvPr/>
        </p:nvSpPr>
        <p:spPr>
          <a:xfrm>
            <a:off x="5749925" y="4922838"/>
            <a:ext cx="1714500" cy="1322387"/>
          </a:xfrm>
          <a:custGeom>
            <a:avLst/>
            <a:gdLst>
              <a:gd name="connsiteX0" fmla="*/ 0 w 1415008"/>
              <a:gd name="connsiteY0" fmla="*/ 661203 h 1322406"/>
              <a:gd name="connsiteX1" fmla="*/ 707504 w 1415008"/>
              <a:gd name="connsiteY1" fmla="*/ 0 h 1322406"/>
              <a:gd name="connsiteX2" fmla="*/ 1415008 w 1415008"/>
              <a:gd name="connsiteY2" fmla="*/ 661203 h 1322406"/>
              <a:gd name="connsiteX3" fmla="*/ 707504 w 1415008"/>
              <a:gd name="connsiteY3" fmla="*/ 1322406 h 1322406"/>
              <a:gd name="connsiteX4" fmla="*/ 0 w 1415008"/>
              <a:gd name="connsiteY4" fmla="*/ 661203 h 1322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008" h="1322406">
                <a:moveTo>
                  <a:pt x="0" y="661203"/>
                </a:moveTo>
                <a:cubicBezTo>
                  <a:pt x="0" y="296031"/>
                  <a:pt x="316760" y="0"/>
                  <a:pt x="707504" y="0"/>
                </a:cubicBezTo>
                <a:cubicBezTo>
                  <a:pt x="1098248" y="0"/>
                  <a:pt x="1415008" y="296031"/>
                  <a:pt x="1415008" y="661203"/>
                </a:cubicBezTo>
                <a:cubicBezTo>
                  <a:pt x="1415008" y="1026375"/>
                  <a:pt x="1098248" y="1322406"/>
                  <a:pt x="707504" y="1322406"/>
                </a:cubicBezTo>
                <a:cubicBezTo>
                  <a:pt x="316760" y="1322406"/>
                  <a:pt x="0" y="1026375"/>
                  <a:pt x="0" y="6612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2463" tIns="208902" rIns="222463" bIns="208902"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D</a:t>
            </a:r>
            <a:r>
              <a:rPr lang="tr-TR" sz="1600" b="1" dirty="0" smtClean="0">
                <a:solidFill>
                  <a:srgbClr val="CDCDCF">
                    <a:lumMod val="10000"/>
                  </a:srgbClr>
                </a:solidFill>
              </a:rPr>
              <a:t>i</a:t>
            </a:r>
            <a:r>
              <a:rPr lang="en-GB" sz="1600" b="1" dirty="0" err="1" smtClean="0">
                <a:solidFill>
                  <a:srgbClr val="CDCDCF">
                    <a:lumMod val="10000"/>
                  </a:srgbClr>
                </a:solidFill>
              </a:rPr>
              <a:t>slipidemi</a:t>
            </a:r>
            <a:endParaRPr lang="en-GB" sz="1600" b="1" dirty="0">
              <a:solidFill>
                <a:srgbClr val="CDCDCF">
                  <a:lumMod val="10000"/>
                </a:srgbClr>
              </a:solidFill>
            </a:endParaRPr>
          </a:p>
        </p:txBody>
      </p:sp>
      <p:sp>
        <p:nvSpPr>
          <p:cNvPr id="30" name="Freeform: Shape 29"/>
          <p:cNvSpPr/>
          <p:nvPr/>
        </p:nvSpPr>
        <p:spPr>
          <a:xfrm>
            <a:off x="3736975" y="5167313"/>
            <a:ext cx="1570038" cy="1409700"/>
          </a:xfrm>
          <a:custGeom>
            <a:avLst/>
            <a:gdLst>
              <a:gd name="connsiteX0" fmla="*/ 0 w 1569806"/>
              <a:gd name="connsiteY0" fmla="*/ 739263 h 1478525"/>
              <a:gd name="connsiteX1" fmla="*/ 784903 w 1569806"/>
              <a:gd name="connsiteY1" fmla="*/ 0 h 1478525"/>
              <a:gd name="connsiteX2" fmla="*/ 1569806 w 1569806"/>
              <a:gd name="connsiteY2" fmla="*/ 739263 h 1478525"/>
              <a:gd name="connsiteX3" fmla="*/ 784903 w 1569806"/>
              <a:gd name="connsiteY3" fmla="*/ 1478526 h 1478525"/>
              <a:gd name="connsiteX4" fmla="*/ 0 w 1569806"/>
              <a:gd name="connsiteY4" fmla="*/ 739263 h 14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806" h="1478525">
                <a:moveTo>
                  <a:pt x="0" y="739263"/>
                </a:moveTo>
                <a:cubicBezTo>
                  <a:pt x="0" y="330979"/>
                  <a:pt x="351413" y="0"/>
                  <a:pt x="784903" y="0"/>
                </a:cubicBezTo>
                <a:cubicBezTo>
                  <a:pt x="1218393" y="0"/>
                  <a:pt x="1569806" y="330979"/>
                  <a:pt x="1569806" y="739263"/>
                </a:cubicBezTo>
                <a:cubicBezTo>
                  <a:pt x="1569806" y="1147547"/>
                  <a:pt x="1218393" y="1478526"/>
                  <a:pt x="784903" y="1478526"/>
                </a:cubicBezTo>
                <a:cubicBezTo>
                  <a:pt x="351413" y="1478526"/>
                  <a:pt x="0" y="1147547"/>
                  <a:pt x="0" y="739263"/>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0213" tIns="236845" rIns="250213" bIns="236845" spcCol="1270" anchor="ctr"/>
          <a:lstStyle/>
          <a:p>
            <a:pPr algn="ctr" defTabSz="711200" eaLnBrk="0" fontAlgn="base" hangingPunct="0">
              <a:lnSpc>
                <a:spcPct val="90000"/>
              </a:lnSpc>
              <a:spcBef>
                <a:spcPct val="0"/>
              </a:spcBef>
              <a:spcAft>
                <a:spcPct val="35000"/>
              </a:spcAft>
              <a:defRPr/>
            </a:pPr>
            <a:r>
              <a:rPr lang="en-GB" sz="2000" b="1" dirty="0">
                <a:solidFill>
                  <a:srgbClr val="CDCDCF">
                    <a:lumMod val="10000"/>
                  </a:srgbClr>
                </a:solidFill>
              </a:rPr>
              <a:t>NAFLD</a:t>
            </a:r>
          </a:p>
        </p:txBody>
      </p:sp>
      <p:sp>
        <p:nvSpPr>
          <p:cNvPr id="31" name="Freeform: Shape 30"/>
          <p:cNvSpPr/>
          <p:nvPr/>
        </p:nvSpPr>
        <p:spPr>
          <a:xfrm>
            <a:off x="1347788" y="4738688"/>
            <a:ext cx="1962150" cy="1627187"/>
          </a:xfrm>
          <a:custGeom>
            <a:avLst/>
            <a:gdLst>
              <a:gd name="connsiteX0" fmla="*/ 0 w 1599935"/>
              <a:gd name="connsiteY0" fmla="*/ 813603 h 1627206"/>
              <a:gd name="connsiteX1" fmla="*/ 799968 w 1599935"/>
              <a:gd name="connsiteY1" fmla="*/ 0 h 1627206"/>
              <a:gd name="connsiteX2" fmla="*/ 1599936 w 1599935"/>
              <a:gd name="connsiteY2" fmla="*/ 813603 h 1627206"/>
              <a:gd name="connsiteX3" fmla="*/ 799968 w 1599935"/>
              <a:gd name="connsiteY3" fmla="*/ 1627206 h 1627206"/>
              <a:gd name="connsiteX4" fmla="*/ 0 w 1599935"/>
              <a:gd name="connsiteY4" fmla="*/ 813603 h 162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935" h="1627206">
                <a:moveTo>
                  <a:pt x="0" y="813603"/>
                </a:moveTo>
                <a:cubicBezTo>
                  <a:pt x="0" y="364262"/>
                  <a:pt x="358158" y="0"/>
                  <a:pt x="799968" y="0"/>
                </a:cubicBezTo>
                <a:cubicBezTo>
                  <a:pt x="1241778" y="0"/>
                  <a:pt x="1599936" y="364262"/>
                  <a:pt x="1599936" y="813603"/>
                </a:cubicBezTo>
                <a:cubicBezTo>
                  <a:pt x="1599936" y="1262944"/>
                  <a:pt x="1241778" y="1627206"/>
                  <a:pt x="799968" y="1627206"/>
                </a:cubicBezTo>
                <a:cubicBezTo>
                  <a:pt x="358158" y="1627206"/>
                  <a:pt x="0" y="1262944"/>
                  <a:pt x="0" y="8136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9545" tIns="253539" rIns="249545" bIns="25353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Hyperg</a:t>
            </a:r>
            <a:r>
              <a:rPr lang="tr-TR" sz="1600" b="1" dirty="0" smtClean="0">
                <a:solidFill>
                  <a:srgbClr val="CDCDCF">
                    <a:lumMod val="10000"/>
                  </a:srgbClr>
                </a:solidFill>
              </a:rPr>
              <a:t>lisemi</a:t>
            </a:r>
            <a:endParaRPr lang="en-GB" sz="1200" b="1" dirty="0">
              <a:solidFill>
                <a:srgbClr val="CDCDCF">
                  <a:lumMod val="10000"/>
                </a:srgbClr>
              </a:solidFill>
            </a:endParaRPr>
          </a:p>
        </p:txBody>
      </p:sp>
      <p:sp>
        <p:nvSpPr>
          <p:cNvPr id="32" name="Freeform: Shape 31"/>
          <p:cNvSpPr/>
          <p:nvPr/>
        </p:nvSpPr>
        <p:spPr>
          <a:xfrm>
            <a:off x="628650" y="3114675"/>
            <a:ext cx="1949450" cy="1546225"/>
          </a:xfrm>
          <a:custGeom>
            <a:avLst/>
            <a:gdLst>
              <a:gd name="connsiteX0" fmla="*/ 0 w 1583316"/>
              <a:gd name="connsiteY0" fmla="*/ 773007 h 1546013"/>
              <a:gd name="connsiteX1" fmla="*/ 791658 w 1583316"/>
              <a:gd name="connsiteY1" fmla="*/ 0 h 1546013"/>
              <a:gd name="connsiteX2" fmla="*/ 1583316 w 1583316"/>
              <a:gd name="connsiteY2" fmla="*/ 773007 h 1546013"/>
              <a:gd name="connsiteX3" fmla="*/ 791658 w 1583316"/>
              <a:gd name="connsiteY3" fmla="*/ 1546014 h 1546013"/>
              <a:gd name="connsiteX4" fmla="*/ 0 w 1583316"/>
              <a:gd name="connsiteY4" fmla="*/ 773007 h 154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16" h="1546013">
                <a:moveTo>
                  <a:pt x="0" y="773007"/>
                </a:moveTo>
                <a:cubicBezTo>
                  <a:pt x="0" y="346087"/>
                  <a:pt x="354437" y="0"/>
                  <a:pt x="791658" y="0"/>
                </a:cubicBezTo>
                <a:cubicBezTo>
                  <a:pt x="1228879" y="0"/>
                  <a:pt x="1583316" y="346087"/>
                  <a:pt x="1583316" y="773007"/>
                </a:cubicBezTo>
                <a:cubicBezTo>
                  <a:pt x="1583316" y="1199927"/>
                  <a:pt x="1228879" y="1546014"/>
                  <a:pt x="791658" y="1546014"/>
                </a:cubicBezTo>
                <a:cubicBezTo>
                  <a:pt x="354437" y="1546014"/>
                  <a:pt x="0" y="1199927"/>
                  <a:pt x="0" y="773007"/>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7111" tIns="241648" rIns="247111" bIns="241648"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Ma</a:t>
            </a:r>
            <a:r>
              <a:rPr lang="tr-TR" sz="1600" b="1" dirty="0" err="1" smtClean="0">
                <a:solidFill>
                  <a:srgbClr val="CDCDCF">
                    <a:lumMod val="10000"/>
                  </a:srgbClr>
                </a:solidFill>
              </a:rPr>
              <a:t>krovasküler</a:t>
            </a:r>
            <a:r>
              <a:rPr lang="en-GB" sz="1600" b="1" dirty="0" smtClean="0">
                <a:solidFill>
                  <a:srgbClr val="CDCDCF">
                    <a:lumMod val="10000"/>
                  </a:srgbClr>
                </a:solidFill>
              </a:rPr>
              <a:t> </a:t>
            </a:r>
            <a:r>
              <a:rPr lang="tr-TR" sz="1600" b="1" dirty="0" smtClean="0">
                <a:solidFill>
                  <a:srgbClr val="CDCDCF">
                    <a:lumMod val="10000"/>
                  </a:srgbClr>
                </a:solidFill>
              </a:rPr>
              <a:t>hastalık</a:t>
            </a:r>
            <a:endParaRPr lang="en-GB" sz="1600" b="1" dirty="0">
              <a:solidFill>
                <a:srgbClr val="CDCDCF">
                  <a:lumMod val="10000"/>
                </a:srgbClr>
              </a:solidFill>
            </a:endParaRPr>
          </a:p>
        </p:txBody>
      </p:sp>
      <p:sp>
        <p:nvSpPr>
          <p:cNvPr id="33" name="Freeform: Shape 32"/>
          <p:cNvSpPr/>
          <p:nvPr/>
        </p:nvSpPr>
        <p:spPr>
          <a:xfrm>
            <a:off x="1627188" y="1543050"/>
            <a:ext cx="1997075" cy="1422400"/>
          </a:xfrm>
          <a:custGeom>
            <a:avLst/>
            <a:gdLst>
              <a:gd name="connsiteX0" fmla="*/ 0 w 1618919"/>
              <a:gd name="connsiteY0" fmla="*/ 711383 h 1422766"/>
              <a:gd name="connsiteX1" fmla="*/ 809460 w 1618919"/>
              <a:gd name="connsiteY1" fmla="*/ 0 h 1422766"/>
              <a:gd name="connsiteX2" fmla="*/ 1618920 w 1618919"/>
              <a:gd name="connsiteY2" fmla="*/ 711383 h 1422766"/>
              <a:gd name="connsiteX3" fmla="*/ 809460 w 1618919"/>
              <a:gd name="connsiteY3" fmla="*/ 1422766 h 1422766"/>
              <a:gd name="connsiteX4" fmla="*/ 0 w 1618919"/>
              <a:gd name="connsiteY4" fmla="*/ 711383 h 142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919" h="1422766">
                <a:moveTo>
                  <a:pt x="0" y="711383"/>
                </a:moveTo>
                <a:cubicBezTo>
                  <a:pt x="0" y="318497"/>
                  <a:pt x="362408" y="0"/>
                  <a:pt x="809460" y="0"/>
                </a:cubicBezTo>
                <a:cubicBezTo>
                  <a:pt x="1256512" y="0"/>
                  <a:pt x="1618920" y="318497"/>
                  <a:pt x="1618920" y="711383"/>
                </a:cubicBezTo>
                <a:cubicBezTo>
                  <a:pt x="1618920" y="1104269"/>
                  <a:pt x="1256512" y="1422766"/>
                  <a:pt x="809460" y="1422766"/>
                </a:cubicBezTo>
                <a:cubicBezTo>
                  <a:pt x="362408" y="1422766"/>
                  <a:pt x="0" y="1104269"/>
                  <a:pt x="0" y="71138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2325" tIns="223599" rIns="252325" bIns="22359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Thromb</a:t>
            </a:r>
            <a:r>
              <a:rPr lang="tr-TR" sz="1600" b="1" dirty="0" err="1" smtClean="0">
                <a:solidFill>
                  <a:srgbClr val="CDCDCF">
                    <a:lumMod val="10000"/>
                  </a:srgbClr>
                </a:solidFill>
              </a:rPr>
              <a:t>ofili</a:t>
            </a:r>
            <a:endParaRPr lang="en-GB" sz="1600" b="1" dirty="0">
              <a:solidFill>
                <a:srgbClr val="CDCDCF">
                  <a:lumMod val="10000"/>
                </a:srgbClr>
              </a:solidFill>
            </a:endParaRPr>
          </a:p>
        </p:txBody>
      </p:sp>
      <p:sp>
        <p:nvSpPr>
          <p:cNvPr id="266253" name="Arrow: Down 33"/>
          <p:cNvSpPr>
            <a:spLocks noChangeArrowheads="1"/>
          </p:cNvSpPr>
          <p:nvPr/>
        </p:nvSpPr>
        <p:spPr bwMode="auto">
          <a:xfrm>
            <a:off x="4224338" y="2543175"/>
            <a:ext cx="579437" cy="409575"/>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4" name="Arrow: Down 34"/>
          <p:cNvSpPr>
            <a:spLocks noChangeArrowheads="1"/>
          </p:cNvSpPr>
          <p:nvPr/>
        </p:nvSpPr>
        <p:spPr bwMode="auto">
          <a:xfrm rot="-8251163">
            <a:off x="5240338" y="2744788"/>
            <a:ext cx="612775" cy="407987"/>
          </a:xfrm>
          <a:prstGeom prst="downArrow">
            <a:avLst>
              <a:gd name="adj1" fmla="val 50000"/>
              <a:gd name="adj2" fmla="val 49944"/>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5" name="Arrow: Down 35"/>
          <p:cNvSpPr>
            <a:spLocks noChangeArrowheads="1"/>
          </p:cNvSpPr>
          <p:nvPr/>
        </p:nvSpPr>
        <p:spPr bwMode="auto">
          <a:xfrm>
            <a:off x="4224338" y="4765675"/>
            <a:ext cx="579437" cy="407988"/>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6" name="Arrow: Down 36"/>
          <p:cNvSpPr>
            <a:spLocks noChangeArrowheads="1"/>
          </p:cNvSpPr>
          <p:nvPr/>
        </p:nvSpPr>
        <p:spPr bwMode="auto">
          <a:xfrm rot="2959147">
            <a:off x="3104357" y="4521994"/>
            <a:ext cx="615950" cy="407987"/>
          </a:xfrm>
          <a:prstGeom prst="downArrow">
            <a:avLst>
              <a:gd name="adj1" fmla="val 50000"/>
              <a:gd name="adj2" fmla="val 49981"/>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7" name="Arrow: Down 37"/>
          <p:cNvSpPr>
            <a:spLocks noChangeArrowheads="1"/>
          </p:cNvSpPr>
          <p:nvPr/>
        </p:nvSpPr>
        <p:spPr bwMode="auto">
          <a:xfrm rot="-5400000">
            <a:off x="5612607" y="3682206"/>
            <a:ext cx="617538" cy="409575"/>
          </a:xfrm>
          <a:prstGeom prst="downArrow">
            <a:avLst>
              <a:gd name="adj1" fmla="val 50000"/>
              <a:gd name="adj2" fmla="val 4996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8" name="Arrow: Down 38"/>
          <p:cNvSpPr>
            <a:spLocks noChangeArrowheads="1"/>
          </p:cNvSpPr>
          <p:nvPr/>
        </p:nvSpPr>
        <p:spPr bwMode="auto">
          <a:xfrm rot="5400000">
            <a:off x="2728119" y="3683794"/>
            <a:ext cx="617538" cy="406400"/>
          </a:xfrm>
          <a:prstGeom prst="downArrow">
            <a:avLst>
              <a:gd name="adj1" fmla="val 50000"/>
              <a:gd name="adj2" fmla="val 4984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9" name="Arrow: Down 39"/>
          <p:cNvSpPr>
            <a:spLocks noChangeArrowheads="1"/>
          </p:cNvSpPr>
          <p:nvPr/>
        </p:nvSpPr>
        <p:spPr bwMode="auto">
          <a:xfrm rot="8327515">
            <a:off x="3303588" y="2789238"/>
            <a:ext cx="612775" cy="407987"/>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60" name="Arrow: Down 40"/>
          <p:cNvSpPr>
            <a:spLocks noChangeArrowheads="1"/>
          </p:cNvSpPr>
          <p:nvPr/>
        </p:nvSpPr>
        <p:spPr bwMode="auto">
          <a:xfrm rot="-2700000">
            <a:off x="5299075" y="4606925"/>
            <a:ext cx="612775" cy="407988"/>
          </a:xfrm>
          <a:prstGeom prst="downArrow">
            <a:avLst>
              <a:gd name="adj1" fmla="val 50000"/>
              <a:gd name="adj2" fmla="val 5006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Tree>
    <p:extLst>
      <p:ext uri="{BB962C8B-B14F-4D97-AF65-F5344CB8AC3E}">
        <p14:creationId xmlns:p14="http://schemas.microsoft.com/office/powerpoint/2010/main" val="313723546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1468438"/>
            <a:ext cx="512445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1780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Başlık"/>
          <p:cNvSpPr>
            <a:spLocks noGrp="1"/>
          </p:cNvSpPr>
          <p:nvPr>
            <p:ph type="title"/>
          </p:nvPr>
        </p:nvSpPr>
        <p:spPr>
          <a:xfrm>
            <a:off x="304800" y="457200"/>
            <a:ext cx="8839200" cy="2033588"/>
          </a:xfrm>
        </p:spPr>
        <p:txBody>
          <a:bodyPr/>
          <a:lstStyle/>
          <a:p>
            <a:r>
              <a:rPr lang="tr-TR" altLang="tr-TR" smtClean="0"/>
              <a:t/>
            </a:r>
            <a:br>
              <a:rPr lang="tr-TR" altLang="tr-TR" smtClean="0"/>
            </a:br>
            <a:r>
              <a:rPr lang="tr-TR" altLang="tr-TR" smtClean="0">
                <a:solidFill>
                  <a:srgbClr val="FFFF00"/>
                </a:solidFill>
              </a:rPr>
              <a:t>Teşekkürler</a:t>
            </a:r>
            <a:br>
              <a:rPr lang="tr-TR" altLang="tr-TR" smtClean="0">
                <a:solidFill>
                  <a:srgbClr val="FFFF00"/>
                </a:solidFill>
              </a:rPr>
            </a:br>
            <a:endParaRPr lang="tr-TR" altLang="tr-TR" smtClean="0">
              <a:solidFill>
                <a:srgbClr val="FFFF00"/>
              </a:solidFill>
            </a:endParaRPr>
          </a:p>
        </p:txBody>
      </p:sp>
    </p:spTree>
    <p:extLst>
      <p:ext uri="{BB962C8B-B14F-4D97-AF65-F5344CB8AC3E}">
        <p14:creationId xmlns:p14="http://schemas.microsoft.com/office/powerpoint/2010/main" val="141648999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1295400"/>
          </a:xfrm>
        </p:spPr>
        <p:txBody>
          <a:bodyPr/>
          <a:lstStyle/>
          <a:p>
            <a:pPr eaLnBrk="1" hangingPunct="1"/>
            <a:r>
              <a:rPr lang="en-US" altLang="tr-TR" b="1" smtClean="0">
                <a:solidFill>
                  <a:srgbClr val="FFFF66"/>
                </a:solidFill>
              </a:rPr>
              <a:t>Hypertension</a:t>
            </a:r>
            <a:br>
              <a:rPr lang="en-US" altLang="tr-TR" b="1" smtClean="0">
                <a:solidFill>
                  <a:srgbClr val="FFFF66"/>
                </a:solidFill>
              </a:rPr>
            </a:br>
            <a:r>
              <a:rPr lang="en-US" altLang="tr-TR" sz="4000" b="1" smtClean="0">
                <a:solidFill>
                  <a:srgbClr val="FF0000"/>
                </a:solidFill>
              </a:rPr>
              <a:t>Complications</a:t>
            </a:r>
            <a:endParaRPr lang="en-US" altLang="tr-TR" sz="4800" smtClean="0">
              <a:solidFill>
                <a:srgbClr val="FF0000"/>
              </a:solidFill>
            </a:endParaRPr>
          </a:p>
        </p:txBody>
      </p:sp>
      <p:sp>
        <p:nvSpPr>
          <p:cNvPr id="18435" name="Text Box 3"/>
          <p:cNvSpPr txBox="1">
            <a:spLocks noChangeArrowheads="1"/>
          </p:cNvSpPr>
          <p:nvPr/>
        </p:nvSpPr>
        <p:spPr bwMode="auto">
          <a:xfrm>
            <a:off x="720725" y="2133600"/>
            <a:ext cx="7585075" cy="32591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27013" indent="-227013"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30000"/>
              </a:lnSpc>
              <a:buFont typeface="Wingdings" pitchFamily="2" charset="2"/>
              <a:buChar char="§"/>
            </a:pPr>
            <a:r>
              <a:rPr lang="en-US" altLang="tr-TR" sz="3200" b="1">
                <a:solidFill>
                  <a:srgbClr val="FFFF99"/>
                </a:solidFill>
              </a:rPr>
              <a:t> Cerebrovascular Disease</a:t>
            </a:r>
          </a:p>
          <a:p>
            <a:pPr lvl="1" eaLnBrk="1" hangingPunct="1">
              <a:lnSpc>
                <a:spcPct val="130000"/>
              </a:lnSpc>
              <a:buFontTx/>
              <a:buChar char="•"/>
            </a:pPr>
            <a:r>
              <a:rPr lang="en-US" altLang="tr-TR" sz="3200" b="1">
                <a:solidFill>
                  <a:schemeClr val="bg1"/>
                </a:solidFill>
              </a:rPr>
              <a:t> Stroke</a:t>
            </a:r>
          </a:p>
          <a:p>
            <a:pPr eaLnBrk="1" hangingPunct="1">
              <a:lnSpc>
                <a:spcPct val="130000"/>
              </a:lnSpc>
              <a:buFont typeface="Wingdings" pitchFamily="2" charset="2"/>
              <a:buChar char="§"/>
            </a:pPr>
            <a:r>
              <a:rPr lang="en-US" altLang="tr-TR" sz="3200" b="1">
                <a:solidFill>
                  <a:srgbClr val="FFFF99"/>
                </a:solidFill>
              </a:rPr>
              <a:t> Peripheral Vascular Disease</a:t>
            </a:r>
          </a:p>
          <a:p>
            <a:pPr eaLnBrk="1" hangingPunct="1">
              <a:lnSpc>
                <a:spcPct val="130000"/>
              </a:lnSpc>
              <a:buFont typeface="Wingdings" pitchFamily="2" charset="2"/>
              <a:buChar char="§"/>
            </a:pPr>
            <a:r>
              <a:rPr lang="en-US" altLang="tr-TR" sz="3200" b="1">
                <a:solidFill>
                  <a:srgbClr val="FFFF99"/>
                </a:solidFill>
              </a:rPr>
              <a:t> Nephrosclerosis</a:t>
            </a:r>
          </a:p>
          <a:p>
            <a:pPr eaLnBrk="1" hangingPunct="1">
              <a:lnSpc>
                <a:spcPct val="130000"/>
              </a:lnSpc>
              <a:buFont typeface="Wingdings" pitchFamily="2" charset="2"/>
              <a:buChar char="§"/>
            </a:pPr>
            <a:r>
              <a:rPr lang="en-US" altLang="tr-TR" sz="3200" b="1">
                <a:solidFill>
                  <a:srgbClr val="FFFF99"/>
                </a:solidFill>
              </a:rPr>
              <a:t> Retinal Damage</a:t>
            </a:r>
          </a:p>
        </p:txBody>
      </p:sp>
    </p:spTree>
    <p:extLst>
      <p:ext uri="{BB962C8B-B14F-4D97-AF65-F5344CB8AC3E}">
        <p14:creationId xmlns:p14="http://schemas.microsoft.com/office/powerpoint/2010/main" val="2217030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extLst>
          </p:cNvPr>
          <p:cNvSpPr>
            <a:spLocks noGrp="1" noChangeArrowheads="1"/>
          </p:cNvSpPr>
          <p:nvPr>
            <p:ph type="title"/>
          </p:nvPr>
        </p:nvSpPr>
        <p:spPr>
          <a:xfrm>
            <a:off x="266700" y="415959"/>
            <a:ext cx="8229600" cy="533400"/>
          </a:xfrm>
          <a:extLst/>
        </p:spPr>
        <p:txBody>
          <a:bodyPr/>
          <a:lstStyle/>
          <a:p>
            <a:pPr>
              <a:defRPr/>
            </a:pPr>
            <a:r>
              <a:rPr lang="en-US" altLang="en-US" sz="2400" b="1" dirty="0">
                <a:solidFill>
                  <a:schemeClr val="accent2"/>
                </a:solidFill>
              </a:rPr>
              <a:t>Causes of Secondary Hypertension With Clinical Indications</a:t>
            </a:r>
            <a:endParaRPr lang="en-US" altLang="en-US" sz="2400" b="1" dirty="0">
              <a:solidFill>
                <a:schemeClr val="accent2"/>
              </a:solidFill>
              <a:highlight>
                <a:srgbClr val="FFFF00"/>
              </a:highlight>
            </a:endParaRPr>
          </a:p>
        </p:txBody>
      </p:sp>
      <p:sp>
        <p:nvSpPr>
          <p:cNvPr id="30723" name="Rectangle 1"/>
          <p:cNvSpPr>
            <a:spLocks noChangeArrowheads="1"/>
          </p:cNvSpPr>
          <p:nvPr/>
        </p:nvSpPr>
        <p:spPr bwMode="auto">
          <a:xfrm>
            <a:off x="4479925" y="2730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ea typeface="MS PGothic" pitchFamily="34" charset="-128"/>
                <a:cs typeface="Geneva" charset="0"/>
              </a:defRPr>
            </a:lvl1pPr>
            <a:lvl2pPr marL="742950" indent="-285750">
              <a:spcBef>
                <a:spcPct val="20000"/>
              </a:spcBef>
              <a:buChar char="–"/>
              <a:defRPr sz="2800">
                <a:solidFill>
                  <a:schemeClr val="tx1"/>
                </a:solidFill>
                <a:latin typeface="Arial" pitchFamily="34" charset="0"/>
                <a:ea typeface="Geneva" charset="0"/>
                <a:cs typeface="Geneva" charset="0"/>
              </a:defRPr>
            </a:lvl2pPr>
            <a:lvl3pPr marL="1143000" indent="-228600">
              <a:spcBef>
                <a:spcPct val="20000"/>
              </a:spcBef>
              <a:buChar char="•"/>
              <a:defRPr sz="2400">
                <a:solidFill>
                  <a:schemeClr val="tx1"/>
                </a:solidFill>
                <a:latin typeface="Arial" pitchFamily="34" charset="0"/>
                <a:ea typeface="Geneva" charset="0"/>
                <a:cs typeface="Geneva" charset="0"/>
              </a:defRPr>
            </a:lvl3pPr>
            <a:lvl4pPr marL="1600200" indent="-228600">
              <a:spcBef>
                <a:spcPct val="20000"/>
              </a:spcBef>
              <a:buChar char="–"/>
              <a:defRPr sz="2000">
                <a:solidFill>
                  <a:schemeClr val="tx1"/>
                </a:solidFill>
                <a:latin typeface="Arial" pitchFamily="34" charset="0"/>
                <a:ea typeface="Geneva" charset="0"/>
                <a:cs typeface="Geneva" charset="0"/>
              </a:defRPr>
            </a:lvl4pPr>
            <a:lvl5pPr marL="2057400" indent="-228600">
              <a:spcBef>
                <a:spcPct val="20000"/>
              </a:spcBef>
              <a:buChar char="»"/>
              <a:defRPr sz="2000">
                <a:solidFill>
                  <a:schemeClr val="tx1"/>
                </a:solidFill>
                <a:latin typeface="Arial"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Geneva" charset="0"/>
                <a:cs typeface="Geneva" charset="0"/>
              </a:defRPr>
            </a:lvl9pPr>
          </a:lstStyle>
          <a:p>
            <a:pPr algn="just">
              <a:spcBef>
                <a:spcPct val="0"/>
              </a:spcBef>
              <a:buFontTx/>
              <a:buNone/>
            </a:pPr>
            <a:endParaRPr lang="en-US" altLang="en-US" sz="1800"/>
          </a:p>
        </p:txBody>
      </p:sp>
      <p:graphicFrame>
        <p:nvGraphicFramePr>
          <p:cNvPr id="9" name="Content Placeholder 8">
            <a:extLst>
              <a:ext uri="{FF2B5EF4-FFF2-40B4-BE49-F238E27FC236}"/>
            </a:extLst>
          </p:cNvPr>
          <p:cNvGraphicFramePr>
            <a:graphicFrameLocks noGrp="1"/>
          </p:cNvGraphicFramePr>
          <p:nvPr>
            <p:ph idx="1"/>
            <p:extLst>
              <p:ext uri="{D42A27DB-BD31-4B8C-83A1-F6EECF244321}">
                <p14:modId xmlns:p14="http://schemas.microsoft.com/office/powerpoint/2010/main" val="3404893782"/>
              </p:ext>
            </p:extLst>
          </p:nvPr>
        </p:nvGraphicFramePr>
        <p:xfrm>
          <a:off x="838200" y="1187450"/>
          <a:ext cx="7467600" cy="4799016"/>
        </p:xfrm>
        <a:graphic>
          <a:graphicData uri="http://schemas.openxmlformats.org/drawingml/2006/table">
            <a:tbl>
              <a:tblPr firstRow="1" bandRow="1">
                <a:tableStyleId>{5C22544A-7EE6-4342-B048-85BDC9FD1C3A}</a:tableStyleId>
              </a:tblPr>
              <a:tblGrid>
                <a:gridCol w="7467600">
                  <a:extLst>
                    <a:ext uri="{9D8B030D-6E8A-4147-A177-3AD203B41FA5}"/>
                  </a:extLst>
                </a:gridCol>
              </a:tblGrid>
              <a:tr h="365775">
                <a:tc>
                  <a:txBody>
                    <a:bodyPr/>
                    <a:lstStyle/>
                    <a:p>
                      <a:pPr algn="ctr"/>
                      <a:r>
                        <a:rPr lang="en-US" sz="1800" b="1" dirty="0">
                          <a:solidFill>
                            <a:srgbClr val="FF0000"/>
                          </a:solidFill>
                          <a:effectLst/>
                          <a:latin typeface="+mn-lt"/>
                          <a:ea typeface="Calibri" panose="020F0502020204030204" pitchFamily="34" charset="0"/>
                          <a:cs typeface="Times New Roman" panose="02020603050405020304" pitchFamily="18" charset="0"/>
                        </a:rPr>
                        <a:t>Common causes</a:t>
                      </a:r>
                      <a:endParaRPr lang="en-US" sz="1800" dirty="0">
                        <a:solidFill>
                          <a:srgbClr val="FF0000"/>
                        </a:solidFill>
                        <a:latin typeface="+mn-lt"/>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extLst>
              </a:tr>
              <a:tr h="347697">
                <a:tc>
                  <a:txBody>
                    <a:bodyPr/>
                    <a:lstStyle/>
                    <a:p>
                      <a:r>
                        <a:rPr lang="en-US" sz="1600" dirty="0">
                          <a:solidFill>
                            <a:srgbClr val="0070C0"/>
                          </a:solidFill>
                          <a:effectLst/>
                          <a:latin typeface="+mn-lt"/>
                          <a:ea typeface="Calibri" panose="020F0502020204030204" pitchFamily="34" charset="0"/>
                          <a:cs typeface="Times New Roman" panose="02020603050405020304" pitchFamily="18" charset="0"/>
                        </a:rPr>
                        <a:t>Renal parenchymal disease</a:t>
                      </a:r>
                      <a:endParaRPr lang="en-US" sz="1600" dirty="0">
                        <a:solidFill>
                          <a:srgbClr val="0070C0"/>
                        </a:solidFill>
                        <a:latin typeface="+mn-lt"/>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nSpc>
                          <a:spcPct val="115000"/>
                        </a:lnSpc>
                        <a:spcBef>
                          <a:spcPts val="0"/>
                        </a:spcBef>
                        <a:spcAft>
                          <a:spcPts val="0"/>
                        </a:spcAft>
                      </a:pPr>
                      <a:r>
                        <a:rPr lang="en-US" sz="1600" dirty="0">
                          <a:solidFill>
                            <a:srgbClr val="0070C0"/>
                          </a:solidFill>
                          <a:effectLst/>
                          <a:latin typeface="+mn-lt"/>
                          <a:ea typeface="Calibri" panose="020F0502020204030204" pitchFamily="34" charset="0"/>
                          <a:cs typeface="Times New Roman" panose="02020603050405020304" pitchFamily="18" charset="0"/>
                        </a:rPr>
                        <a:t>Renovascular disease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nSpc>
                          <a:spcPct val="115000"/>
                        </a:lnSpc>
                        <a:spcBef>
                          <a:spcPts val="0"/>
                        </a:spcBef>
                        <a:spcAft>
                          <a:spcPts val="0"/>
                        </a:spcAft>
                      </a:pPr>
                      <a:r>
                        <a:rPr lang="en-US" sz="1600" dirty="0">
                          <a:solidFill>
                            <a:srgbClr val="0070C0"/>
                          </a:solidFill>
                          <a:effectLst/>
                          <a:latin typeface="+mn-lt"/>
                          <a:ea typeface="Calibri" panose="020F0502020204030204" pitchFamily="34" charset="0"/>
                          <a:cs typeface="Times New Roman" panose="02020603050405020304" pitchFamily="18" charset="0"/>
                        </a:rPr>
                        <a:t>Primary aldosteronism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nSpc>
                          <a:spcPct val="115000"/>
                        </a:lnSpc>
                        <a:spcBef>
                          <a:spcPts val="0"/>
                        </a:spcBef>
                        <a:spcAft>
                          <a:spcPts val="0"/>
                        </a:spcAft>
                      </a:pPr>
                      <a:r>
                        <a:rPr lang="en-US" sz="1600" dirty="0">
                          <a:solidFill>
                            <a:srgbClr val="0070C0"/>
                          </a:solidFill>
                          <a:effectLst/>
                          <a:latin typeface="+mn-lt"/>
                          <a:ea typeface="Calibri" panose="020F0502020204030204" pitchFamily="34" charset="0"/>
                          <a:cs typeface="Times New Roman" panose="02020603050405020304" pitchFamily="18" charset="0"/>
                        </a:rPr>
                        <a:t>Obstructive sleep apnea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nSpc>
                          <a:spcPct val="115000"/>
                        </a:lnSpc>
                        <a:spcBef>
                          <a:spcPts val="0"/>
                        </a:spcBef>
                        <a:spcAft>
                          <a:spcPts val="0"/>
                        </a:spcAft>
                      </a:pPr>
                      <a:r>
                        <a:rPr lang="en-US" sz="1600" dirty="0">
                          <a:solidFill>
                            <a:srgbClr val="0070C0"/>
                          </a:solidFill>
                          <a:effectLst/>
                          <a:latin typeface="+mn-lt"/>
                          <a:ea typeface="Calibri" panose="020F0502020204030204" pitchFamily="34" charset="0"/>
                          <a:cs typeface="Times New Roman" panose="02020603050405020304" pitchFamily="18" charset="0"/>
                        </a:rPr>
                        <a:t>Drug or alcohol induced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315475">
                <a:tc>
                  <a:txBody>
                    <a:bodyPr/>
                    <a:lstStyle/>
                    <a:p>
                      <a:pPr marL="0" marR="0" algn="ctr">
                        <a:lnSpc>
                          <a:spcPct val="115000"/>
                        </a:lnSpc>
                        <a:spcBef>
                          <a:spcPts val="0"/>
                        </a:spcBef>
                        <a:spcAft>
                          <a:spcPts val="0"/>
                        </a:spcAft>
                      </a:pPr>
                      <a:r>
                        <a:rPr lang="en-US" sz="1800" b="1" kern="1200" dirty="0">
                          <a:solidFill>
                            <a:srgbClr val="FF0000"/>
                          </a:solidFill>
                          <a:effectLst/>
                          <a:latin typeface="+mn-lt"/>
                          <a:ea typeface="+mn-ea"/>
                          <a:cs typeface="+mn-cs"/>
                        </a:rPr>
                        <a:t>Uncommon causes</a:t>
                      </a:r>
                      <a:endParaRPr lang="en-US" sz="18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extLst>
              </a:tr>
              <a:tr h="29080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dirty="0">
                          <a:solidFill>
                            <a:srgbClr val="0070C0"/>
                          </a:solidFill>
                          <a:effectLst/>
                          <a:latin typeface="+mn-lt"/>
                          <a:ea typeface="Calibri" panose="020F0502020204030204" pitchFamily="34" charset="0"/>
                          <a:cs typeface="Times New Roman" panose="02020603050405020304" pitchFamily="18" charset="0"/>
                        </a:rPr>
                        <a:t>Pheochromocytoma/paraganglioma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kern="1200" dirty="0">
                          <a:solidFill>
                            <a:srgbClr val="0070C0"/>
                          </a:solidFill>
                          <a:effectLst/>
                          <a:latin typeface="+mn-lt"/>
                          <a:ea typeface="+mn-ea"/>
                          <a:cs typeface="+mn-cs"/>
                        </a:rPr>
                        <a:t>Cushing’s syndrome</a:t>
                      </a:r>
                      <a:endParaRPr lang="en-US" sz="1600" b="0" dirty="0">
                        <a:solidFill>
                          <a:srgbClr val="0070C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Hypothyroidism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Hyperthyroidism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Aortic coarctation (undiagnosed or repaired)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Primary hyperparathyroidism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Congenital adrenal hyperplasia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80445">
                <a:tc>
                  <a:txBody>
                    <a:bodyPr/>
                    <a:lstStyle/>
                    <a:p>
                      <a:pPr marL="0" marR="0" algn="l">
                        <a:lnSpc>
                          <a:spcPct val="115000"/>
                        </a:lnSpc>
                        <a:spcBef>
                          <a:spcPts val="0"/>
                        </a:spcBef>
                        <a:spcAft>
                          <a:spcPts val="0"/>
                        </a:spcAft>
                      </a:pPr>
                      <a:r>
                        <a:rPr lang="en-US" sz="1600" b="0" dirty="0">
                          <a:solidFill>
                            <a:srgbClr val="0070C0"/>
                          </a:solidFill>
                          <a:effectLst/>
                          <a:latin typeface="+mn-lt"/>
                          <a:ea typeface="Calibri" panose="020F0502020204030204" pitchFamily="34" charset="0"/>
                          <a:cs typeface="Times New Roman" panose="02020603050405020304" pitchFamily="18" charset="0"/>
                        </a:rPr>
                        <a:t>Mineralocorticoid excess syndromes other than primary aldosteronism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9080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600" b="0" dirty="0">
                          <a:solidFill>
                            <a:srgbClr val="0070C0"/>
                          </a:solidFill>
                          <a:effectLst/>
                          <a:latin typeface="+mn-lt"/>
                          <a:ea typeface="Calibri" panose="020F0502020204030204" pitchFamily="34" charset="0"/>
                          <a:cs typeface="Times New Roman" panose="02020603050405020304" pitchFamily="18" charset="0"/>
                        </a:rPr>
                        <a:t>Acromegaly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bl>
          </a:graphicData>
        </a:graphic>
      </p:graphicFrame>
    </p:spTree>
    <p:extLst>
      <p:ext uri="{BB962C8B-B14F-4D97-AF65-F5344CB8AC3E}">
        <p14:creationId xmlns:p14="http://schemas.microsoft.com/office/powerpoint/2010/main" val="1147955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HISP">
  <a:themeElements>
    <a:clrScheme name="">
      <a:dk1>
        <a:srgbClr val="FFFFFF"/>
      </a:dk1>
      <a:lt1>
        <a:srgbClr val="FFFFFF"/>
      </a:lt1>
      <a:dk2>
        <a:srgbClr val="000000"/>
      </a:dk2>
      <a:lt2>
        <a:srgbClr val="000000"/>
      </a:lt2>
      <a:accent1>
        <a:srgbClr val="F8F8F8"/>
      </a:accent1>
      <a:accent2>
        <a:srgbClr val="3333CC"/>
      </a:accent2>
      <a:accent3>
        <a:srgbClr val="FFFFFF"/>
      </a:accent3>
      <a:accent4>
        <a:srgbClr val="DADADA"/>
      </a:accent4>
      <a:accent5>
        <a:srgbClr val="FBFBFB"/>
      </a:accent5>
      <a:accent6>
        <a:srgbClr val="2D2DB9"/>
      </a:accent6>
      <a:hlink>
        <a:srgbClr val="CC3300"/>
      </a:hlink>
      <a:folHlink>
        <a:srgbClr val="B2B2B2"/>
      </a:folHlink>
    </a:clrScheme>
    <a:fontScheme name="Blue HISP">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HISP 1">
        <a:dk1>
          <a:srgbClr val="000000"/>
        </a:dk1>
        <a:lt1>
          <a:srgbClr val="FFFFFF"/>
        </a:lt1>
        <a:dk2>
          <a:srgbClr val="000000"/>
        </a:dk2>
        <a:lt2>
          <a:srgbClr val="969696"/>
        </a:lt2>
        <a:accent1>
          <a:srgbClr val="F8F8F8"/>
        </a:accent1>
        <a:accent2>
          <a:srgbClr val="3333CC"/>
        </a:accent2>
        <a:accent3>
          <a:srgbClr val="FFFFFF"/>
        </a:accent3>
        <a:accent4>
          <a:srgbClr val="000000"/>
        </a:accent4>
        <a:accent5>
          <a:srgbClr val="FBFBFB"/>
        </a:accent5>
        <a:accent6>
          <a:srgbClr val="2D2DB9"/>
        </a:accent6>
        <a:hlink>
          <a:srgbClr val="CC3300"/>
        </a:hlink>
        <a:folHlink>
          <a:srgbClr val="B2B2B2"/>
        </a:folHlink>
      </a:clrScheme>
      <a:clrMap bg1="lt1" tx1="dk1" bg2="lt2" tx2="dk2" accent1="accent1" accent2="accent2" accent3="accent3" accent4="accent4" accent5="accent5" accent6="accent6" hlink="hlink" folHlink="folHlink"/>
    </a:extraClrScheme>
    <a:extraClrScheme>
      <a:clrScheme name="Blue HISP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HISP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HISP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HISP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HISP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HISP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HISP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3"/>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1283</TotalTime>
  <Words>1622</Words>
  <Application>Microsoft Office PowerPoint</Application>
  <PresentationFormat>Ekran Gösterisi (4:3)</PresentationFormat>
  <Paragraphs>288</Paragraphs>
  <Slides>73</Slides>
  <Notes>20</Notes>
  <HiddenSlides>0</HiddenSlides>
  <MMClips>0</MMClips>
  <ScaleCrop>false</ScaleCrop>
  <HeadingPairs>
    <vt:vector size="4" baseType="variant">
      <vt:variant>
        <vt:lpstr>Tema</vt:lpstr>
      </vt:variant>
      <vt:variant>
        <vt:i4>6</vt:i4>
      </vt:variant>
      <vt:variant>
        <vt:lpstr>Slayt Başlıkları</vt:lpstr>
      </vt:variant>
      <vt:variant>
        <vt:i4>73</vt:i4>
      </vt:variant>
    </vt:vector>
  </HeadingPairs>
  <TitlesOfParts>
    <vt:vector size="79" baseType="lpstr">
      <vt:lpstr>Blue HISP</vt:lpstr>
      <vt:lpstr>Custom Design</vt:lpstr>
      <vt:lpstr>1_Custom Design</vt:lpstr>
      <vt:lpstr>4_Custom Design</vt:lpstr>
      <vt:lpstr>5_Custom Design</vt:lpstr>
      <vt:lpstr>Default Design</vt:lpstr>
      <vt:lpstr>PowerPoint Sunusu</vt:lpstr>
      <vt:lpstr>Factors Influencing Blood Pressure</vt:lpstr>
      <vt:lpstr>Factors Influencing BP</vt:lpstr>
      <vt:lpstr>DEFINITION</vt:lpstr>
      <vt:lpstr>PowerPoint Sunusu</vt:lpstr>
      <vt:lpstr>PowerPoint Sunusu</vt:lpstr>
      <vt:lpstr>Hypertension Complications</vt:lpstr>
      <vt:lpstr>Hypertension Complications</vt:lpstr>
      <vt:lpstr>Causes of Secondary Hypertension With Clinical Indications</vt:lpstr>
      <vt:lpstr>PowerPoint Sunusu</vt:lpstr>
      <vt:lpstr>PowerPoint Sunusu</vt:lpstr>
      <vt:lpstr>PowerPoint Sunusu</vt:lpstr>
      <vt:lpstr>PowerPoint Sunusu</vt:lpstr>
      <vt:lpstr>BP Measurement</vt:lpstr>
      <vt:lpstr>CVD Risk Factors Common in Patients With Hypertension</vt:lpstr>
      <vt:lpstr>Categories of BP in Adults*</vt:lpstr>
      <vt:lpstr>Sekonder HT : “ABCDE”</vt:lpstr>
      <vt:lpstr>Secondary HTN-Screening Tests</vt:lpstr>
      <vt:lpstr>Screening for Secondary Hypertension</vt:lpstr>
      <vt:lpstr>Primary Aldosteronism </vt:lpstr>
      <vt:lpstr>Basic and Optional Laboratory Tests for Primary Hypertension</vt:lpstr>
      <vt:lpstr>Blood Pressure (BP) Thresholds and Recommendations for Treatment and Follow-Up (continued on next slide) </vt:lpstr>
      <vt:lpstr>PowerPoint Sunusu</vt:lpstr>
      <vt:lpstr>History</vt:lpstr>
      <vt:lpstr>History-contd.</vt:lpstr>
      <vt:lpstr>History-contd.</vt:lpstr>
      <vt:lpstr>Examination</vt:lpstr>
      <vt:lpstr>Examination-contd.</vt:lpstr>
      <vt:lpstr>Routine Labs</vt:lpstr>
      <vt:lpstr>Young W F. Endocrinology 2003;144:2208-2213</vt:lpstr>
      <vt:lpstr> Subtype evaluation of primary aldosteronism.   Young W F. Endocrinology 2003;144:2208-2213</vt:lpstr>
      <vt:lpstr>Hipertiroidizm</vt:lpstr>
      <vt:lpstr>Hipotiroidizm</vt:lpstr>
      <vt:lpstr>PowerPoint Sunusu</vt:lpstr>
      <vt:lpstr>PowerPoint Sunusu</vt:lpstr>
      <vt:lpstr>PowerPoint Sunusu</vt:lpstr>
      <vt:lpstr>PowerPoint Sunusu</vt:lpstr>
      <vt:lpstr>PowerPoint Sunusu</vt:lpstr>
      <vt:lpstr>Primer hiperaldosteronizmin   HT hastalarında sıklığı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Nasıl prezente olur ?</vt:lpstr>
      <vt:lpstr>PowerPoint Sunusu</vt:lpstr>
      <vt:lpstr>PowerPoint Sunusu</vt:lpstr>
      <vt:lpstr>Metabolik Sendrom</vt:lpstr>
      <vt:lpstr>Metabolik Sendrom (Sendrom-X)  ATP III criteria :  Aşağıdakilerden ≥ 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Obezite ve İnsulin Direnci</vt:lpstr>
      <vt:lpstr>PowerPoint Sunusu</vt:lpstr>
      <vt:lpstr> Teşekkürler </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sahin</dc:creator>
  <cp:lastModifiedBy>mustafa sahin</cp:lastModifiedBy>
  <cp:revision>97</cp:revision>
  <dcterms:created xsi:type="dcterms:W3CDTF">2018-11-24T17:59:57Z</dcterms:created>
  <dcterms:modified xsi:type="dcterms:W3CDTF">2019-03-16T20:24:27Z</dcterms:modified>
</cp:coreProperties>
</file>