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8" r:id="rId2"/>
    <p:sldId id="276" r:id="rId3"/>
    <p:sldId id="283" r:id="rId4"/>
    <p:sldId id="317" r:id="rId5"/>
    <p:sldId id="281" r:id="rId6"/>
    <p:sldId id="256" r:id="rId7"/>
    <p:sldId id="315" r:id="rId8"/>
    <p:sldId id="280" r:id="rId9"/>
    <p:sldId id="277" r:id="rId10"/>
    <p:sldId id="316" r:id="rId11"/>
    <p:sldId id="285" r:id="rId12"/>
    <p:sldId id="286" r:id="rId13"/>
    <p:sldId id="287" r:id="rId14"/>
    <p:sldId id="288" r:id="rId15"/>
    <p:sldId id="289" r:id="rId16"/>
    <p:sldId id="318" r:id="rId17"/>
    <p:sldId id="290" r:id="rId18"/>
    <p:sldId id="319" r:id="rId19"/>
    <p:sldId id="282" r:id="rId20"/>
    <p:sldId id="295" r:id="rId21"/>
    <p:sldId id="323" r:id="rId22"/>
    <p:sldId id="325" r:id="rId23"/>
    <p:sldId id="403" r:id="rId24"/>
    <p:sldId id="296" r:id="rId25"/>
    <p:sldId id="326" r:id="rId26"/>
    <p:sldId id="404" r:id="rId27"/>
    <p:sldId id="327" r:id="rId28"/>
    <p:sldId id="405" r:id="rId29"/>
    <p:sldId id="324" r:id="rId30"/>
    <p:sldId id="390" r:id="rId31"/>
    <p:sldId id="328" r:id="rId32"/>
    <p:sldId id="342" r:id="rId33"/>
    <p:sldId id="330" r:id="rId34"/>
    <p:sldId id="374" r:id="rId35"/>
    <p:sldId id="391" r:id="rId36"/>
    <p:sldId id="348" r:id="rId37"/>
    <p:sldId id="350" r:id="rId38"/>
    <p:sldId id="332" r:id="rId39"/>
    <p:sldId id="392" r:id="rId40"/>
    <p:sldId id="376" r:id="rId41"/>
    <p:sldId id="378" r:id="rId42"/>
    <p:sldId id="377" r:id="rId43"/>
    <p:sldId id="344" r:id="rId44"/>
    <p:sldId id="345" r:id="rId45"/>
    <p:sldId id="346" r:id="rId46"/>
    <p:sldId id="379" r:id="rId47"/>
    <p:sldId id="371" r:id="rId48"/>
    <p:sldId id="380" r:id="rId49"/>
    <p:sldId id="370" r:id="rId50"/>
    <p:sldId id="409" r:id="rId51"/>
    <p:sldId id="408" r:id="rId52"/>
    <p:sldId id="407" r:id="rId53"/>
    <p:sldId id="413" r:id="rId54"/>
    <p:sldId id="411" r:id="rId55"/>
    <p:sldId id="412" r:id="rId56"/>
    <p:sldId id="393" r:id="rId57"/>
    <p:sldId id="257" r:id="rId58"/>
    <p:sldId id="259" r:id="rId59"/>
    <p:sldId id="381" r:id="rId60"/>
    <p:sldId id="364" r:id="rId61"/>
    <p:sldId id="360" r:id="rId62"/>
    <p:sldId id="382" r:id="rId63"/>
    <p:sldId id="362" r:id="rId64"/>
    <p:sldId id="361" r:id="rId65"/>
    <p:sldId id="366" r:id="rId66"/>
    <p:sldId id="367" r:id="rId67"/>
    <p:sldId id="353" r:id="rId68"/>
    <p:sldId id="356" r:id="rId69"/>
    <p:sldId id="265" r:id="rId70"/>
    <p:sldId id="266" r:id="rId71"/>
    <p:sldId id="385" r:id="rId72"/>
    <p:sldId id="274" r:id="rId7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14" autoAdjust="0"/>
  </p:normalViewPr>
  <p:slideViewPr>
    <p:cSldViewPr>
      <p:cViewPr varScale="1">
        <p:scale>
          <a:sx n="96" d="100"/>
          <a:sy n="96" d="100"/>
        </p:scale>
        <p:origin x="-20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62C1E-4853-472A-8B7F-9CCEA0081516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05A4E-7606-4B0A-9BB6-EA1A19A60F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0574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7A14B-2046-4FAD-8A8D-DE3FD8BBD967}" type="slidenum">
              <a:rPr lang="tr-TR" smtClean="0">
                <a:solidFill>
                  <a:prstClr val="black"/>
                </a:solidFill>
              </a:rPr>
              <a:pPr/>
              <a:t>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92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0669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0454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4153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6448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1984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1372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8801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5557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7930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1075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48544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945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2324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3720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77988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04276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00510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5230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14520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>
                <a:solidFill>
                  <a:prstClr val="black"/>
                </a:solidFill>
              </a:rPr>
              <a:pPr/>
              <a:t>30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55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815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13192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tr-TR" b="1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>
                <a:solidFill>
                  <a:prstClr val="black"/>
                </a:solidFill>
              </a:rPr>
              <a:pPr/>
              <a:t>32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004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>
                <a:solidFill>
                  <a:prstClr val="black"/>
                </a:solidFill>
              </a:rPr>
              <a:pPr/>
              <a:t>33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207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70503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>
                <a:solidFill>
                  <a:prstClr val="black"/>
                </a:solidFill>
              </a:rPr>
              <a:pPr/>
              <a:t>35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55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84884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smtClean="0"/>
          </a:p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6017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1603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>
                <a:solidFill>
                  <a:prstClr val="black"/>
                </a:solidFill>
              </a:rPr>
              <a:pPr/>
              <a:t>39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55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55312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2498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45925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13887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1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856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9419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tr-TR" b="1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>
                <a:solidFill>
                  <a:prstClr val="black"/>
                </a:solidFill>
              </a:rPr>
              <a:pPr/>
              <a:t>45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20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48836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34650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17751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56420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>
                <a:solidFill>
                  <a:prstClr val="black"/>
                </a:solidFill>
              </a:rPr>
              <a:pPr/>
              <a:t>52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728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>
                <a:solidFill>
                  <a:prstClr val="black"/>
                </a:solidFill>
              </a:rPr>
              <a:pPr/>
              <a:t>53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5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4940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>
                <a:solidFill>
                  <a:prstClr val="black"/>
                </a:solidFill>
              </a:rPr>
              <a:pPr/>
              <a:t>54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946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>
                <a:solidFill>
                  <a:prstClr val="black"/>
                </a:solidFill>
              </a:rPr>
              <a:pPr/>
              <a:t>55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603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>
                <a:solidFill>
                  <a:prstClr val="black"/>
                </a:solidFill>
              </a:rPr>
              <a:pPr/>
              <a:t>56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55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874760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12992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635225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60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02592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0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61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097967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62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896751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63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1040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472369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64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938118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65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949548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66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734286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67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773720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68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399079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69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856112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70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704570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>
                <a:solidFill>
                  <a:prstClr val="black"/>
                </a:solidFill>
              </a:rPr>
              <a:pPr/>
              <a:t>71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9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1379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8004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5A4E-7606-4B0A-9BB6-EA1A19A60F8C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666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A492-0CB4-4DE7-A82B-25E3FBF188F5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4776-5641-47FC-865E-FC3E65A434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6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A492-0CB4-4DE7-A82B-25E3FBF188F5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4776-5641-47FC-865E-FC3E65A434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563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A492-0CB4-4DE7-A82B-25E3FBF188F5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4776-5641-47FC-865E-FC3E65A434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09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A492-0CB4-4DE7-A82B-25E3FBF188F5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4776-5641-47FC-865E-FC3E65A434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734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A492-0CB4-4DE7-A82B-25E3FBF188F5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4776-5641-47FC-865E-FC3E65A434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217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A492-0CB4-4DE7-A82B-25E3FBF188F5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4776-5641-47FC-865E-FC3E65A434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509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A492-0CB4-4DE7-A82B-25E3FBF188F5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4776-5641-47FC-865E-FC3E65A434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69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A492-0CB4-4DE7-A82B-25E3FBF188F5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4776-5641-47FC-865E-FC3E65A434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412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A492-0CB4-4DE7-A82B-25E3FBF188F5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4776-5641-47FC-865E-FC3E65A434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897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A492-0CB4-4DE7-A82B-25E3FBF188F5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4776-5641-47FC-865E-FC3E65A434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6004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A492-0CB4-4DE7-A82B-25E3FBF188F5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4776-5641-47FC-865E-FC3E65A434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460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5A492-0CB4-4DE7-A82B-25E3FBF188F5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04776-5641-47FC-865E-FC3E65A434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135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hyperlink" Target="https://meded.ucsd.edu/clinicalmed/cvp_movie.htm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arthslab.com/anatomy/sternal-angle/" TargetMode="External"/><Relationship Id="rId4" Type="http://schemas.openxmlformats.org/officeDocument/2006/relationships/image" Target="../media/image55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AryaAnish/pulse-abnormal-findings-59418571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eekymedics.com/cardiovascular-history/" TargetMode="External"/><Relationship Id="rId4" Type="http://schemas.openxmlformats.org/officeDocument/2006/relationships/hyperlink" Target="https://www.amboss.com/us/knowledge/Cardiovascular_examination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2751063"/>
            <a:ext cx="7772400" cy="1470025"/>
          </a:xfrm>
        </p:spPr>
        <p:txBody>
          <a:bodyPr>
            <a:noAutofit/>
          </a:bodyPr>
          <a:lstStyle/>
          <a:p>
            <a:r>
              <a:rPr lang="tr-TR" b="1" smtClean="0"/>
              <a:t>History </a:t>
            </a:r>
            <a:r>
              <a:rPr lang="tr-TR" b="1" smtClean="0"/>
              <a:t>Taking </a:t>
            </a:r>
            <a:r>
              <a:rPr lang="tr-TR" b="1" smtClean="0"/>
              <a:t>and </a:t>
            </a:r>
            <a:r>
              <a:rPr lang="tr-TR" b="1" smtClean="0"/>
              <a:t>Physical Examination </a:t>
            </a:r>
            <a:r>
              <a:rPr lang="tr-TR" b="1" smtClean="0"/>
              <a:t>of </a:t>
            </a:r>
            <a:r>
              <a:rPr lang="tr-TR" b="1" smtClean="0"/>
              <a:t>Cardiovascular </a:t>
            </a:r>
            <a:r>
              <a:rPr lang="tr-TR" b="1" smtClean="0"/>
              <a:t>S</a:t>
            </a:r>
            <a:r>
              <a:rPr lang="tr-TR" b="1" smtClean="0"/>
              <a:t>ystem-The </a:t>
            </a:r>
            <a:r>
              <a:rPr lang="tr-TR" b="1"/>
              <a:t>E</a:t>
            </a:r>
            <a:r>
              <a:rPr lang="tr-TR" b="1" smtClean="0"/>
              <a:t>ssentials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35054" y="4725144"/>
            <a:ext cx="6400800" cy="1752600"/>
          </a:xfrm>
        </p:spPr>
        <p:txBody>
          <a:bodyPr>
            <a:normAutofit/>
          </a:bodyPr>
          <a:lstStyle/>
          <a:p>
            <a:r>
              <a:rPr lang="tr-TR" sz="2800" i="1" smtClean="0">
                <a:solidFill>
                  <a:srgbClr val="111111"/>
                </a:solidFill>
              </a:rPr>
              <a:t>Assoc.Prof, D. Menekşe </a:t>
            </a:r>
            <a:r>
              <a:rPr lang="tr-TR" sz="2800" i="1" dirty="0" smtClean="0">
                <a:solidFill>
                  <a:srgbClr val="111111"/>
                </a:solidFill>
              </a:rPr>
              <a:t>Gerede Uludağ</a:t>
            </a:r>
          </a:p>
          <a:p>
            <a:r>
              <a:rPr lang="tr-TR" sz="2800" i="1" smtClean="0">
                <a:solidFill>
                  <a:srgbClr val="111111"/>
                </a:solidFill>
              </a:rPr>
              <a:t>Ankara University School of Medicine, Department of Cardiology</a:t>
            </a:r>
            <a:endParaRPr lang="tr-TR" sz="2800" i="1" dirty="0" smtClean="0">
              <a:solidFill>
                <a:srgbClr val="11111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62" y="116632"/>
            <a:ext cx="1865313" cy="1871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2671324" cy="1816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57446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smtClean="0">
                <a:solidFill>
                  <a:srgbClr val="C00000"/>
                </a:solidFill>
              </a:rPr>
              <a:t>The history taking process.. </a:t>
            </a:r>
            <a:endParaRPr lang="tr-TR" sz="4000" b="1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9632" y="1412776"/>
            <a:ext cx="6840760" cy="4525963"/>
          </a:xfrm>
          <a:ln w="28575"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r>
              <a:rPr lang="tr-TR" smtClean="0"/>
              <a:t>History of presenting complaint</a:t>
            </a:r>
          </a:p>
          <a:p>
            <a:r>
              <a:rPr lang="tr-TR" smtClean="0"/>
              <a:t>Past medical history</a:t>
            </a:r>
          </a:p>
          <a:p>
            <a:r>
              <a:rPr lang="tr-TR" smtClean="0"/>
              <a:t>Drug history</a:t>
            </a:r>
          </a:p>
          <a:p>
            <a:r>
              <a:rPr lang="tr-TR" smtClean="0"/>
              <a:t>Family history</a:t>
            </a:r>
          </a:p>
          <a:p>
            <a:r>
              <a:rPr lang="tr-TR" smtClean="0"/>
              <a:t>Social history</a:t>
            </a:r>
          </a:p>
          <a:p>
            <a:r>
              <a:rPr lang="tr-TR" smtClean="0"/>
              <a:t>Systemic enquiry</a:t>
            </a:r>
          </a:p>
          <a:p>
            <a:r>
              <a:rPr lang="tr-TR" smtClean="0"/>
              <a:t>Summarizing</a:t>
            </a:r>
          </a:p>
          <a:p>
            <a:r>
              <a:rPr lang="tr-TR" smtClean="0"/>
              <a:t>Provisional diagnosis based on history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375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tr-TR" sz="3200" b="1">
                <a:solidFill>
                  <a:srgbClr val="C00000"/>
                </a:solidFill>
              </a:rPr>
              <a:t>Past medical </a:t>
            </a:r>
            <a:r>
              <a:rPr lang="tr-TR" sz="3200" b="1" smtClean="0">
                <a:solidFill>
                  <a:srgbClr val="C00000"/>
                </a:solidFill>
              </a:rPr>
              <a:t>history (Disease or risk factor)</a:t>
            </a:r>
            <a:endParaRPr lang="tr-TR" sz="320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tr-TR" b="1">
                <a:latin typeface="+mj-lt"/>
              </a:rPr>
              <a:t>Cardiovascular disease:</a:t>
            </a:r>
            <a:endParaRPr lang="tr-TR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>
                <a:latin typeface="+mj-lt"/>
              </a:rPr>
              <a:t>Angina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>
                <a:latin typeface="+mj-lt"/>
              </a:rPr>
              <a:t>Myocardial infarction – </a:t>
            </a:r>
            <a:r>
              <a:rPr lang="tr-TR" i="1">
                <a:latin typeface="+mj-lt"/>
              </a:rPr>
              <a:t>bypass grafts / stents</a:t>
            </a:r>
            <a:endParaRPr lang="tr-TR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>
                <a:latin typeface="+mj-lt"/>
              </a:rPr>
              <a:t>Atrial fibrillation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>
                <a:latin typeface="+mj-lt"/>
              </a:rPr>
              <a:t>Stroke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>
                <a:latin typeface="+mj-lt"/>
              </a:rPr>
              <a:t>Peripheral vascular disease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>
                <a:latin typeface="+mj-lt"/>
              </a:rPr>
              <a:t>Hypertension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mtClean="0">
                <a:latin typeface="+mj-lt"/>
              </a:rPr>
              <a:t>Hyperlipidemia</a:t>
            </a:r>
            <a:endParaRPr lang="tr-TR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>
                <a:latin typeface="+mj-lt"/>
              </a:rPr>
              <a:t>Rheumatic </a:t>
            </a:r>
            <a:r>
              <a:rPr lang="tr-TR" smtClean="0">
                <a:latin typeface="+mj-lt"/>
              </a:rPr>
              <a:t>fever</a:t>
            </a:r>
          </a:p>
          <a:p>
            <a:pPr marL="457200" lvl="1" indent="0">
              <a:buNone/>
            </a:pPr>
            <a:endParaRPr lang="tr-TR" smtClean="0">
              <a:latin typeface="+mj-lt"/>
            </a:endParaRPr>
          </a:p>
          <a:p>
            <a:r>
              <a:rPr lang="tr-TR" b="1" smtClean="0">
                <a:latin typeface="+mj-lt"/>
              </a:rPr>
              <a:t>Habits-</a:t>
            </a:r>
            <a:r>
              <a:rPr lang="tr-TR" smtClean="0">
                <a:latin typeface="+mj-lt"/>
              </a:rPr>
              <a:t> </a:t>
            </a:r>
            <a:r>
              <a:rPr lang="tr-TR" i="1" smtClean="0">
                <a:latin typeface="+mj-lt"/>
              </a:rPr>
              <a:t>smoking, alcohol, drugs</a:t>
            </a:r>
            <a:endParaRPr lang="tr-TR" i="1">
              <a:latin typeface="+mj-lt"/>
            </a:endParaRPr>
          </a:p>
          <a:p>
            <a:r>
              <a:rPr lang="tr-TR" b="1">
                <a:latin typeface="+mj-lt"/>
              </a:rPr>
              <a:t>Other medical conditions – </a:t>
            </a:r>
            <a:r>
              <a:rPr lang="tr-TR" i="1">
                <a:latin typeface="+mj-lt"/>
              </a:rPr>
              <a:t>e.g. hyperthyroidism </a:t>
            </a:r>
            <a:endParaRPr lang="tr-TR" i="1" smtClean="0">
              <a:latin typeface="+mj-lt"/>
            </a:endParaRPr>
          </a:p>
          <a:p>
            <a:r>
              <a:rPr lang="tr-TR" b="1" smtClean="0">
                <a:latin typeface="+mj-lt"/>
              </a:rPr>
              <a:t>Surgical </a:t>
            </a:r>
            <a:r>
              <a:rPr lang="tr-TR" b="1">
                <a:latin typeface="+mj-lt"/>
              </a:rPr>
              <a:t>history – </a:t>
            </a:r>
            <a:r>
              <a:rPr lang="tr-TR" i="1">
                <a:latin typeface="+mj-lt"/>
              </a:rPr>
              <a:t>bypass graft / stents / valve replacements</a:t>
            </a:r>
            <a:endParaRPr lang="tr-TR">
              <a:latin typeface="+mj-lt"/>
            </a:endParaRPr>
          </a:p>
          <a:p>
            <a:r>
              <a:rPr lang="tr-TR" b="1">
                <a:latin typeface="+mj-lt"/>
              </a:rPr>
              <a:t>Acute hospital admissions?</a:t>
            </a:r>
            <a:r>
              <a:rPr lang="tr-TR">
                <a:latin typeface="+mj-lt"/>
              </a:rPr>
              <a:t> – </a:t>
            </a:r>
            <a:r>
              <a:rPr lang="tr-TR" i="1">
                <a:latin typeface="+mj-lt"/>
              </a:rPr>
              <a:t>when and why?</a:t>
            </a:r>
            <a:endParaRPr lang="tr-TR">
              <a:latin typeface="+mj-lt"/>
            </a:endParaRPr>
          </a:p>
          <a:p>
            <a:endParaRPr lang="tr-TR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24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b="1">
                <a:solidFill>
                  <a:srgbClr val="C00000"/>
                </a:solidFill>
              </a:rPr>
              <a:t>Drug </a:t>
            </a:r>
            <a:r>
              <a:rPr lang="tr-TR" sz="4000" b="1" smtClean="0">
                <a:solidFill>
                  <a:srgbClr val="C00000"/>
                </a:solidFill>
              </a:rPr>
              <a:t>history</a:t>
            </a:r>
            <a:endParaRPr lang="tr-TR" sz="400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904656"/>
          </a:xfrm>
        </p:spPr>
        <p:txBody>
          <a:bodyPr>
            <a:normAutofit fontScale="77500" lnSpcReduction="20000"/>
          </a:bodyPr>
          <a:lstStyle/>
          <a:p>
            <a:r>
              <a:rPr lang="tr-TR" b="1">
                <a:latin typeface="+mj-lt"/>
              </a:rPr>
              <a:t>Cardiovascular medications:</a:t>
            </a:r>
            <a:endParaRPr lang="tr-TR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>
                <a:latin typeface="+mj-lt"/>
              </a:rPr>
              <a:t>Beta blockers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>
                <a:latin typeface="+mj-lt"/>
              </a:rPr>
              <a:t>Calcium channel blockers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>
                <a:latin typeface="+mj-lt"/>
              </a:rPr>
              <a:t>ACE inhibitors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>
                <a:latin typeface="+mj-lt"/>
              </a:rPr>
              <a:t>Diuretics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>
                <a:latin typeface="+mj-lt"/>
              </a:rPr>
              <a:t>Statins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>
                <a:latin typeface="+mj-lt"/>
              </a:rPr>
              <a:t>Antiplatelets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>
                <a:latin typeface="+mj-lt"/>
              </a:rPr>
              <a:t>Anticoagulants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>
                <a:latin typeface="+mj-lt"/>
              </a:rPr>
              <a:t>Glyceryl trinitrate spray (GTN spray)</a:t>
            </a:r>
          </a:p>
          <a:p>
            <a:r>
              <a:rPr lang="tr-TR" b="1">
                <a:latin typeface="+mj-lt"/>
              </a:rPr>
              <a:t>Other regular medications</a:t>
            </a:r>
            <a:endParaRPr lang="tr-TR">
              <a:latin typeface="+mj-lt"/>
            </a:endParaRPr>
          </a:p>
          <a:p>
            <a:r>
              <a:rPr lang="tr-TR" b="1">
                <a:latin typeface="+mj-lt"/>
              </a:rPr>
              <a:t>Contraceptive pill – </a:t>
            </a:r>
            <a:r>
              <a:rPr lang="tr-TR" i="1">
                <a:latin typeface="+mj-lt"/>
              </a:rPr>
              <a:t>increased risk of thromboembolic disease </a:t>
            </a:r>
            <a:endParaRPr lang="tr-TR">
              <a:latin typeface="+mj-lt"/>
            </a:endParaRPr>
          </a:p>
          <a:p>
            <a:r>
              <a:rPr lang="tr-TR" b="1">
                <a:latin typeface="+mj-lt"/>
              </a:rPr>
              <a:t>Over the counter drugs – </a:t>
            </a:r>
            <a:r>
              <a:rPr lang="tr-TR" i="1">
                <a:latin typeface="+mj-lt"/>
              </a:rPr>
              <a:t>NSAIDS / </a:t>
            </a:r>
            <a:r>
              <a:rPr lang="tr-TR" i="1" smtClean="0">
                <a:latin typeface="+mj-lt"/>
              </a:rPr>
              <a:t>Aspirin</a:t>
            </a:r>
            <a:endParaRPr lang="tr-TR">
              <a:latin typeface="+mj-lt"/>
            </a:endParaRPr>
          </a:p>
          <a:p>
            <a:r>
              <a:rPr lang="tr-TR" b="1">
                <a:latin typeface="+mj-lt"/>
              </a:rPr>
              <a:t>Herbal remedies –</a:t>
            </a:r>
            <a:r>
              <a:rPr lang="tr-TR">
                <a:latin typeface="+mj-lt"/>
              </a:rPr>
              <a:t>  e.g. St John’s Wort – </a:t>
            </a:r>
            <a:r>
              <a:rPr lang="tr-TR" i="1">
                <a:latin typeface="+mj-lt"/>
              </a:rPr>
              <a:t>enzyme inducer (can affect Warfarin levels)</a:t>
            </a:r>
            <a:endParaRPr lang="tr-TR">
              <a:latin typeface="+mj-lt"/>
            </a:endParaRPr>
          </a:p>
          <a:p>
            <a:r>
              <a:rPr lang="tr-TR" b="1">
                <a:latin typeface="+mj-lt"/>
              </a:rPr>
              <a:t>ALLERGIES – </a:t>
            </a:r>
            <a:r>
              <a:rPr lang="tr-TR" i="1">
                <a:latin typeface="+mj-lt"/>
              </a:rPr>
              <a:t>ensure to document </a:t>
            </a:r>
            <a:r>
              <a:rPr lang="tr-TR" i="1" smtClean="0">
                <a:latin typeface="+mj-lt"/>
              </a:rPr>
              <a:t>these clearly</a:t>
            </a:r>
            <a:endParaRPr lang="tr-TR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351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131024" cy="1143000"/>
          </a:xfrm>
        </p:spPr>
        <p:txBody>
          <a:bodyPr>
            <a:normAutofit/>
          </a:bodyPr>
          <a:lstStyle/>
          <a:p>
            <a:r>
              <a:rPr lang="tr-TR" b="1">
                <a:solidFill>
                  <a:srgbClr val="C00000"/>
                </a:solidFill>
              </a:rPr>
              <a:t>Family </a:t>
            </a:r>
            <a:r>
              <a:rPr lang="tr-TR" b="1" smtClean="0">
                <a:solidFill>
                  <a:srgbClr val="C00000"/>
                </a:solidFill>
              </a:rPr>
              <a:t>history</a:t>
            </a:r>
            <a:endParaRPr lang="tr-TR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b="1">
                <a:solidFill>
                  <a:srgbClr val="444444"/>
                </a:solidFill>
                <a:latin typeface="+mj-lt"/>
              </a:rPr>
              <a:t>Cardiovascular disease at a young age </a:t>
            </a:r>
            <a:endParaRPr lang="tr-TR" b="1" smtClean="0">
              <a:solidFill>
                <a:srgbClr val="444444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tr-TR" b="1" smtClean="0">
                <a:solidFill>
                  <a:srgbClr val="444444"/>
                </a:solidFill>
                <a:latin typeface="+mj-lt"/>
              </a:rPr>
              <a:t>(for men &lt;55 years old, for women &lt;65 years old in first degree relatives)</a:t>
            </a:r>
            <a:r>
              <a:rPr lang="en-US" b="1" smtClean="0">
                <a:solidFill>
                  <a:srgbClr val="444444"/>
                </a:solidFill>
                <a:latin typeface="+mj-lt"/>
              </a:rPr>
              <a:t>–</a:t>
            </a:r>
            <a:r>
              <a:rPr lang="en-US" b="1">
                <a:solidFill>
                  <a:srgbClr val="444444"/>
                </a:solidFill>
                <a:latin typeface="+mj-lt"/>
              </a:rPr>
              <a:t> </a:t>
            </a:r>
            <a:r>
              <a:rPr lang="en-US" i="1">
                <a:solidFill>
                  <a:srgbClr val="444444"/>
                </a:solidFill>
                <a:latin typeface="+mj-lt"/>
              </a:rPr>
              <a:t>myocardial </a:t>
            </a:r>
            <a:r>
              <a:rPr lang="en-US" i="1" smtClean="0">
                <a:solidFill>
                  <a:srgbClr val="444444"/>
                </a:solidFill>
                <a:latin typeface="+mj-lt"/>
              </a:rPr>
              <a:t>infarction</a:t>
            </a:r>
            <a:endParaRPr lang="tr-TR" i="1" smtClean="0">
              <a:solidFill>
                <a:srgbClr val="444444"/>
              </a:solidFill>
              <a:latin typeface="+mj-lt"/>
            </a:endParaRPr>
          </a:p>
          <a:p>
            <a:pPr algn="just"/>
            <a:endParaRPr lang="tr-TR" i="1">
              <a:solidFill>
                <a:srgbClr val="444444"/>
              </a:solidFill>
              <a:latin typeface="+mj-lt"/>
            </a:endParaRPr>
          </a:p>
          <a:p>
            <a:pPr algn="just"/>
            <a:r>
              <a:rPr lang="en-US" b="1" smtClean="0">
                <a:solidFill>
                  <a:srgbClr val="444444"/>
                </a:solidFill>
                <a:latin typeface="+mj-lt"/>
              </a:rPr>
              <a:t>Are </a:t>
            </a:r>
            <a:r>
              <a:rPr lang="tr-TR" b="1" smtClean="0">
                <a:solidFill>
                  <a:srgbClr val="444444"/>
                </a:solidFill>
                <a:latin typeface="+mj-lt"/>
              </a:rPr>
              <a:t>the </a:t>
            </a:r>
            <a:r>
              <a:rPr lang="en-US" b="1" smtClean="0">
                <a:solidFill>
                  <a:srgbClr val="444444"/>
                </a:solidFill>
                <a:latin typeface="+mj-lt"/>
              </a:rPr>
              <a:t>parents </a:t>
            </a:r>
            <a:r>
              <a:rPr lang="en-US" b="1">
                <a:solidFill>
                  <a:srgbClr val="444444"/>
                </a:solidFill>
                <a:latin typeface="+mj-lt"/>
              </a:rPr>
              <a:t>still in good health?</a:t>
            </a:r>
            <a:r>
              <a:rPr lang="en-US">
                <a:solidFill>
                  <a:srgbClr val="444444"/>
                </a:solidFill>
                <a:latin typeface="+mj-lt"/>
              </a:rPr>
              <a:t> </a:t>
            </a:r>
            <a:r>
              <a:rPr lang="en-US" b="1">
                <a:solidFill>
                  <a:srgbClr val="444444"/>
                </a:solidFill>
                <a:latin typeface="+mj-lt"/>
              </a:rPr>
              <a:t>–</a:t>
            </a:r>
            <a:r>
              <a:rPr lang="en-US">
                <a:solidFill>
                  <a:srgbClr val="444444"/>
                </a:solidFill>
                <a:latin typeface="+mj-lt"/>
              </a:rPr>
              <a:t> </a:t>
            </a:r>
            <a:endParaRPr lang="tr-TR" smtClean="0">
              <a:solidFill>
                <a:srgbClr val="444444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tr-TR" i="1">
                <a:solidFill>
                  <a:srgbClr val="444444"/>
                </a:solidFill>
                <a:latin typeface="+mj-lt"/>
              </a:rPr>
              <a:t> </a:t>
            </a:r>
            <a:r>
              <a:rPr lang="tr-TR" i="1" smtClean="0">
                <a:solidFill>
                  <a:srgbClr val="444444"/>
                </a:solidFill>
                <a:latin typeface="+mj-lt"/>
              </a:rPr>
              <a:t>   </a:t>
            </a:r>
            <a:r>
              <a:rPr lang="en-US" i="1" smtClean="0">
                <a:solidFill>
                  <a:srgbClr val="444444"/>
                </a:solidFill>
                <a:latin typeface="+mj-lt"/>
              </a:rPr>
              <a:t>if </a:t>
            </a:r>
            <a:r>
              <a:rPr lang="en-US" i="1">
                <a:solidFill>
                  <a:srgbClr val="444444"/>
                </a:solidFill>
                <a:latin typeface="+mj-lt"/>
              </a:rPr>
              <a:t>deceased sensitively determine age and </a:t>
            </a:r>
            <a:r>
              <a:rPr lang="en-US" i="1" smtClean="0">
                <a:solidFill>
                  <a:srgbClr val="444444"/>
                </a:solidFill>
                <a:latin typeface="+mj-lt"/>
              </a:rPr>
              <a:t>cause</a:t>
            </a:r>
            <a:endParaRPr lang="tr-TR" i="1" smtClean="0">
              <a:solidFill>
                <a:srgbClr val="444444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tr-TR" i="1">
                <a:solidFill>
                  <a:srgbClr val="444444"/>
                </a:solidFill>
                <a:latin typeface="+mj-lt"/>
              </a:rPr>
              <a:t> </a:t>
            </a:r>
            <a:r>
              <a:rPr lang="tr-TR" i="1" smtClean="0">
                <a:solidFill>
                  <a:srgbClr val="444444"/>
                </a:solidFill>
                <a:latin typeface="+mj-lt"/>
              </a:rPr>
              <a:t> </a:t>
            </a:r>
            <a:r>
              <a:rPr lang="en-US" i="1" smtClean="0">
                <a:solidFill>
                  <a:srgbClr val="444444"/>
                </a:solidFill>
                <a:latin typeface="+mj-lt"/>
              </a:rPr>
              <a:t> </a:t>
            </a:r>
            <a:r>
              <a:rPr lang="en-US" i="1">
                <a:solidFill>
                  <a:srgbClr val="444444"/>
                </a:solidFill>
                <a:latin typeface="+mj-lt"/>
              </a:rPr>
              <a:t>of </a:t>
            </a:r>
            <a:r>
              <a:rPr lang="en-US" i="1" smtClean="0">
                <a:solidFill>
                  <a:srgbClr val="444444"/>
                </a:solidFill>
                <a:latin typeface="+mj-lt"/>
              </a:rPr>
              <a:t>death</a:t>
            </a:r>
            <a:endParaRPr lang="tr-TR" i="1" smtClean="0">
              <a:solidFill>
                <a:srgbClr val="444444"/>
              </a:solidFill>
              <a:latin typeface="+mj-lt"/>
            </a:endParaRPr>
          </a:p>
          <a:p>
            <a:pPr algn="just"/>
            <a:endParaRPr lang="en-US">
              <a:solidFill>
                <a:srgbClr val="444444"/>
              </a:solidFill>
              <a:latin typeface="+mj-lt"/>
            </a:endParaRPr>
          </a:p>
          <a:p>
            <a:pPr algn="just"/>
            <a:r>
              <a:rPr lang="en-US" b="1">
                <a:solidFill>
                  <a:srgbClr val="444444"/>
                </a:solidFill>
                <a:latin typeface="+mj-lt"/>
              </a:rPr>
              <a:t>Any unexplained deaths in young relatives? </a:t>
            </a:r>
            <a:r>
              <a:rPr lang="en-US" b="1" smtClean="0">
                <a:solidFill>
                  <a:srgbClr val="444444"/>
                </a:solidFill>
                <a:latin typeface="+mj-lt"/>
              </a:rPr>
              <a:t>–</a:t>
            </a:r>
            <a:endParaRPr lang="tr-TR" b="1" smtClean="0">
              <a:solidFill>
                <a:srgbClr val="444444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tr-TR" i="1" smtClean="0">
                <a:solidFill>
                  <a:srgbClr val="444444"/>
                </a:solidFill>
                <a:latin typeface="+mj-lt"/>
              </a:rPr>
              <a:t>   e.g. </a:t>
            </a:r>
            <a:r>
              <a:rPr lang="en-US" i="1" smtClean="0">
                <a:solidFill>
                  <a:srgbClr val="444444"/>
                </a:solidFill>
                <a:latin typeface="+mj-lt"/>
              </a:rPr>
              <a:t>long </a:t>
            </a:r>
            <a:r>
              <a:rPr lang="en-US" i="1">
                <a:solidFill>
                  <a:srgbClr val="444444"/>
                </a:solidFill>
                <a:latin typeface="+mj-lt"/>
              </a:rPr>
              <a:t>QT syndrome / channelopathies</a:t>
            </a:r>
            <a:endParaRPr lang="en-US">
              <a:solidFill>
                <a:srgbClr val="444444"/>
              </a:solidFill>
              <a:latin typeface="+mj-lt"/>
            </a:endParaRPr>
          </a:p>
          <a:p>
            <a:pPr algn="just"/>
            <a:endParaRPr lang="tr-TR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180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067128" cy="1143000"/>
          </a:xfrm>
        </p:spPr>
        <p:txBody>
          <a:bodyPr>
            <a:normAutofit/>
          </a:bodyPr>
          <a:lstStyle/>
          <a:p>
            <a:r>
              <a:rPr lang="tr-TR" sz="4000" b="1">
                <a:solidFill>
                  <a:srgbClr val="C00000"/>
                </a:solidFill>
              </a:rPr>
              <a:t>Social </a:t>
            </a:r>
            <a:r>
              <a:rPr lang="tr-TR" sz="4000" b="1" smtClean="0">
                <a:solidFill>
                  <a:srgbClr val="C00000"/>
                </a:solidFill>
              </a:rPr>
              <a:t>history</a:t>
            </a:r>
            <a:endParaRPr lang="tr-TR" sz="400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62500" lnSpcReduction="20000"/>
          </a:bodyPr>
          <a:lstStyle/>
          <a:p>
            <a:r>
              <a:rPr lang="en-US" b="1">
                <a:solidFill>
                  <a:srgbClr val="444444"/>
                </a:solidFill>
                <a:latin typeface="+mj-lt"/>
              </a:rPr>
              <a:t>Smoking</a:t>
            </a:r>
            <a:r>
              <a:rPr lang="en-US">
                <a:solidFill>
                  <a:srgbClr val="444444"/>
                </a:solidFill>
                <a:latin typeface="+mj-lt"/>
              </a:rPr>
              <a:t> – How many cigarettes a day? How many years have they smoked for?</a:t>
            </a:r>
          </a:p>
          <a:p>
            <a:r>
              <a:rPr lang="en-US" b="1">
                <a:solidFill>
                  <a:srgbClr val="444444"/>
                </a:solidFill>
                <a:latin typeface="+mj-lt"/>
              </a:rPr>
              <a:t>Alcohol</a:t>
            </a:r>
            <a:r>
              <a:rPr lang="en-US">
                <a:solidFill>
                  <a:srgbClr val="444444"/>
                </a:solidFill>
                <a:latin typeface="+mj-lt"/>
              </a:rPr>
              <a:t> – How many units a week?</a:t>
            </a:r>
            <a:r>
              <a:rPr lang="en-US" i="1">
                <a:solidFill>
                  <a:srgbClr val="444444"/>
                </a:solidFill>
                <a:latin typeface="+mj-lt"/>
              </a:rPr>
              <a:t> – type / volume / strength of alcohol</a:t>
            </a:r>
            <a:endParaRPr lang="en-US">
              <a:solidFill>
                <a:srgbClr val="444444"/>
              </a:solidFill>
              <a:latin typeface="+mj-lt"/>
            </a:endParaRPr>
          </a:p>
          <a:p>
            <a:r>
              <a:rPr lang="en-US" b="1">
                <a:solidFill>
                  <a:srgbClr val="444444"/>
                </a:solidFill>
                <a:latin typeface="+mj-lt"/>
              </a:rPr>
              <a:t>Recreational drug use</a:t>
            </a:r>
            <a:r>
              <a:rPr lang="en-US">
                <a:solidFill>
                  <a:srgbClr val="444444"/>
                </a:solidFill>
                <a:latin typeface="+mj-lt"/>
              </a:rPr>
              <a:t> – </a:t>
            </a:r>
            <a:r>
              <a:rPr lang="en-US" i="1">
                <a:solidFill>
                  <a:srgbClr val="444444"/>
                </a:solidFill>
                <a:latin typeface="+mj-lt"/>
              </a:rPr>
              <a:t>e.g. Cocaine – coronary artery vasospasm </a:t>
            </a:r>
            <a:endParaRPr lang="en-US">
              <a:solidFill>
                <a:srgbClr val="444444"/>
              </a:solidFill>
              <a:latin typeface="+mj-lt"/>
            </a:endParaRPr>
          </a:p>
          <a:p>
            <a:r>
              <a:rPr lang="en-US" b="1">
                <a:solidFill>
                  <a:srgbClr val="444444"/>
                </a:solidFill>
                <a:latin typeface="+mj-lt"/>
              </a:rPr>
              <a:t>Diet –</a:t>
            </a:r>
            <a:r>
              <a:rPr lang="en-US">
                <a:solidFill>
                  <a:srgbClr val="444444"/>
                </a:solidFill>
                <a:latin typeface="+mj-lt"/>
              </a:rPr>
              <a:t> Overweight? Fatty foods? Salt intake? – </a:t>
            </a:r>
            <a:r>
              <a:rPr lang="en-US" i="1">
                <a:solidFill>
                  <a:srgbClr val="444444"/>
                </a:solidFill>
                <a:latin typeface="+mj-lt"/>
              </a:rPr>
              <a:t>cardiovascular risk factors</a:t>
            </a:r>
            <a:endParaRPr lang="en-US">
              <a:solidFill>
                <a:srgbClr val="444444"/>
              </a:solidFill>
              <a:latin typeface="+mj-lt"/>
            </a:endParaRPr>
          </a:p>
          <a:p>
            <a:r>
              <a:rPr lang="en-US" b="1">
                <a:solidFill>
                  <a:srgbClr val="444444"/>
                </a:solidFill>
                <a:latin typeface="+mj-lt"/>
              </a:rPr>
              <a:t>Exercise – </a:t>
            </a:r>
            <a:r>
              <a:rPr lang="en-US">
                <a:solidFill>
                  <a:srgbClr val="444444"/>
                </a:solidFill>
                <a:latin typeface="+mj-lt"/>
              </a:rPr>
              <a:t>baseline level of patient’s day to day activity</a:t>
            </a:r>
          </a:p>
          <a:p>
            <a:r>
              <a:rPr lang="en-US" b="1">
                <a:solidFill>
                  <a:srgbClr val="444444"/>
                </a:solidFill>
                <a:latin typeface="+mj-lt"/>
              </a:rPr>
              <a:t>Living situation:</a:t>
            </a:r>
            <a:endParaRPr lang="en-US">
              <a:solidFill>
                <a:srgbClr val="444444"/>
              </a:solidFill>
              <a:latin typeface="+mj-lt"/>
            </a:endParaRPr>
          </a:p>
          <a:p>
            <a:pPr marL="457200" lvl="1" indent="0">
              <a:buNone/>
            </a:pPr>
            <a:r>
              <a:rPr lang="en-US">
                <a:solidFill>
                  <a:srgbClr val="444444"/>
                </a:solidFill>
                <a:latin typeface="+mj-lt"/>
              </a:rPr>
              <a:t>House/bungalow? – </a:t>
            </a:r>
            <a:r>
              <a:rPr lang="en-US" i="1">
                <a:solidFill>
                  <a:srgbClr val="444444"/>
                </a:solidFill>
                <a:latin typeface="+mj-lt"/>
              </a:rPr>
              <a:t>adaptations / stairs </a:t>
            </a:r>
            <a:endParaRPr lang="en-US">
              <a:solidFill>
                <a:srgbClr val="444444"/>
              </a:solidFill>
              <a:latin typeface="+mj-lt"/>
            </a:endParaRPr>
          </a:p>
          <a:p>
            <a:pPr marL="457200" lvl="1" indent="0">
              <a:buNone/>
            </a:pPr>
            <a:r>
              <a:rPr lang="en-US">
                <a:solidFill>
                  <a:srgbClr val="444444"/>
                </a:solidFill>
                <a:latin typeface="+mj-lt"/>
              </a:rPr>
              <a:t>Who lives with the patient? – </a:t>
            </a:r>
            <a:r>
              <a:rPr lang="en-US" i="1">
                <a:solidFill>
                  <a:srgbClr val="444444"/>
                </a:solidFill>
                <a:latin typeface="+mj-lt"/>
              </a:rPr>
              <a:t>is the patient supported at home?</a:t>
            </a:r>
            <a:endParaRPr lang="en-US">
              <a:solidFill>
                <a:srgbClr val="444444"/>
              </a:solidFill>
              <a:latin typeface="+mj-lt"/>
            </a:endParaRPr>
          </a:p>
          <a:p>
            <a:pPr marL="457200" lvl="1" indent="0">
              <a:buNone/>
            </a:pPr>
            <a:r>
              <a:rPr lang="en-US">
                <a:solidFill>
                  <a:srgbClr val="444444"/>
                </a:solidFill>
                <a:latin typeface="+mj-lt"/>
              </a:rPr>
              <a:t>Any carer input? –</a:t>
            </a:r>
            <a:r>
              <a:rPr lang="en-US" i="1">
                <a:solidFill>
                  <a:srgbClr val="444444"/>
                </a:solidFill>
                <a:latin typeface="+mj-lt"/>
              </a:rPr>
              <a:t> what level of care do they receive?</a:t>
            </a:r>
            <a:endParaRPr lang="en-US">
              <a:solidFill>
                <a:srgbClr val="444444"/>
              </a:solidFill>
              <a:latin typeface="+mj-lt"/>
            </a:endParaRPr>
          </a:p>
          <a:p>
            <a:pPr marL="0" indent="0">
              <a:buNone/>
            </a:pPr>
            <a:r>
              <a:rPr lang="en-US" i="1">
                <a:solidFill>
                  <a:srgbClr val="444444"/>
                </a:solidFill>
                <a:latin typeface="+mj-lt"/>
              </a:rPr>
              <a:t> </a:t>
            </a:r>
            <a:endParaRPr lang="en-US">
              <a:solidFill>
                <a:srgbClr val="444444"/>
              </a:solidFill>
              <a:latin typeface="+mj-lt"/>
            </a:endParaRPr>
          </a:p>
          <a:p>
            <a:r>
              <a:rPr lang="en-US" b="1">
                <a:solidFill>
                  <a:srgbClr val="444444"/>
                </a:solidFill>
                <a:latin typeface="+mj-lt"/>
              </a:rPr>
              <a:t>Activities of daily living:</a:t>
            </a:r>
            <a:endParaRPr lang="en-US">
              <a:solidFill>
                <a:srgbClr val="444444"/>
              </a:solidFill>
              <a:latin typeface="+mj-lt"/>
            </a:endParaRPr>
          </a:p>
          <a:p>
            <a:pPr marL="400050" lvl="1" indent="0">
              <a:buNone/>
            </a:pPr>
            <a:r>
              <a:rPr lang="en-US">
                <a:solidFill>
                  <a:srgbClr val="444444"/>
                </a:solidFill>
                <a:latin typeface="+mj-lt"/>
              </a:rPr>
              <a:t>Is the patient independent and able to fully care for themselves?</a:t>
            </a:r>
          </a:p>
          <a:p>
            <a:pPr marL="400050" lvl="1" indent="0">
              <a:buNone/>
            </a:pPr>
            <a:r>
              <a:rPr lang="en-US">
                <a:solidFill>
                  <a:srgbClr val="444444"/>
                </a:solidFill>
                <a:latin typeface="+mj-lt"/>
              </a:rPr>
              <a:t>Can they manage self hygiene / housework / food shopping</a:t>
            </a:r>
            <a:r>
              <a:rPr lang="en-US" smtClean="0">
                <a:solidFill>
                  <a:srgbClr val="444444"/>
                </a:solidFill>
                <a:latin typeface="+mj-lt"/>
              </a:rPr>
              <a:t>?</a:t>
            </a:r>
            <a:endParaRPr lang="tr-TR" smtClean="0">
              <a:solidFill>
                <a:srgbClr val="444444"/>
              </a:solidFill>
              <a:latin typeface="+mj-lt"/>
            </a:endParaRPr>
          </a:p>
          <a:p>
            <a:pPr marL="400050" lvl="1" indent="0">
              <a:buNone/>
            </a:pPr>
            <a:endParaRPr lang="en-US">
              <a:solidFill>
                <a:srgbClr val="444444"/>
              </a:solidFill>
              <a:latin typeface="+mj-lt"/>
            </a:endParaRPr>
          </a:p>
          <a:p>
            <a:r>
              <a:rPr lang="en-US" b="1" smtClean="0">
                <a:solidFill>
                  <a:srgbClr val="444444"/>
                </a:solidFill>
                <a:latin typeface="+mj-lt"/>
              </a:rPr>
              <a:t>Occupation–</a:t>
            </a:r>
            <a:r>
              <a:rPr lang="en-US" b="1">
                <a:solidFill>
                  <a:srgbClr val="444444"/>
                </a:solidFill>
                <a:latin typeface="+mj-lt"/>
              </a:rPr>
              <a:t> </a:t>
            </a:r>
            <a:r>
              <a:rPr lang="en-US">
                <a:solidFill>
                  <a:srgbClr val="444444"/>
                </a:solidFill>
                <a:latin typeface="+mj-lt"/>
              </a:rPr>
              <a:t>sedentary jobs –  ↑ cardiovascular risk</a:t>
            </a:r>
            <a:r>
              <a:rPr lang="en-US" i="1">
                <a:solidFill>
                  <a:srgbClr val="444444"/>
                </a:solidFill>
                <a:latin typeface="+mj-lt"/>
              </a:rPr>
              <a:t> – e.g. lorry driver</a:t>
            </a:r>
            <a:endParaRPr lang="en-US">
              <a:solidFill>
                <a:srgbClr val="444444"/>
              </a:solidFill>
              <a:latin typeface="+mj-lt"/>
            </a:endParaRPr>
          </a:p>
          <a:p>
            <a:endParaRPr lang="tr-TR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92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b="1">
                <a:solidFill>
                  <a:srgbClr val="C00000"/>
                </a:solidFill>
              </a:rPr>
              <a:t>Systemic </a:t>
            </a:r>
            <a:r>
              <a:rPr lang="tr-TR" sz="4000" b="1" smtClean="0">
                <a:solidFill>
                  <a:srgbClr val="C00000"/>
                </a:solidFill>
              </a:rPr>
              <a:t>enquiry</a:t>
            </a:r>
            <a:endParaRPr lang="tr-TR" sz="400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312368"/>
          </a:xfrm>
        </p:spPr>
        <p:txBody>
          <a:bodyPr>
            <a:noAutofit/>
          </a:bodyPr>
          <a:lstStyle/>
          <a:p>
            <a:r>
              <a:rPr lang="tr-TR" sz="2400" b="1">
                <a:latin typeface="+mj-lt"/>
              </a:rPr>
              <a:t>Systemic enquiry</a:t>
            </a:r>
            <a:r>
              <a:rPr lang="tr-TR" sz="2400">
                <a:latin typeface="+mj-lt"/>
              </a:rPr>
              <a:t> involves performing a brief screen for symptoms in other body systems</a:t>
            </a:r>
            <a:r>
              <a:rPr lang="tr-TR" sz="2400" smtClean="0">
                <a:latin typeface="+mj-lt"/>
              </a:rPr>
              <a:t>.</a:t>
            </a:r>
          </a:p>
          <a:p>
            <a:endParaRPr lang="tr-TR" sz="2400">
              <a:latin typeface="+mj-lt"/>
            </a:endParaRPr>
          </a:p>
          <a:p>
            <a:r>
              <a:rPr lang="tr-TR" sz="2400">
                <a:latin typeface="+mj-lt"/>
              </a:rPr>
              <a:t>This may pick up on symptoms the patient failed to mention in the presenting complaint</a:t>
            </a:r>
            <a:r>
              <a:rPr lang="tr-TR" sz="2400" smtClean="0">
                <a:latin typeface="+mj-lt"/>
              </a:rPr>
              <a:t>.</a:t>
            </a:r>
          </a:p>
          <a:p>
            <a:endParaRPr lang="tr-TR" sz="2400">
              <a:latin typeface="+mj-lt"/>
            </a:endParaRPr>
          </a:p>
          <a:p>
            <a:r>
              <a:rPr lang="tr-TR" sz="2400">
                <a:latin typeface="+mj-lt"/>
              </a:rPr>
              <a:t>Some of these symptoms may be relevant to the diagnosis (e.g. reduced urine output in dehydration</a:t>
            </a:r>
            <a:r>
              <a:rPr lang="tr-TR" sz="2400" smtClean="0">
                <a:latin typeface="+mj-l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3926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29600" cy="1143000"/>
          </a:xfrm>
        </p:spPr>
        <p:txBody>
          <a:bodyPr/>
          <a:lstStyle/>
          <a:p>
            <a:r>
              <a:rPr lang="tr-TR" sz="4000" b="1">
                <a:solidFill>
                  <a:srgbClr val="C00000"/>
                </a:solidFill>
              </a:rPr>
              <a:t>Systemic enquiry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320480"/>
          </a:xfrm>
        </p:spPr>
        <p:txBody>
          <a:bodyPr>
            <a:noAutofit/>
          </a:bodyPr>
          <a:lstStyle/>
          <a:p>
            <a:pPr lvl="0"/>
            <a:r>
              <a:rPr lang="tr-TR" sz="2400" b="1">
                <a:solidFill>
                  <a:srgbClr val="FF0000"/>
                </a:solidFill>
              </a:rPr>
              <a:t>Cardiovascular</a:t>
            </a:r>
            <a:r>
              <a:rPr lang="tr-TR" sz="2400">
                <a:solidFill>
                  <a:srgbClr val="444444"/>
                </a:solidFill>
              </a:rPr>
              <a:t> – </a:t>
            </a:r>
            <a:r>
              <a:rPr lang="tr-TR" sz="2400" i="1">
                <a:solidFill>
                  <a:srgbClr val="444444"/>
                </a:solidFill>
              </a:rPr>
              <a:t>Chest pain / Palpitations  / </a:t>
            </a:r>
            <a:r>
              <a:rPr lang="tr-TR" sz="2400" i="1" smtClean="0">
                <a:solidFill>
                  <a:srgbClr val="444444"/>
                </a:solidFill>
              </a:rPr>
              <a:t>Dyspnea</a:t>
            </a:r>
            <a:r>
              <a:rPr lang="tr-TR" sz="2400" i="1">
                <a:solidFill>
                  <a:srgbClr val="444444"/>
                </a:solidFill>
              </a:rPr>
              <a:t> /  Syncope / </a:t>
            </a:r>
            <a:r>
              <a:rPr lang="tr-TR" sz="2400" i="1" smtClean="0">
                <a:solidFill>
                  <a:srgbClr val="444444"/>
                </a:solidFill>
              </a:rPr>
              <a:t>Orthopnea </a:t>
            </a:r>
            <a:r>
              <a:rPr lang="tr-TR" sz="2400" i="1">
                <a:solidFill>
                  <a:srgbClr val="444444"/>
                </a:solidFill>
              </a:rPr>
              <a:t> / Peripheral oedema </a:t>
            </a:r>
            <a:endParaRPr lang="tr-TR" sz="2400">
              <a:solidFill>
                <a:srgbClr val="444444"/>
              </a:solidFill>
            </a:endParaRPr>
          </a:p>
          <a:p>
            <a:pPr lvl="0"/>
            <a:r>
              <a:rPr lang="tr-TR" sz="2400" b="1">
                <a:solidFill>
                  <a:srgbClr val="FF0000"/>
                </a:solidFill>
              </a:rPr>
              <a:t>Respiratory</a:t>
            </a:r>
            <a:r>
              <a:rPr lang="tr-TR" sz="2400">
                <a:solidFill>
                  <a:srgbClr val="444444"/>
                </a:solidFill>
              </a:rPr>
              <a:t> – </a:t>
            </a:r>
            <a:r>
              <a:rPr lang="tr-TR" sz="2400" i="1" smtClean="0">
                <a:solidFill>
                  <a:srgbClr val="444444"/>
                </a:solidFill>
              </a:rPr>
              <a:t>Dyspnea </a:t>
            </a:r>
            <a:r>
              <a:rPr lang="tr-TR" sz="2400" i="1">
                <a:solidFill>
                  <a:srgbClr val="444444"/>
                </a:solidFill>
              </a:rPr>
              <a:t>/ Cough / Sputum / Wheeze / Haemoptysis / Chest pain</a:t>
            </a:r>
            <a:endParaRPr lang="tr-TR" sz="2400">
              <a:solidFill>
                <a:srgbClr val="444444"/>
              </a:solidFill>
            </a:endParaRPr>
          </a:p>
          <a:p>
            <a:pPr lvl="0"/>
            <a:r>
              <a:rPr lang="tr-TR" sz="2400" b="1">
                <a:solidFill>
                  <a:srgbClr val="FF0000"/>
                </a:solidFill>
              </a:rPr>
              <a:t>GI</a:t>
            </a:r>
            <a:r>
              <a:rPr lang="tr-TR" sz="2400" b="1">
                <a:solidFill>
                  <a:srgbClr val="444444"/>
                </a:solidFill>
              </a:rPr>
              <a:t> </a:t>
            </a:r>
            <a:r>
              <a:rPr lang="tr-TR" sz="2400">
                <a:solidFill>
                  <a:srgbClr val="444444"/>
                </a:solidFill>
              </a:rPr>
              <a:t>– </a:t>
            </a:r>
            <a:r>
              <a:rPr lang="tr-TR" sz="2400" i="1">
                <a:solidFill>
                  <a:srgbClr val="444444"/>
                </a:solidFill>
              </a:rPr>
              <a:t>Appetite / Nausea / Vomiting / Indigestion / Dysphagia / Weight loss / Abdominal pain / Bowel habit </a:t>
            </a:r>
            <a:endParaRPr lang="tr-TR" sz="2400">
              <a:solidFill>
                <a:srgbClr val="444444"/>
              </a:solidFill>
            </a:endParaRPr>
          </a:p>
          <a:p>
            <a:pPr lvl="0"/>
            <a:r>
              <a:rPr lang="tr-TR" sz="2400" b="1">
                <a:solidFill>
                  <a:srgbClr val="FF0000"/>
                </a:solidFill>
              </a:rPr>
              <a:t>Urinary</a:t>
            </a:r>
            <a:r>
              <a:rPr lang="tr-TR" sz="2400" b="1">
                <a:solidFill>
                  <a:srgbClr val="444444"/>
                </a:solidFill>
              </a:rPr>
              <a:t> </a:t>
            </a:r>
            <a:r>
              <a:rPr lang="tr-TR" sz="2400">
                <a:solidFill>
                  <a:srgbClr val="444444"/>
                </a:solidFill>
              </a:rPr>
              <a:t>–  </a:t>
            </a:r>
            <a:r>
              <a:rPr lang="tr-TR" sz="2400" i="1">
                <a:solidFill>
                  <a:srgbClr val="444444"/>
                </a:solidFill>
              </a:rPr>
              <a:t>Volume of urine passed / Frequency / Dysuria  / Urgency / Incontinence</a:t>
            </a:r>
            <a:endParaRPr lang="tr-TR" sz="2400">
              <a:solidFill>
                <a:srgbClr val="444444"/>
              </a:solidFill>
            </a:endParaRPr>
          </a:p>
          <a:p>
            <a:pPr lvl="0"/>
            <a:r>
              <a:rPr lang="tr-TR" sz="2400" b="1">
                <a:solidFill>
                  <a:srgbClr val="FF0000"/>
                </a:solidFill>
              </a:rPr>
              <a:t>CNS </a:t>
            </a:r>
            <a:r>
              <a:rPr lang="tr-TR" sz="2400">
                <a:solidFill>
                  <a:srgbClr val="444444"/>
                </a:solidFill>
              </a:rPr>
              <a:t>– </a:t>
            </a:r>
            <a:r>
              <a:rPr lang="tr-TR" sz="2400" i="1">
                <a:solidFill>
                  <a:srgbClr val="444444"/>
                </a:solidFill>
              </a:rPr>
              <a:t>Vision / Headache / Motor or sensory disturbance/ Loss of consciousness / Confusion</a:t>
            </a:r>
            <a:endParaRPr lang="tr-TR" sz="2400">
              <a:solidFill>
                <a:srgbClr val="444444"/>
              </a:solidFill>
            </a:endParaRPr>
          </a:p>
          <a:p>
            <a:pPr lvl="0"/>
            <a:r>
              <a:rPr lang="tr-TR" sz="2400" b="1">
                <a:solidFill>
                  <a:srgbClr val="FF0000"/>
                </a:solidFill>
              </a:rPr>
              <a:t>Musculoskeletal</a:t>
            </a:r>
            <a:r>
              <a:rPr lang="tr-TR" sz="2400">
                <a:solidFill>
                  <a:srgbClr val="FF0000"/>
                </a:solidFill>
              </a:rPr>
              <a:t> </a:t>
            </a:r>
            <a:r>
              <a:rPr lang="tr-TR" sz="2400">
                <a:solidFill>
                  <a:srgbClr val="444444"/>
                </a:solidFill>
              </a:rPr>
              <a:t>– </a:t>
            </a:r>
            <a:r>
              <a:rPr lang="tr-TR" sz="2400" i="1">
                <a:solidFill>
                  <a:srgbClr val="444444"/>
                </a:solidFill>
              </a:rPr>
              <a:t>Bone and joint pain / Muscular pain </a:t>
            </a:r>
            <a:endParaRPr lang="tr-TR" sz="2400">
              <a:solidFill>
                <a:srgbClr val="444444"/>
              </a:solidFill>
            </a:endParaRPr>
          </a:p>
          <a:p>
            <a:pPr lvl="0"/>
            <a:r>
              <a:rPr lang="tr-TR" sz="2400" b="1">
                <a:solidFill>
                  <a:srgbClr val="FF0000"/>
                </a:solidFill>
              </a:rPr>
              <a:t>Dermatology</a:t>
            </a:r>
            <a:r>
              <a:rPr lang="tr-TR" sz="2400">
                <a:solidFill>
                  <a:srgbClr val="444444"/>
                </a:solidFill>
              </a:rPr>
              <a:t> – </a:t>
            </a:r>
            <a:r>
              <a:rPr lang="tr-TR" sz="2400" i="1">
                <a:solidFill>
                  <a:srgbClr val="444444"/>
                </a:solidFill>
              </a:rPr>
              <a:t>Rashes / Skin breaks / Ulcers / Lesions</a:t>
            </a:r>
            <a:endParaRPr lang="tr-TR" sz="2400">
              <a:solidFill>
                <a:srgbClr val="4444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2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b="1">
                <a:solidFill>
                  <a:srgbClr val="C00000"/>
                </a:solidFill>
                <a:ea typeface="+mn-ea"/>
                <a:cs typeface="+mn-cs"/>
              </a:rPr>
              <a:t>Closing the </a:t>
            </a:r>
            <a:r>
              <a:rPr lang="en-US" b="1" smtClean="0">
                <a:solidFill>
                  <a:srgbClr val="C00000"/>
                </a:solidFill>
                <a:ea typeface="+mn-ea"/>
                <a:cs typeface="+mn-cs"/>
              </a:rPr>
              <a:t>consultation</a:t>
            </a:r>
            <a:endParaRPr lang="tr-TR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79712" y="2204864"/>
            <a:ext cx="4968552" cy="1296144"/>
          </a:xfrm>
        </p:spPr>
        <p:txBody>
          <a:bodyPr>
            <a:normAutofit fontScale="92500"/>
          </a:bodyPr>
          <a:lstStyle/>
          <a:p>
            <a:r>
              <a:rPr lang="en-US" b="1" smtClean="0">
                <a:solidFill>
                  <a:srgbClr val="444444"/>
                </a:solidFill>
                <a:latin typeface="Work Sans"/>
              </a:rPr>
              <a:t>Thank </a:t>
            </a:r>
            <a:r>
              <a:rPr lang="tr-TR" b="1" smtClean="0">
                <a:solidFill>
                  <a:srgbClr val="444444"/>
                </a:solidFill>
                <a:latin typeface="Work Sans"/>
              </a:rPr>
              <a:t>the </a:t>
            </a:r>
            <a:r>
              <a:rPr lang="en-US" b="1" smtClean="0">
                <a:solidFill>
                  <a:srgbClr val="444444"/>
                </a:solidFill>
                <a:latin typeface="Work Sans"/>
              </a:rPr>
              <a:t>patient</a:t>
            </a:r>
            <a:r>
              <a:rPr lang="tr-TR" b="1" smtClean="0">
                <a:solidFill>
                  <a:srgbClr val="444444"/>
                </a:solidFill>
                <a:latin typeface="Work Sans"/>
              </a:rPr>
              <a:t>!</a:t>
            </a:r>
            <a:endParaRPr lang="en-US">
              <a:solidFill>
                <a:srgbClr val="444444"/>
              </a:solidFill>
              <a:latin typeface="Work Sans"/>
            </a:endParaRPr>
          </a:p>
          <a:p>
            <a:r>
              <a:rPr lang="en-US" b="1">
                <a:solidFill>
                  <a:srgbClr val="444444"/>
                </a:solidFill>
                <a:latin typeface="Work Sans"/>
              </a:rPr>
              <a:t>Summarise the </a:t>
            </a:r>
            <a:r>
              <a:rPr lang="en-US" b="1" smtClean="0">
                <a:solidFill>
                  <a:srgbClr val="444444"/>
                </a:solidFill>
                <a:latin typeface="Work Sans"/>
              </a:rPr>
              <a:t>history</a:t>
            </a:r>
            <a:r>
              <a:rPr lang="tr-TR" b="1" smtClean="0">
                <a:solidFill>
                  <a:srgbClr val="444444"/>
                </a:solidFill>
                <a:latin typeface="Work Sans"/>
              </a:rPr>
              <a:t>!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51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1"/>
          <p:cNvSpPr txBox="1">
            <a:spLocks/>
          </p:cNvSpPr>
          <p:nvPr/>
        </p:nvSpPr>
        <p:spPr>
          <a:xfrm>
            <a:off x="461325" y="34178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i="1" smtClean="0">
                <a:solidFill>
                  <a:srgbClr val="C00000"/>
                </a:solidFill>
              </a:rPr>
              <a:t>An example: Mitral stenosis</a:t>
            </a:r>
            <a:endParaRPr lang="tr-TR" b="1" i="1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98" y="1268761"/>
            <a:ext cx="7842203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6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80920" cy="1656184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tr-TR" sz="5400" b="1" smtClean="0">
                <a:solidFill>
                  <a:srgbClr val="C00000"/>
                </a:solidFill>
              </a:rPr>
              <a:t>PHYSİCAL EXAMINATION OF CARDIOVASCULAR SYSTEM</a:t>
            </a:r>
            <a:endParaRPr lang="tr-TR" sz="54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755576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History taking </a:t>
            </a:r>
            <a:r>
              <a:rPr lang="tr-TR" sz="3200" b="1" smtClean="0">
                <a:solidFill>
                  <a:srgbClr val="C00000"/>
                </a:solidFill>
              </a:rPr>
              <a:t>&amp;</a:t>
            </a:r>
            <a:r>
              <a:rPr lang="tr-TR" sz="3200" b="1">
                <a:solidFill>
                  <a:srgbClr val="C00000"/>
                </a:solidFill>
              </a:rPr>
              <a:t> </a:t>
            </a:r>
            <a:r>
              <a:rPr lang="tr-TR" sz="3200" b="1" smtClean="0">
                <a:solidFill>
                  <a:srgbClr val="C00000"/>
                </a:solidFill>
              </a:rPr>
              <a:t>P</a:t>
            </a:r>
            <a:r>
              <a:rPr lang="en-US" sz="3200" b="1" smtClean="0">
                <a:solidFill>
                  <a:srgbClr val="C00000"/>
                </a:solidFill>
              </a:rPr>
              <a:t>hysical </a:t>
            </a:r>
            <a:r>
              <a:rPr lang="tr-TR" sz="3200" b="1" smtClean="0">
                <a:solidFill>
                  <a:srgbClr val="C00000"/>
                </a:solidFill>
              </a:rPr>
              <a:t>E</a:t>
            </a:r>
            <a:r>
              <a:rPr lang="en-US" sz="3200" b="1" smtClean="0">
                <a:solidFill>
                  <a:srgbClr val="C00000"/>
                </a:solidFill>
              </a:rPr>
              <a:t>xamination </a:t>
            </a:r>
            <a:endParaRPr lang="tr-TR" sz="3200" b="1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080194" y="4149080"/>
            <a:ext cx="7559675" cy="2046287"/>
          </a:xfrm>
        </p:spPr>
        <p:txBody>
          <a:bodyPr>
            <a:noAutofit/>
          </a:bodyPr>
          <a:lstStyle/>
          <a:p>
            <a:pPr algn="just"/>
            <a:r>
              <a:rPr lang="tr-TR" sz="3600" smtClean="0">
                <a:latin typeface="+mj-lt"/>
              </a:rPr>
              <a:t>F</a:t>
            </a:r>
            <a:r>
              <a:rPr lang="en-US" sz="3600" smtClean="0">
                <a:latin typeface="+mj-lt"/>
              </a:rPr>
              <a:t>undamental </a:t>
            </a:r>
            <a:r>
              <a:rPr lang="en-US" sz="3600">
                <a:latin typeface="+mj-lt"/>
              </a:rPr>
              <a:t>to accurate </a:t>
            </a:r>
            <a:r>
              <a:rPr lang="en-US" sz="3600" smtClean="0">
                <a:latin typeface="+mj-lt"/>
              </a:rPr>
              <a:t>diagnosis</a:t>
            </a:r>
            <a:r>
              <a:rPr lang="tr-TR" sz="3600" smtClean="0">
                <a:latin typeface="+mj-lt"/>
              </a:rPr>
              <a:t>!</a:t>
            </a:r>
            <a:r>
              <a:rPr lang="en-US" sz="3600" smtClean="0">
                <a:latin typeface="+mj-lt"/>
              </a:rPr>
              <a:t> </a:t>
            </a:r>
            <a:endParaRPr lang="tr-TR" sz="3600" smtClean="0">
              <a:latin typeface="+mj-lt"/>
            </a:endParaRPr>
          </a:p>
          <a:p>
            <a:pPr algn="just"/>
            <a:endParaRPr lang="tr-TR" sz="3600">
              <a:latin typeface="+mj-lt"/>
            </a:endParaRPr>
          </a:p>
          <a:p>
            <a:pPr algn="just"/>
            <a:r>
              <a:rPr lang="tr-TR" sz="3600" smtClean="0">
                <a:latin typeface="+mj-lt"/>
              </a:rPr>
              <a:t>Cheap, fast, and powerful tools!! </a:t>
            </a:r>
            <a:endParaRPr lang="tr-TR" sz="3600">
              <a:latin typeface="+mj-lt"/>
            </a:endParaRPr>
          </a:p>
        </p:txBody>
      </p:sp>
      <p:sp>
        <p:nvSpPr>
          <p:cNvPr id="2" name="AutoShape 2" descr="Physical exam: Types and what to expe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3860077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052737"/>
            <a:ext cx="3988395" cy="2736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61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568952" cy="1143000"/>
          </a:xfrm>
        </p:spPr>
        <p:txBody>
          <a:bodyPr>
            <a:noAutofit/>
          </a:bodyPr>
          <a:lstStyle/>
          <a:p>
            <a:r>
              <a:rPr lang="tr-TR" sz="3600" b="1" smtClean="0">
                <a:solidFill>
                  <a:srgbClr val="C00000"/>
                </a:solidFill>
              </a:rPr>
              <a:t>Physical Examination of Cardiovascular system</a:t>
            </a:r>
            <a:endParaRPr lang="tr-TR" sz="3600" b="1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916833"/>
            <a:ext cx="8229600" cy="3672408"/>
          </a:xfrm>
          <a:ln w="28575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tr-TR" smtClean="0"/>
              <a:t>General appearance/Inspection of the patient</a:t>
            </a:r>
          </a:p>
          <a:p>
            <a:pPr lvl="0"/>
            <a:r>
              <a:rPr lang="tr-TR">
                <a:solidFill>
                  <a:prstClr val="black"/>
                </a:solidFill>
              </a:rPr>
              <a:t>Measurement of the </a:t>
            </a:r>
            <a:r>
              <a:rPr lang="tr-TR" smtClean="0">
                <a:solidFill>
                  <a:prstClr val="black"/>
                </a:solidFill>
              </a:rPr>
              <a:t>blood pressure</a:t>
            </a:r>
            <a:endParaRPr lang="tr-TR" smtClean="0"/>
          </a:p>
          <a:p>
            <a:r>
              <a:rPr lang="tr-TR" smtClean="0"/>
              <a:t>Examination of the arterial pulse </a:t>
            </a:r>
          </a:p>
          <a:p>
            <a:pPr lvl="0" algn="just"/>
            <a:r>
              <a:rPr lang="tr-TR" smtClean="0">
                <a:solidFill>
                  <a:prstClr val="black"/>
                </a:solidFill>
              </a:rPr>
              <a:t>The examination of jugular vein </a:t>
            </a:r>
          </a:p>
          <a:p>
            <a:r>
              <a:rPr lang="tr-TR" smtClean="0"/>
              <a:t>The examination of the precordium</a:t>
            </a:r>
          </a:p>
          <a:p>
            <a:r>
              <a:rPr lang="tr-TR" smtClean="0"/>
              <a:t>The examination of edema</a:t>
            </a:r>
          </a:p>
        </p:txBody>
      </p:sp>
    </p:spTree>
    <p:extLst>
      <p:ext uri="{BB962C8B-B14F-4D97-AF65-F5344CB8AC3E}">
        <p14:creationId xmlns:p14="http://schemas.microsoft.com/office/powerpoint/2010/main" val="75414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tr-TR" b="1" smtClean="0">
                <a:solidFill>
                  <a:srgbClr val="C00000"/>
                </a:solidFill>
              </a:rPr>
              <a:t>General Appearance</a:t>
            </a:r>
            <a:endParaRPr lang="tr-TR" b="1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492514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>
                <a:latin typeface="+mj-lt"/>
              </a:rPr>
              <a:t>The physical examination, including the general appearance </a:t>
            </a:r>
            <a:r>
              <a:rPr lang="en-US" smtClean="0">
                <a:latin typeface="+mj-lt"/>
              </a:rPr>
              <a:t>of</a:t>
            </a:r>
            <a:r>
              <a:rPr lang="tr-TR" smtClean="0">
                <a:latin typeface="+mj-lt"/>
              </a:rPr>
              <a:t> </a:t>
            </a:r>
            <a:r>
              <a:rPr lang="en-US" smtClean="0">
                <a:latin typeface="+mj-lt"/>
              </a:rPr>
              <a:t>the </a:t>
            </a:r>
            <a:r>
              <a:rPr lang="en-US">
                <a:latin typeface="+mj-lt"/>
              </a:rPr>
              <a:t>patient, is an extremely </a:t>
            </a:r>
            <a:r>
              <a:rPr lang="en-US" b="1">
                <a:latin typeface="+mj-lt"/>
              </a:rPr>
              <a:t>important component</a:t>
            </a:r>
            <a:r>
              <a:rPr lang="en-US">
                <a:latin typeface="+mj-lt"/>
              </a:rPr>
              <a:t> of </a:t>
            </a:r>
            <a:r>
              <a:rPr lang="en-US" smtClean="0">
                <a:latin typeface="+mj-lt"/>
              </a:rPr>
              <a:t>cardiology</a:t>
            </a:r>
            <a:r>
              <a:rPr lang="tr-TR" smtClean="0">
                <a:latin typeface="+mj-lt"/>
              </a:rPr>
              <a:t> </a:t>
            </a:r>
            <a:r>
              <a:rPr lang="en-US" smtClean="0">
                <a:latin typeface="+mj-lt"/>
              </a:rPr>
              <a:t>examinations</a:t>
            </a:r>
            <a:r>
              <a:rPr lang="tr-TR" smtClean="0">
                <a:latin typeface="+mj-lt"/>
              </a:rPr>
              <a:t>!!</a:t>
            </a:r>
          </a:p>
          <a:p>
            <a:pPr algn="just"/>
            <a:endParaRPr lang="tr-TR" smtClean="0">
              <a:latin typeface="+mj-lt"/>
            </a:endParaRPr>
          </a:p>
          <a:p>
            <a:pPr algn="just"/>
            <a:r>
              <a:rPr lang="tr-TR" smtClean="0">
                <a:latin typeface="+mj-lt"/>
              </a:rPr>
              <a:t>It </a:t>
            </a:r>
            <a:r>
              <a:rPr lang="en-US" smtClean="0">
                <a:latin typeface="+mj-lt"/>
              </a:rPr>
              <a:t>begins </a:t>
            </a:r>
            <a:r>
              <a:rPr lang="en-US" b="1">
                <a:latin typeface="+mj-lt"/>
              </a:rPr>
              <a:t>as soon as </a:t>
            </a:r>
            <a:r>
              <a:rPr lang="en-US">
                <a:latin typeface="+mj-lt"/>
              </a:rPr>
              <a:t>the physician </a:t>
            </a:r>
            <a:r>
              <a:rPr lang="en-US" b="1">
                <a:latin typeface="+mj-lt"/>
              </a:rPr>
              <a:t>sees the patient</a:t>
            </a:r>
            <a:r>
              <a:rPr lang="en-US" b="1" smtClean="0">
                <a:latin typeface="+mj-lt"/>
              </a:rPr>
              <a:t>.</a:t>
            </a:r>
            <a:endParaRPr lang="tr-TR" b="1" smtClean="0">
              <a:latin typeface="+mj-lt"/>
            </a:endParaRPr>
          </a:p>
          <a:p>
            <a:pPr algn="just"/>
            <a:endParaRPr lang="tr-TR" smtClean="0">
              <a:latin typeface="+mj-lt"/>
            </a:endParaRPr>
          </a:p>
          <a:p>
            <a:pPr algn="just"/>
            <a:r>
              <a:rPr lang="en-US" b="1">
                <a:latin typeface="+mj-lt"/>
              </a:rPr>
              <a:t>Breathlessness, signs of anxiety or discomfort, cyanosis, </a:t>
            </a:r>
            <a:r>
              <a:rPr lang="en-US" b="1" smtClean="0">
                <a:latin typeface="+mj-lt"/>
              </a:rPr>
              <a:t>jaundice</a:t>
            </a:r>
            <a:r>
              <a:rPr lang="tr-TR" b="1" smtClean="0">
                <a:latin typeface="+mj-lt"/>
              </a:rPr>
              <a:t>, </a:t>
            </a:r>
            <a:r>
              <a:rPr lang="en-US" b="1" smtClean="0">
                <a:latin typeface="+mj-lt"/>
              </a:rPr>
              <a:t>and </a:t>
            </a:r>
            <a:r>
              <a:rPr lang="en-US" b="1">
                <a:latin typeface="+mj-lt"/>
              </a:rPr>
              <a:t>anaemia</a:t>
            </a:r>
            <a:r>
              <a:rPr lang="en-US">
                <a:latin typeface="+mj-lt"/>
              </a:rPr>
              <a:t> are </a:t>
            </a:r>
            <a:r>
              <a:rPr lang="tr-TR" smtClean="0">
                <a:latin typeface="+mj-lt"/>
              </a:rPr>
              <a:t>very</a:t>
            </a:r>
            <a:r>
              <a:rPr lang="en-US" smtClean="0">
                <a:latin typeface="+mj-lt"/>
              </a:rPr>
              <a:t> important</a:t>
            </a:r>
            <a:r>
              <a:rPr lang="tr-TR" smtClean="0">
                <a:latin typeface="+mj-lt"/>
              </a:rPr>
              <a:t>.</a:t>
            </a:r>
          </a:p>
          <a:p>
            <a:pPr algn="just"/>
            <a:endParaRPr lang="tr-TR" smtClean="0">
              <a:latin typeface="+mj-lt"/>
            </a:endParaRPr>
          </a:p>
          <a:p>
            <a:pPr algn="just"/>
            <a:r>
              <a:rPr lang="en-US" b="1" smtClean="0">
                <a:latin typeface="+mj-lt"/>
              </a:rPr>
              <a:t>Important </a:t>
            </a:r>
            <a:r>
              <a:rPr lang="en-US" b="1">
                <a:latin typeface="+mj-lt"/>
              </a:rPr>
              <a:t>clues to a cardiac diagnosis </a:t>
            </a:r>
            <a:r>
              <a:rPr lang="en-US">
                <a:latin typeface="+mj-lt"/>
              </a:rPr>
              <a:t>can </a:t>
            </a:r>
            <a:r>
              <a:rPr lang="en-US" smtClean="0">
                <a:latin typeface="+mj-lt"/>
              </a:rPr>
              <a:t>be</a:t>
            </a:r>
            <a:r>
              <a:rPr lang="tr-TR" smtClean="0">
                <a:latin typeface="+mj-lt"/>
              </a:rPr>
              <a:t> </a:t>
            </a:r>
            <a:r>
              <a:rPr lang="en-US" smtClean="0">
                <a:latin typeface="+mj-lt"/>
              </a:rPr>
              <a:t>obtained </a:t>
            </a:r>
            <a:r>
              <a:rPr lang="en-US">
                <a:latin typeface="+mj-lt"/>
              </a:rPr>
              <a:t>from inspection of the </a:t>
            </a:r>
            <a:r>
              <a:rPr lang="en-US" smtClean="0">
                <a:latin typeface="+mj-lt"/>
              </a:rPr>
              <a:t>patient</a:t>
            </a:r>
            <a:r>
              <a:rPr lang="tr-TR" smtClean="0">
                <a:latin typeface="+mj-lt"/>
              </a:rPr>
              <a:t>.</a:t>
            </a:r>
            <a:endParaRPr lang="tr-TR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70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592" y="1556792"/>
            <a:ext cx="7272808" cy="2880320"/>
          </a:xfrm>
          <a:ln w="19050"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just"/>
            <a:r>
              <a:rPr lang="en-US" sz="2300" b="1" i="1">
                <a:latin typeface="+mj-lt"/>
              </a:rPr>
              <a:t>The examination begins with an </a:t>
            </a:r>
            <a:r>
              <a:rPr lang="tr-TR" sz="2300" b="1" i="1" smtClean="0">
                <a:latin typeface="+mj-lt"/>
              </a:rPr>
              <a:t>evaluation</a:t>
            </a:r>
            <a:r>
              <a:rPr lang="en-US" sz="2300" b="1" i="1" smtClean="0">
                <a:latin typeface="+mj-lt"/>
              </a:rPr>
              <a:t> </a:t>
            </a:r>
            <a:r>
              <a:rPr lang="en-US" sz="2300" b="1" i="1">
                <a:latin typeface="+mj-lt"/>
              </a:rPr>
              <a:t>of the general appearance of the patient, </a:t>
            </a:r>
            <a:r>
              <a:rPr lang="en-US" sz="2300" b="1" i="1" smtClean="0">
                <a:latin typeface="+mj-lt"/>
              </a:rPr>
              <a:t>including</a:t>
            </a:r>
            <a:r>
              <a:rPr lang="tr-TR" sz="2300" b="1" i="1" smtClean="0">
                <a:latin typeface="+mj-lt"/>
              </a:rPr>
              <a:t>;</a:t>
            </a:r>
          </a:p>
          <a:p>
            <a:pPr lvl="1" algn="just"/>
            <a:r>
              <a:rPr lang="tr-TR" sz="2100" smtClean="0">
                <a:latin typeface="+mj-lt"/>
              </a:rPr>
              <a:t>His/her age</a:t>
            </a:r>
          </a:p>
          <a:p>
            <a:pPr lvl="1" algn="just"/>
            <a:r>
              <a:rPr lang="tr-TR" sz="2100" smtClean="0">
                <a:latin typeface="+mj-lt"/>
              </a:rPr>
              <a:t>Height, weight</a:t>
            </a:r>
          </a:p>
          <a:p>
            <a:pPr lvl="1" algn="just"/>
            <a:r>
              <a:rPr lang="tr-TR" sz="2100" smtClean="0">
                <a:latin typeface="+mj-lt"/>
              </a:rPr>
              <a:t>Posture </a:t>
            </a:r>
            <a:r>
              <a:rPr lang="tr-TR" sz="2100" i="1" smtClean="0">
                <a:latin typeface="+mj-lt"/>
              </a:rPr>
              <a:t>(sitting or lying)</a:t>
            </a:r>
          </a:p>
          <a:p>
            <a:pPr lvl="1" algn="just"/>
            <a:r>
              <a:rPr lang="tr-TR" sz="2100" smtClean="0">
                <a:latin typeface="+mj-lt"/>
              </a:rPr>
              <a:t>Demeanor/behavior</a:t>
            </a:r>
          </a:p>
          <a:p>
            <a:pPr lvl="1" algn="just"/>
            <a:r>
              <a:rPr lang="tr-TR" sz="2100" smtClean="0">
                <a:latin typeface="+mj-lt"/>
              </a:rPr>
              <a:t>Respiratory pattern</a:t>
            </a:r>
          </a:p>
        </p:txBody>
      </p:sp>
    </p:spTree>
    <p:extLst>
      <p:ext uri="{BB962C8B-B14F-4D97-AF65-F5344CB8AC3E}">
        <p14:creationId xmlns:p14="http://schemas.microsoft.com/office/powerpoint/2010/main" val="8336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3568" y="1456454"/>
            <a:ext cx="7632848" cy="3582519"/>
          </a:xfrm>
          <a:prstGeom prst="rect">
            <a:avLst/>
          </a:prstGeom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tr-TR" sz="2100">
                <a:solidFill>
                  <a:prstClr val="black"/>
                </a:solidFill>
              </a:rPr>
              <a:t>Chest shape </a:t>
            </a:r>
            <a:r>
              <a:rPr lang="tr-TR" sz="2100" i="1">
                <a:solidFill>
                  <a:prstClr val="black"/>
                </a:solidFill>
              </a:rPr>
              <a:t>(pectus excavatum, pectus carinatum)</a:t>
            </a:r>
          </a:p>
          <a:p>
            <a:pPr marL="742950" lvl="1" indent="-285750" algn="just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tr-TR" sz="2100">
                <a:solidFill>
                  <a:prstClr val="black"/>
                </a:solidFill>
              </a:rPr>
              <a:t>Skin color </a:t>
            </a:r>
            <a:r>
              <a:rPr lang="tr-TR" sz="2100" i="1">
                <a:solidFill>
                  <a:prstClr val="black"/>
                </a:solidFill>
              </a:rPr>
              <a:t>(pallor: anemia, cyanosis: peripheral or central, jaundice)</a:t>
            </a:r>
          </a:p>
          <a:p>
            <a:pPr marL="742950" lvl="1" indent="-285750" algn="just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tr-TR" sz="2100">
                <a:solidFill>
                  <a:prstClr val="black"/>
                </a:solidFill>
              </a:rPr>
              <a:t>Extremities </a:t>
            </a:r>
            <a:r>
              <a:rPr lang="tr-TR" sz="2100" i="1">
                <a:solidFill>
                  <a:prstClr val="black"/>
                </a:solidFill>
              </a:rPr>
              <a:t>(edema, clubbing, splinter haemorrhages, peripheral cyanosis)</a:t>
            </a:r>
          </a:p>
          <a:p>
            <a:pPr marL="742950" lvl="1" indent="-285750" algn="just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tr-TR" sz="2100">
                <a:solidFill>
                  <a:prstClr val="black"/>
                </a:solidFill>
              </a:rPr>
              <a:t>Face </a:t>
            </a:r>
            <a:r>
              <a:rPr lang="tr-TR" sz="2100" i="1">
                <a:solidFill>
                  <a:prstClr val="black"/>
                </a:solidFill>
              </a:rPr>
              <a:t>(</a:t>
            </a:r>
            <a:r>
              <a:rPr lang="en-US" sz="2100" i="1">
                <a:solidFill>
                  <a:prstClr val="black"/>
                </a:solidFill>
              </a:rPr>
              <a:t>xanthelasma, telangiectasia, high facial colouring, central</a:t>
            </a:r>
            <a:r>
              <a:rPr lang="tr-TR" sz="2100" i="1">
                <a:solidFill>
                  <a:prstClr val="black"/>
                </a:solidFill>
              </a:rPr>
              <a:t> </a:t>
            </a:r>
            <a:r>
              <a:rPr lang="en-US" sz="2100" i="1">
                <a:solidFill>
                  <a:prstClr val="black"/>
                </a:solidFill>
              </a:rPr>
              <a:t>cyanosis and corneal arcus (abnormal below the age of 50)</a:t>
            </a:r>
            <a:r>
              <a:rPr lang="tr-TR" sz="2100" i="1">
                <a:solidFill>
                  <a:prstClr val="black"/>
                </a:solidFill>
              </a:rPr>
              <a:t>)</a:t>
            </a:r>
            <a:r>
              <a:rPr lang="en-US" sz="2100" i="1">
                <a:solidFill>
                  <a:prstClr val="black"/>
                </a:solidFill>
              </a:rPr>
              <a:t>.</a:t>
            </a:r>
            <a:endParaRPr lang="tr-TR" sz="2100" i="1">
              <a:solidFill>
                <a:prstClr val="black"/>
              </a:solidFill>
            </a:endParaRPr>
          </a:p>
          <a:p>
            <a:pPr marL="742950" lvl="1" indent="-285750" algn="just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tr-TR" sz="2100">
                <a:solidFill>
                  <a:prstClr val="black"/>
                </a:solidFill>
              </a:rPr>
              <a:t>C</a:t>
            </a:r>
            <a:r>
              <a:rPr lang="en-US" sz="2100">
                <a:solidFill>
                  <a:prstClr val="black"/>
                </a:solidFill>
              </a:rPr>
              <a:t>onjunctiva</a:t>
            </a:r>
            <a:r>
              <a:rPr lang="tr-TR" sz="2100">
                <a:solidFill>
                  <a:prstClr val="black"/>
                </a:solidFill>
              </a:rPr>
              <a:t>e </a:t>
            </a:r>
            <a:r>
              <a:rPr lang="tr-TR" sz="2100" i="1">
                <a:solidFill>
                  <a:prstClr val="black"/>
                </a:solidFill>
              </a:rPr>
              <a:t>(</a:t>
            </a:r>
            <a:r>
              <a:rPr lang="en-US" sz="2100" i="1">
                <a:solidFill>
                  <a:prstClr val="black"/>
                </a:solidFill>
              </a:rPr>
              <a:t>anaemia, jaundice</a:t>
            </a:r>
            <a:r>
              <a:rPr lang="tr-TR" sz="2100" i="1">
                <a:solidFill>
                  <a:prstClr val="black"/>
                </a:solidFill>
              </a:rPr>
              <a:t> </a:t>
            </a:r>
            <a:r>
              <a:rPr lang="en-US" sz="2100" i="1">
                <a:solidFill>
                  <a:prstClr val="black"/>
                </a:solidFill>
              </a:rPr>
              <a:t>and conjunctival haemorrhages, and the tongue examined for</a:t>
            </a:r>
            <a:r>
              <a:rPr lang="tr-TR" sz="2100" i="1">
                <a:solidFill>
                  <a:prstClr val="black"/>
                </a:solidFill>
              </a:rPr>
              <a:t> </a:t>
            </a:r>
            <a:r>
              <a:rPr lang="en-US" sz="2100" i="1">
                <a:solidFill>
                  <a:prstClr val="black"/>
                </a:solidFill>
              </a:rPr>
              <a:t>cyanosis</a:t>
            </a:r>
            <a:r>
              <a:rPr lang="tr-TR" sz="2100" i="1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887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6" y="4079243"/>
            <a:ext cx="1584176" cy="2014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7" descr="Nail clubbing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490" y="3379134"/>
            <a:ext cx="1899291" cy="1422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0" descr="Edema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777" y="4565119"/>
            <a:ext cx="2162175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951" y="5085184"/>
            <a:ext cx="2407237" cy="1617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RESPIRATORY CYANOSI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68" y="1422480"/>
            <a:ext cx="2106935" cy="184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6" descr="Conjunctiva that appears pale in color compared with a pink hue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1" y="82457"/>
            <a:ext cx="1884596" cy="1222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 descr="Anemia of Decreased Survival (Lunde) Flashcards | Quizle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907" y="120305"/>
            <a:ext cx="1455713" cy="1076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79" y="1628800"/>
            <a:ext cx="2095500" cy="218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180" y="660844"/>
            <a:ext cx="12001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Düz Bağlayıcı 5"/>
          <p:cNvCxnSpPr/>
          <p:nvPr/>
        </p:nvCxnSpPr>
        <p:spPr>
          <a:xfrm>
            <a:off x="2310593" y="660844"/>
            <a:ext cx="1901367" cy="3198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/>
          <p:cNvCxnSpPr>
            <a:stCxn id="3075" idx="1"/>
          </p:cNvCxnSpPr>
          <p:nvPr/>
        </p:nvCxnSpPr>
        <p:spPr>
          <a:xfrm flipH="1">
            <a:off x="4342256" y="722933"/>
            <a:ext cx="1158987" cy="2568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 flipH="1">
            <a:off x="2479760" y="1124744"/>
            <a:ext cx="1660192" cy="10801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4342255" y="1196752"/>
            <a:ext cx="2317977" cy="11214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üz Bağlayıcı 26"/>
          <p:cNvCxnSpPr/>
          <p:nvPr/>
        </p:nvCxnSpPr>
        <p:spPr>
          <a:xfrm flipH="1">
            <a:off x="1818672" y="1664804"/>
            <a:ext cx="2321280" cy="29003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Düz Bağlayıcı 29"/>
          <p:cNvCxnSpPr/>
          <p:nvPr/>
        </p:nvCxnSpPr>
        <p:spPr>
          <a:xfrm flipH="1">
            <a:off x="3058864" y="3379134"/>
            <a:ext cx="1153096" cy="11299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Düz Bağlayıcı 2048"/>
          <p:cNvCxnSpPr/>
          <p:nvPr/>
        </p:nvCxnSpPr>
        <p:spPr>
          <a:xfrm>
            <a:off x="4716016" y="2636912"/>
            <a:ext cx="2050652" cy="13072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Düz Bağlayıcı 2052"/>
          <p:cNvCxnSpPr/>
          <p:nvPr/>
        </p:nvCxnSpPr>
        <p:spPr>
          <a:xfrm>
            <a:off x="4716016" y="2636912"/>
            <a:ext cx="2154474" cy="24482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Düz Bağlayıcı 2054"/>
          <p:cNvCxnSpPr/>
          <p:nvPr/>
        </p:nvCxnSpPr>
        <p:spPr>
          <a:xfrm>
            <a:off x="4342255" y="1422480"/>
            <a:ext cx="733801" cy="32306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PassPACES - Your Gateway to MRCP!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932905"/>
            <a:ext cx="2329019" cy="1746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243" y="58647"/>
            <a:ext cx="1387029" cy="1328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79983" y="1259468"/>
            <a:ext cx="2391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smtClean="0"/>
              <a:t>Pallor of conjunctiva: anemia</a:t>
            </a:r>
            <a:endParaRPr lang="tr-TR" sz="1400" b="1"/>
          </a:p>
        </p:txBody>
      </p:sp>
      <p:sp>
        <p:nvSpPr>
          <p:cNvPr id="7" name="Metin kutusu 6"/>
          <p:cNvSpPr txBox="1"/>
          <p:nvPr/>
        </p:nvSpPr>
        <p:spPr>
          <a:xfrm>
            <a:off x="5292080" y="1340768"/>
            <a:ext cx="1514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smtClean="0"/>
              <a:t>Xanthelesma: HL</a:t>
            </a:r>
            <a:endParaRPr lang="tr-TR" sz="1400" b="1"/>
          </a:p>
        </p:txBody>
      </p:sp>
      <p:sp>
        <p:nvSpPr>
          <p:cNvPr id="8" name="Metin kutusu 7"/>
          <p:cNvSpPr txBox="1"/>
          <p:nvPr/>
        </p:nvSpPr>
        <p:spPr>
          <a:xfrm>
            <a:off x="7380311" y="1124744"/>
            <a:ext cx="1389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smtClean="0"/>
              <a:t>Jaundice</a:t>
            </a:r>
            <a:endParaRPr lang="tr-TR" sz="1400" b="1"/>
          </a:p>
        </p:txBody>
      </p:sp>
      <p:sp>
        <p:nvSpPr>
          <p:cNvPr id="9" name="Metin kutusu 8"/>
          <p:cNvSpPr txBox="1"/>
          <p:nvPr/>
        </p:nvSpPr>
        <p:spPr>
          <a:xfrm>
            <a:off x="7740352" y="3049215"/>
            <a:ext cx="1403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smtClean="0"/>
              <a:t>Central cyanosis</a:t>
            </a:r>
            <a:endParaRPr lang="tr-TR" sz="1400" b="1"/>
          </a:p>
        </p:txBody>
      </p:sp>
      <p:sp>
        <p:nvSpPr>
          <p:cNvPr id="10" name="Metin kutusu 9"/>
          <p:cNvSpPr txBox="1"/>
          <p:nvPr/>
        </p:nvSpPr>
        <p:spPr>
          <a:xfrm>
            <a:off x="7884368" y="470539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smtClean="0"/>
              <a:t>Clubbing</a:t>
            </a:r>
            <a:endParaRPr lang="tr-TR" sz="1400" b="1"/>
          </a:p>
        </p:txBody>
      </p:sp>
      <p:sp>
        <p:nvSpPr>
          <p:cNvPr id="12" name="Metin kutusu 11"/>
          <p:cNvSpPr txBox="1"/>
          <p:nvPr/>
        </p:nvSpPr>
        <p:spPr>
          <a:xfrm>
            <a:off x="7524328" y="6412686"/>
            <a:ext cx="1389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smtClean="0"/>
              <a:t>Acrocyanosis</a:t>
            </a:r>
            <a:endParaRPr lang="tr-TR" sz="1400" b="1"/>
          </a:p>
        </p:txBody>
      </p:sp>
      <p:sp>
        <p:nvSpPr>
          <p:cNvPr id="14" name="Metin kutusu 13"/>
          <p:cNvSpPr txBox="1"/>
          <p:nvPr/>
        </p:nvSpPr>
        <p:spPr>
          <a:xfrm>
            <a:off x="234495" y="6145559"/>
            <a:ext cx="1584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smtClean="0"/>
              <a:t>Pectus carinatum</a:t>
            </a:r>
            <a:endParaRPr lang="tr-TR" sz="1400" b="1"/>
          </a:p>
        </p:txBody>
      </p:sp>
      <p:sp>
        <p:nvSpPr>
          <p:cNvPr id="15" name="Metin kutusu 14"/>
          <p:cNvSpPr txBox="1"/>
          <p:nvPr/>
        </p:nvSpPr>
        <p:spPr>
          <a:xfrm>
            <a:off x="2771800" y="6525344"/>
            <a:ext cx="821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smtClean="0"/>
              <a:t>Edema</a:t>
            </a:r>
            <a:endParaRPr lang="tr-TR" sz="1400" b="1"/>
          </a:p>
        </p:txBody>
      </p:sp>
      <p:sp>
        <p:nvSpPr>
          <p:cNvPr id="16" name="Metin kutusu 15"/>
          <p:cNvSpPr txBox="1"/>
          <p:nvPr/>
        </p:nvSpPr>
        <p:spPr>
          <a:xfrm>
            <a:off x="4154312" y="6361583"/>
            <a:ext cx="2626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/>
              <a:t>Cutaneous venous collaterals 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827584" y="3789040"/>
            <a:ext cx="1212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smtClean="0"/>
              <a:t>Facial rush</a:t>
            </a:r>
            <a:endParaRPr lang="tr-TR" sz="1400" b="1"/>
          </a:p>
        </p:txBody>
      </p:sp>
    </p:spTree>
    <p:extLst>
      <p:ext uri="{BB962C8B-B14F-4D97-AF65-F5344CB8AC3E}">
        <p14:creationId xmlns:p14="http://schemas.microsoft.com/office/powerpoint/2010/main" val="403434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4944"/>
            <a:ext cx="8229600" cy="1143000"/>
          </a:xfrm>
        </p:spPr>
        <p:txBody>
          <a:bodyPr/>
          <a:lstStyle/>
          <a:p>
            <a:r>
              <a:rPr lang="tr-TR" b="1" smtClean="0">
                <a:solidFill>
                  <a:srgbClr val="C00000"/>
                </a:solidFill>
              </a:rPr>
              <a:t>Cyanosis</a:t>
            </a:r>
            <a:endParaRPr lang="tr-TR" b="1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2132856"/>
            <a:ext cx="8229600" cy="5357192"/>
          </a:xfrm>
        </p:spPr>
        <p:txBody>
          <a:bodyPr>
            <a:normAutofit/>
          </a:bodyPr>
          <a:lstStyle/>
          <a:p>
            <a:pPr algn="just"/>
            <a:r>
              <a:rPr lang="en-US" sz="2800" b="1">
                <a:latin typeface="+mj-lt"/>
              </a:rPr>
              <a:t>Cyanosis </a:t>
            </a:r>
            <a:r>
              <a:rPr lang="en-US" sz="2800">
                <a:latin typeface="+mj-lt"/>
              </a:rPr>
              <a:t>is a bluish discoloration of the </a:t>
            </a:r>
            <a:r>
              <a:rPr lang="en-US" sz="2800" i="1">
                <a:latin typeface="+mj-lt"/>
              </a:rPr>
              <a:t>skin and </a:t>
            </a:r>
            <a:r>
              <a:rPr lang="en-US" sz="2800" i="1" smtClean="0">
                <a:latin typeface="+mj-lt"/>
              </a:rPr>
              <a:t>mucous</a:t>
            </a:r>
            <a:r>
              <a:rPr lang="tr-TR" sz="2800" i="1" smtClean="0">
                <a:latin typeface="+mj-lt"/>
              </a:rPr>
              <a:t> </a:t>
            </a:r>
            <a:r>
              <a:rPr lang="en-US" sz="2800" i="1" smtClean="0">
                <a:latin typeface="+mj-lt"/>
              </a:rPr>
              <a:t>membranes</a:t>
            </a:r>
            <a:r>
              <a:rPr lang="en-US" sz="2800" smtClean="0">
                <a:latin typeface="+mj-lt"/>
              </a:rPr>
              <a:t> </a:t>
            </a:r>
            <a:r>
              <a:rPr lang="en-US" sz="2800">
                <a:latin typeface="+mj-lt"/>
              </a:rPr>
              <a:t>resulting from abnormal perfusion by either an </a:t>
            </a:r>
            <a:r>
              <a:rPr lang="en-US" sz="2800" i="1" smtClean="0">
                <a:latin typeface="+mj-lt"/>
              </a:rPr>
              <a:t>increased</a:t>
            </a:r>
            <a:r>
              <a:rPr lang="tr-TR" sz="2800" i="1" smtClean="0">
                <a:latin typeface="+mj-lt"/>
              </a:rPr>
              <a:t> </a:t>
            </a:r>
            <a:r>
              <a:rPr lang="en-US" sz="2800" i="1" smtClean="0">
                <a:latin typeface="+mj-lt"/>
              </a:rPr>
              <a:t>amount </a:t>
            </a:r>
            <a:r>
              <a:rPr lang="en-US" sz="2800" i="1">
                <a:latin typeface="+mj-lt"/>
              </a:rPr>
              <a:t>of reduced hemoglobin or abnormal </a:t>
            </a:r>
            <a:r>
              <a:rPr lang="en-US" sz="2800" i="1" smtClean="0">
                <a:latin typeface="+mj-lt"/>
              </a:rPr>
              <a:t>hemoglobin</a:t>
            </a:r>
            <a:r>
              <a:rPr lang="tr-TR" sz="2800" smtClean="0">
                <a:latin typeface="+mj-lt"/>
              </a:rPr>
              <a:t>.</a:t>
            </a:r>
          </a:p>
          <a:p>
            <a:pPr algn="just"/>
            <a:endParaRPr lang="tr-TR" smtClean="0">
              <a:latin typeface="+mj-lt"/>
            </a:endParaRPr>
          </a:p>
          <a:p>
            <a:pPr lvl="1" algn="just"/>
            <a:r>
              <a:rPr lang="tr-TR" b="1" smtClean="0">
                <a:latin typeface="+mj-lt"/>
              </a:rPr>
              <a:t>Central</a:t>
            </a:r>
          </a:p>
          <a:p>
            <a:pPr lvl="1" algn="just"/>
            <a:r>
              <a:rPr lang="tr-TR" b="1" smtClean="0">
                <a:latin typeface="+mj-lt"/>
              </a:rPr>
              <a:t>Peripheral</a:t>
            </a:r>
          </a:p>
          <a:p>
            <a:pPr lvl="1" algn="just"/>
            <a:r>
              <a:rPr lang="tr-TR" b="1" smtClean="0">
                <a:latin typeface="+mj-lt"/>
              </a:rPr>
              <a:t>Differential</a:t>
            </a:r>
          </a:p>
          <a:p>
            <a:pPr algn="just"/>
            <a:endParaRPr lang="tr-TR" b="1">
              <a:latin typeface="+mj-lt"/>
            </a:endParaRPr>
          </a:p>
          <a:p>
            <a:endParaRPr lang="tr-TR">
              <a:latin typeface="+mj-lt"/>
            </a:endParaRPr>
          </a:p>
        </p:txBody>
      </p:sp>
      <p:pic>
        <p:nvPicPr>
          <p:cNvPr id="5122" name="Picture 2" descr="Cyanosis: Bluish discoloration of nail beds and fingertip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66" y="116632"/>
            <a:ext cx="2466975" cy="1847851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yanosis Görseller, Stok Fotoğraflar ve Vektörler | Shutter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2571750" cy="178117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45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400600"/>
          </a:xfrm>
        </p:spPr>
        <p:txBody>
          <a:bodyPr>
            <a:normAutofit/>
          </a:bodyPr>
          <a:lstStyle/>
          <a:p>
            <a:pPr lvl="0" algn="just"/>
            <a:r>
              <a:rPr lang="en-US" sz="2200" b="1">
                <a:solidFill>
                  <a:prstClr val="black"/>
                </a:solidFill>
              </a:rPr>
              <a:t>Central cyanosis </a:t>
            </a:r>
            <a:r>
              <a:rPr lang="en-US" sz="2200">
                <a:solidFill>
                  <a:prstClr val="black"/>
                </a:solidFill>
              </a:rPr>
              <a:t>is characterized by </a:t>
            </a:r>
            <a:r>
              <a:rPr lang="en-US" sz="2200" i="1">
                <a:solidFill>
                  <a:prstClr val="black"/>
                </a:solidFill>
              </a:rPr>
              <a:t>decreased arterial oxygenation </a:t>
            </a:r>
            <a:r>
              <a:rPr lang="en-US" sz="2200">
                <a:solidFill>
                  <a:prstClr val="black"/>
                </a:solidFill>
              </a:rPr>
              <a:t>(in</a:t>
            </a:r>
            <a:r>
              <a:rPr lang="tr-TR" sz="2200">
                <a:solidFill>
                  <a:prstClr val="black"/>
                </a:solidFill>
              </a:rPr>
              <a:t> arterial saturation ≤ 85%). </a:t>
            </a:r>
            <a:r>
              <a:rPr lang="tr-TR" sz="2200" smtClean="0">
                <a:solidFill>
                  <a:prstClr val="black"/>
                </a:solidFill>
              </a:rPr>
              <a:t>It </a:t>
            </a:r>
            <a:r>
              <a:rPr lang="tr-TR" sz="2200">
                <a:solidFill>
                  <a:prstClr val="black"/>
                </a:solidFill>
              </a:rPr>
              <a:t>is </a:t>
            </a:r>
            <a:r>
              <a:rPr lang="en-US" sz="2200">
                <a:solidFill>
                  <a:prstClr val="black"/>
                </a:solidFill>
              </a:rPr>
              <a:t>present with significant </a:t>
            </a:r>
            <a:r>
              <a:rPr lang="en-US" sz="2200" i="1">
                <a:solidFill>
                  <a:srgbClr val="FF0000"/>
                </a:solidFill>
              </a:rPr>
              <a:t>right-to-left shunting</a:t>
            </a:r>
            <a:r>
              <a:rPr lang="en-US" sz="2200" i="1">
                <a:solidFill>
                  <a:prstClr val="black"/>
                </a:solidFill>
              </a:rPr>
              <a:t> at the level of the heart or lungs</a:t>
            </a:r>
            <a:r>
              <a:rPr lang="en-US" sz="2200">
                <a:solidFill>
                  <a:prstClr val="black"/>
                </a:solidFill>
              </a:rPr>
              <a:t>, which allows deoxygenated blood to reach the systemic circulation.It is also a feature of </a:t>
            </a:r>
            <a:r>
              <a:rPr lang="en-US" sz="2200" i="1">
                <a:solidFill>
                  <a:srgbClr val="FF0000"/>
                </a:solidFill>
              </a:rPr>
              <a:t>hereditary methemoglobinemia</a:t>
            </a:r>
            <a:r>
              <a:rPr lang="en-US" sz="2200">
                <a:solidFill>
                  <a:prstClr val="black"/>
                </a:solidFill>
              </a:rPr>
              <a:t>.</a:t>
            </a:r>
            <a:endParaRPr lang="tr-TR" sz="2200">
              <a:solidFill>
                <a:prstClr val="black"/>
              </a:solidFill>
            </a:endParaRPr>
          </a:p>
          <a:p>
            <a:pPr lvl="0" algn="just"/>
            <a:endParaRPr lang="tr-TR" sz="2200">
              <a:solidFill>
                <a:prstClr val="black"/>
              </a:solidFill>
            </a:endParaRPr>
          </a:p>
          <a:p>
            <a:pPr lvl="0" algn="just"/>
            <a:r>
              <a:rPr lang="en-US" sz="2200" b="1">
                <a:solidFill>
                  <a:prstClr val="black"/>
                </a:solidFill>
              </a:rPr>
              <a:t>Peripheral or acrocyanosis </a:t>
            </a:r>
            <a:r>
              <a:rPr lang="en-US" sz="2200">
                <a:solidFill>
                  <a:prstClr val="black"/>
                </a:solidFill>
              </a:rPr>
              <a:t>of the fingers, toes, nose, and ears reflects reduced blood flow because of </a:t>
            </a:r>
            <a:r>
              <a:rPr lang="en-US" sz="2200" i="1">
                <a:solidFill>
                  <a:prstClr val="black"/>
                </a:solidFill>
              </a:rPr>
              <a:t>small vessel constriction </a:t>
            </a:r>
            <a:r>
              <a:rPr lang="en-US" sz="2200">
                <a:solidFill>
                  <a:prstClr val="black"/>
                </a:solidFill>
              </a:rPr>
              <a:t>seen in </a:t>
            </a:r>
            <a:r>
              <a:rPr lang="en-US" sz="2200" i="1">
                <a:solidFill>
                  <a:srgbClr val="FF0000"/>
                </a:solidFill>
              </a:rPr>
              <a:t>severe heart failure, shock, or peripheral vascular disease.</a:t>
            </a:r>
            <a:r>
              <a:rPr lang="en-US" sz="2200">
                <a:solidFill>
                  <a:srgbClr val="FF0000"/>
                </a:solidFill>
              </a:rPr>
              <a:t> </a:t>
            </a:r>
            <a:endParaRPr lang="tr-TR" sz="2200">
              <a:solidFill>
                <a:srgbClr val="FF0000"/>
              </a:solidFill>
            </a:endParaRPr>
          </a:p>
          <a:p>
            <a:pPr lvl="0" algn="just"/>
            <a:endParaRPr lang="tr-TR" sz="2200">
              <a:solidFill>
                <a:prstClr val="black"/>
              </a:solidFill>
            </a:endParaRPr>
          </a:p>
          <a:p>
            <a:pPr lvl="0" algn="just"/>
            <a:r>
              <a:rPr lang="tr-TR" sz="2200" b="1">
                <a:solidFill>
                  <a:prstClr val="black"/>
                </a:solidFill>
              </a:rPr>
              <a:t>D</a:t>
            </a:r>
            <a:r>
              <a:rPr lang="en-US" sz="2200" b="1">
                <a:solidFill>
                  <a:prstClr val="black"/>
                </a:solidFill>
              </a:rPr>
              <a:t>ifferential cyanosis </a:t>
            </a:r>
            <a:r>
              <a:rPr lang="en-US" sz="2200">
                <a:solidFill>
                  <a:prstClr val="black"/>
                </a:solidFill>
              </a:rPr>
              <a:t>affecting the lower but not the upper extremities occurs with a patent ductus arteriosus </a:t>
            </a:r>
            <a:r>
              <a:rPr lang="en-US" sz="2200" i="1">
                <a:solidFill>
                  <a:srgbClr val="FF0000"/>
                </a:solidFill>
              </a:rPr>
              <a:t>(PDA) </a:t>
            </a:r>
            <a:r>
              <a:rPr lang="en-US" sz="2200">
                <a:solidFill>
                  <a:prstClr val="black"/>
                </a:solidFill>
              </a:rPr>
              <a:t>and pulmonary artery </a:t>
            </a:r>
            <a:r>
              <a:rPr lang="en-US" sz="2200" i="1">
                <a:solidFill>
                  <a:srgbClr val="FF0000"/>
                </a:solidFill>
              </a:rPr>
              <a:t>(PA) hypertension with right-to-left shunting </a:t>
            </a:r>
            <a:r>
              <a:rPr lang="en-US" sz="2200">
                <a:solidFill>
                  <a:prstClr val="black"/>
                </a:solidFill>
              </a:rPr>
              <a:t>at the great vessel level. 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21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684584" y="269777"/>
            <a:ext cx="8229600" cy="1143000"/>
          </a:xfrm>
        </p:spPr>
        <p:txBody>
          <a:bodyPr/>
          <a:lstStyle/>
          <a:p>
            <a:r>
              <a:rPr lang="tr-TR" b="1" smtClean="0">
                <a:solidFill>
                  <a:srgbClr val="C00000"/>
                </a:solidFill>
              </a:rPr>
              <a:t>Clubbing</a:t>
            </a:r>
            <a:endParaRPr lang="tr-TR" b="1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421378"/>
            <a:ext cx="4588363" cy="575203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sz="2900"/>
              <a:t>Clubbing refers to the </a:t>
            </a:r>
            <a:r>
              <a:rPr lang="en-US" sz="2900" b="1"/>
              <a:t>swelling of the soft tissue of the </a:t>
            </a:r>
            <a:r>
              <a:rPr lang="en-US" sz="2900" b="1" smtClean="0"/>
              <a:t>terminal</a:t>
            </a:r>
            <a:r>
              <a:rPr lang="tr-TR" sz="2900" b="1" smtClean="0"/>
              <a:t> </a:t>
            </a:r>
            <a:r>
              <a:rPr lang="en-US" sz="2900" b="1" smtClean="0"/>
              <a:t>phalanx </a:t>
            </a:r>
            <a:r>
              <a:rPr lang="en-US" sz="2900" b="1"/>
              <a:t>of a </a:t>
            </a:r>
            <a:r>
              <a:rPr lang="en-US" sz="2900" b="1" smtClean="0"/>
              <a:t>digit</a:t>
            </a:r>
            <a:r>
              <a:rPr lang="tr-TR" sz="2900" b="1" smtClean="0"/>
              <a:t> </a:t>
            </a:r>
            <a:r>
              <a:rPr lang="en-US" sz="2900" smtClean="0"/>
              <a:t>with </a:t>
            </a:r>
            <a:r>
              <a:rPr lang="en-US" sz="2900"/>
              <a:t>subsequent loss of the normal angle </a:t>
            </a:r>
            <a:r>
              <a:rPr lang="en-US" sz="2900" smtClean="0"/>
              <a:t>between</a:t>
            </a:r>
            <a:r>
              <a:rPr lang="tr-TR" sz="2900" smtClean="0"/>
              <a:t> </a:t>
            </a:r>
            <a:r>
              <a:rPr lang="en-US" sz="2900" smtClean="0"/>
              <a:t>the </a:t>
            </a:r>
            <a:r>
              <a:rPr lang="en-US" sz="2900"/>
              <a:t>nail and the nail </a:t>
            </a:r>
            <a:r>
              <a:rPr lang="en-US" sz="2900" smtClean="0"/>
              <a:t>bed</a:t>
            </a:r>
            <a:r>
              <a:rPr lang="tr-TR" sz="2900" smtClean="0"/>
              <a:t>.</a:t>
            </a:r>
          </a:p>
          <a:p>
            <a:pPr algn="just"/>
            <a:endParaRPr lang="tr-TR" sz="2900" i="1" smtClean="0"/>
          </a:p>
          <a:p>
            <a:pPr algn="just"/>
            <a:r>
              <a:rPr lang="tr-TR" sz="2900" smtClean="0"/>
              <a:t>The clubbed finger on the right shows increased profile and </a:t>
            </a:r>
            <a:r>
              <a:rPr lang="tr-TR" sz="2900" b="1" smtClean="0"/>
              <a:t>increased nail fold angles.</a:t>
            </a:r>
            <a:endParaRPr lang="tr-TR" sz="2000" b="1" i="1" smtClean="0">
              <a:solidFill>
                <a:prstClr val="black"/>
              </a:solidFill>
            </a:endParaRPr>
          </a:p>
          <a:p>
            <a:pPr lvl="1" algn="just"/>
            <a:r>
              <a:rPr lang="tr-TR" sz="2500">
                <a:solidFill>
                  <a:prstClr val="black"/>
                </a:solidFill>
              </a:rPr>
              <a:t>Distal phalangeal finger depth (DPD)–interphalangeal finger depth (IPD) represents the phalangeal depth ratio. </a:t>
            </a:r>
            <a:endParaRPr lang="tr-TR" sz="2500" smtClean="0">
              <a:solidFill>
                <a:prstClr val="black"/>
              </a:solidFill>
            </a:endParaRPr>
          </a:p>
          <a:p>
            <a:pPr lvl="1" algn="just"/>
            <a:r>
              <a:rPr lang="tr-TR" sz="2500" smtClean="0">
                <a:solidFill>
                  <a:prstClr val="black"/>
                </a:solidFill>
              </a:rPr>
              <a:t>In </a:t>
            </a:r>
            <a:r>
              <a:rPr lang="tr-TR" sz="2500">
                <a:solidFill>
                  <a:prstClr val="black"/>
                </a:solidFill>
              </a:rPr>
              <a:t>normal fingers, the IPD is greater than the DPD. </a:t>
            </a:r>
            <a:r>
              <a:rPr lang="tr-TR" sz="2500" i="1">
                <a:solidFill>
                  <a:prstClr val="black"/>
                </a:solidFill>
              </a:rPr>
              <a:t>In clubbing, this relationship is </a:t>
            </a:r>
            <a:r>
              <a:rPr lang="tr-TR" sz="2500" i="1" smtClean="0">
                <a:solidFill>
                  <a:prstClr val="black"/>
                </a:solidFill>
              </a:rPr>
              <a:t>reversed. </a:t>
            </a:r>
            <a:r>
              <a:rPr lang="tr-TR" sz="2500" b="1" i="1" smtClean="0">
                <a:solidFill>
                  <a:prstClr val="black"/>
                </a:solidFill>
              </a:rPr>
              <a:t>DPD&gt;IPD</a:t>
            </a:r>
          </a:p>
          <a:p>
            <a:pPr algn="just"/>
            <a:endParaRPr lang="tr-TR" sz="2900" i="1" smtClean="0">
              <a:solidFill>
                <a:prstClr val="black"/>
              </a:solidFill>
            </a:endParaRPr>
          </a:p>
          <a:p>
            <a:pPr algn="just"/>
            <a:r>
              <a:rPr lang="tr-TR" sz="2900" b="1" smtClean="0">
                <a:solidFill>
                  <a:prstClr val="black"/>
                </a:solidFill>
              </a:rPr>
              <a:t>‘’</a:t>
            </a:r>
            <a:r>
              <a:rPr lang="en-US" sz="2900" b="1" smtClean="0">
                <a:solidFill>
                  <a:prstClr val="black"/>
                </a:solidFill>
              </a:rPr>
              <a:t>Schamroth sign</a:t>
            </a:r>
            <a:r>
              <a:rPr lang="tr-TR" sz="2900" b="1" smtClean="0">
                <a:solidFill>
                  <a:prstClr val="black"/>
                </a:solidFill>
              </a:rPr>
              <a:t>’’</a:t>
            </a:r>
            <a:r>
              <a:rPr lang="tr-TR" sz="2900" b="1" smtClean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en-US" sz="2900" b="1" smtClean="0">
                <a:solidFill>
                  <a:prstClr val="black"/>
                </a:solidFill>
              </a:rPr>
              <a:t> </a:t>
            </a:r>
            <a:r>
              <a:rPr lang="en-US" sz="2900">
                <a:solidFill>
                  <a:prstClr val="black"/>
                </a:solidFill>
              </a:rPr>
              <a:t>In the absence of clubbing, nail to nail opposition of the index fingers creates </a:t>
            </a:r>
            <a:r>
              <a:rPr lang="en-US" sz="2900" b="1">
                <a:solidFill>
                  <a:prstClr val="black"/>
                </a:solidFill>
              </a:rPr>
              <a:t>a diamond-shaped </a:t>
            </a:r>
            <a:r>
              <a:rPr lang="en-US" sz="2900" b="1" smtClean="0">
                <a:solidFill>
                  <a:prstClr val="black"/>
                </a:solidFill>
              </a:rPr>
              <a:t>window</a:t>
            </a:r>
            <a:r>
              <a:rPr lang="en-US" sz="2900" smtClean="0">
                <a:solidFill>
                  <a:prstClr val="black"/>
                </a:solidFill>
              </a:rPr>
              <a:t>. </a:t>
            </a:r>
            <a:r>
              <a:rPr lang="en-US" sz="2900">
                <a:solidFill>
                  <a:prstClr val="black"/>
                </a:solidFill>
              </a:rPr>
              <a:t>In clubbed fingers, the loss of the profile angle caused by the increase in tissue at the nail bed causes obliteration of this </a:t>
            </a:r>
            <a:r>
              <a:rPr lang="en-US" sz="2900" smtClean="0">
                <a:solidFill>
                  <a:prstClr val="black"/>
                </a:solidFill>
              </a:rPr>
              <a:t>space</a:t>
            </a:r>
            <a:r>
              <a:rPr lang="tr-TR" sz="2900" smtClean="0">
                <a:solidFill>
                  <a:prstClr val="black"/>
                </a:solidFill>
              </a:rPr>
              <a:t>.</a:t>
            </a:r>
          </a:p>
          <a:p>
            <a:pPr algn="just"/>
            <a:endParaRPr lang="tr-TR" sz="2000">
              <a:solidFill>
                <a:prstClr val="black"/>
              </a:solidFill>
            </a:endParaRPr>
          </a:p>
          <a:p>
            <a:pPr algn="just"/>
            <a:endParaRPr lang="tr-TR" sz="2000" i="1" smtClean="0"/>
          </a:p>
          <a:p>
            <a:pPr algn="just"/>
            <a:endParaRPr lang="tr-TR" sz="2000" i="1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" y="116633"/>
            <a:ext cx="1899291" cy="1008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89" y="332655"/>
            <a:ext cx="4600575" cy="624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228184" y="6581001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smtClean="0"/>
              <a:t>Braunwald, 9. Edition, 2013</a:t>
            </a:r>
            <a:endParaRPr lang="tr-TR" sz="1200"/>
          </a:p>
        </p:txBody>
      </p:sp>
    </p:spTree>
    <p:extLst>
      <p:ext uri="{BB962C8B-B14F-4D97-AF65-F5344CB8AC3E}">
        <p14:creationId xmlns:p14="http://schemas.microsoft.com/office/powerpoint/2010/main" val="2505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>
                <a:solidFill>
                  <a:srgbClr val="C00000"/>
                </a:solidFill>
              </a:rPr>
              <a:t>Causes of Clubbing</a:t>
            </a:r>
            <a:endParaRPr lang="tr-TR" b="1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556792"/>
            <a:ext cx="5698976" cy="4525963"/>
          </a:xfrm>
        </p:spPr>
        <p:txBody>
          <a:bodyPr>
            <a:normAutofit/>
          </a:bodyPr>
          <a:lstStyle/>
          <a:p>
            <a:r>
              <a:rPr lang="tr-TR" smtClean="0"/>
              <a:t>Pulmonary malignancy</a:t>
            </a:r>
          </a:p>
          <a:p>
            <a:r>
              <a:rPr lang="tr-TR" smtClean="0"/>
              <a:t>Chronic infection (or inflammation):</a:t>
            </a:r>
            <a:r>
              <a:rPr lang="tr-TR" smtClean="0">
                <a:solidFill>
                  <a:srgbClr val="000000"/>
                </a:solidFill>
                <a:latin typeface="HelveticaNeue"/>
              </a:rPr>
              <a:t> </a:t>
            </a:r>
            <a:r>
              <a:rPr lang="tr-TR" sz="2400" i="1">
                <a:solidFill>
                  <a:srgbClr val="000000"/>
                </a:solidFill>
                <a:latin typeface="+mj-lt"/>
              </a:rPr>
              <a:t>bronchiectasis, lung abscess, empyema, pulmonary tuberculosis</a:t>
            </a:r>
            <a:r>
              <a:rPr lang="tr-TR" sz="2400" i="1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tr-TR" sz="2400" i="1">
                <a:solidFill>
                  <a:srgbClr val="000000"/>
                </a:solidFill>
                <a:latin typeface="+mj-lt"/>
              </a:rPr>
              <a:t>infective </a:t>
            </a:r>
            <a:r>
              <a:rPr lang="tr-TR" sz="2400" i="1" smtClean="0">
                <a:solidFill>
                  <a:srgbClr val="000000"/>
                </a:solidFill>
                <a:latin typeface="+mj-lt"/>
              </a:rPr>
              <a:t>endocarditis, crohn disease</a:t>
            </a:r>
            <a:endParaRPr lang="tr-TR" sz="2400" i="1" smtClean="0">
              <a:latin typeface="+mj-lt"/>
            </a:endParaRPr>
          </a:p>
          <a:p>
            <a:r>
              <a:rPr lang="tr-TR" smtClean="0"/>
              <a:t>Cyanotic congenital heart disease </a:t>
            </a:r>
          </a:p>
          <a:p>
            <a:endParaRPr lang="tr-TR"/>
          </a:p>
        </p:txBody>
      </p:sp>
      <p:pic>
        <p:nvPicPr>
          <p:cNvPr id="2050" name="Picture 2" descr="Digital Clubbing | Circu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94" y="1340768"/>
            <a:ext cx="355282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5159445" y="6228496"/>
            <a:ext cx="39621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smtClean="0">
                <a:solidFill>
                  <a:srgbClr val="000000"/>
                </a:solidFill>
                <a:latin typeface="+mj-lt"/>
              </a:rPr>
              <a:t>Rutherford, Circulation</a:t>
            </a:r>
            <a:r>
              <a:rPr lang="tr-TR" sz="1600">
                <a:solidFill>
                  <a:srgbClr val="000000"/>
                </a:solidFill>
                <a:latin typeface="+mj-lt"/>
              </a:rPr>
              <a:t>. 2013;127:1997–1999</a:t>
            </a:r>
            <a:endParaRPr lang="tr-TR" sz="1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974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Clinical Clues to </a:t>
            </a:r>
            <a:r>
              <a:rPr lang="en-US" sz="2000" b="1" smtClean="0">
                <a:solidFill>
                  <a:srgbClr val="C00000"/>
                </a:solidFill>
              </a:rPr>
              <a:t>Specific </a:t>
            </a:r>
            <a:r>
              <a:rPr lang="en-US" sz="2000" b="1">
                <a:solidFill>
                  <a:srgbClr val="C00000"/>
                </a:solidFill>
              </a:rPr>
              <a:t>Cardiac Abnormalities Detectable from the General </a:t>
            </a:r>
            <a:r>
              <a:rPr lang="en-US" sz="2000" b="1" smtClean="0">
                <a:solidFill>
                  <a:srgbClr val="C00000"/>
                </a:solidFill>
              </a:rPr>
              <a:t>Examination</a:t>
            </a:r>
            <a:r>
              <a:rPr lang="tr-TR" sz="2000" b="1" smtClean="0">
                <a:solidFill>
                  <a:srgbClr val="C00000"/>
                </a:solidFill>
              </a:rPr>
              <a:t> </a:t>
            </a:r>
            <a:r>
              <a:rPr lang="tr-TR" sz="2000" b="1" i="1" smtClean="0">
                <a:solidFill>
                  <a:srgbClr val="C00000"/>
                </a:solidFill>
              </a:rPr>
              <a:t>(some examples)</a:t>
            </a:r>
            <a:endParaRPr lang="tr-TR" sz="2000" b="1" i="1">
              <a:solidFill>
                <a:srgbClr val="C00000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7695"/>
              </p:ext>
            </p:extLst>
          </p:nvPr>
        </p:nvGraphicFramePr>
        <p:xfrm>
          <a:off x="611560" y="798917"/>
          <a:ext cx="7437513" cy="6014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171"/>
                <a:gridCol w="2479171"/>
                <a:gridCol w="2479171"/>
              </a:tblGrid>
              <a:tr h="432586">
                <a:tc>
                  <a:txBody>
                    <a:bodyPr/>
                    <a:lstStyle/>
                    <a:p>
                      <a:r>
                        <a:rPr lang="tr-TR" sz="1800" smtClean="0">
                          <a:latin typeface="+mj-lt"/>
                        </a:rPr>
                        <a:t>Condition</a:t>
                      </a:r>
                      <a:endParaRPr lang="tr-TR" sz="1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smtClean="0">
                          <a:latin typeface="+mj-lt"/>
                        </a:rPr>
                        <a:t>Appearance</a:t>
                      </a:r>
                      <a:endParaRPr lang="tr-TR" sz="1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smtClean="0">
                          <a:latin typeface="+mj-lt"/>
                        </a:rPr>
                        <a:t>Associated Cardiac abnormalities</a:t>
                      </a:r>
                      <a:endParaRPr lang="tr-TR" sz="1800">
                        <a:latin typeface="+mj-lt"/>
                      </a:endParaRPr>
                    </a:p>
                  </a:txBody>
                  <a:tcPr/>
                </a:tc>
              </a:tr>
              <a:tr h="443331">
                <a:tc>
                  <a:txBody>
                    <a:bodyPr/>
                    <a:lstStyle/>
                    <a:p>
                      <a:r>
                        <a:rPr lang="tr-TR" sz="1600" smtClean="0">
                          <a:latin typeface="+mj-lt"/>
                        </a:rPr>
                        <a:t>Marfan syndrome</a:t>
                      </a:r>
                      <a:endParaRPr lang="tr-TR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300" b="1" smtClean="0">
                          <a:latin typeface="+mj-lt"/>
                        </a:rPr>
                        <a:t>Tall, Long extremities</a:t>
                      </a:r>
                      <a:endParaRPr lang="tr-TR" sz="13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smtClean="0">
                          <a:latin typeface="+mj-lt"/>
                        </a:rPr>
                        <a:t>Aortic</a:t>
                      </a:r>
                      <a:r>
                        <a:rPr lang="tr-TR" sz="1400" baseline="0" smtClean="0">
                          <a:latin typeface="+mj-lt"/>
                        </a:rPr>
                        <a:t> root dilatation, Mitral valve prolapse</a:t>
                      </a:r>
                      <a:endParaRPr lang="tr-TR" sz="1400">
                        <a:latin typeface="+mj-lt"/>
                      </a:endParaRPr>
                    </a:p>
                  </a:txBody>
                  <a:tcPr/>
                </a:tc>
              </a:tr>
              <a:tr h="803374">
                <a:tc>
                  <a:txBody>
                    <a:bodyPr/>
                    <a:lstStyle/>
                    <a:p>
                      <a:r>
                        <a:rPr lang="tr-TR" sz="1600" smtClean="0">
                          <a:latin typeface="+mj-lt"/>
                        </a:rPr>
                        <a:t>Jaundice</a:t>
                      </a:r>
                      <a:endParaRPr lang="tr-TR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300" b="1" smtClean="0">
                          <a:latin typeface="+mj-lt"/>
                        </a:rPr>
                        <a:t>Yellow skin or sclera</a:t>
                      </a:r>
                      <a:endParaRPr lang="tr-TR" sz="13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i="0" u="none" strike="noStrike" baseline="0" smtClean="0">
                          <a:latin typeface="+mj-lt"/>
                        </a:rPr>
                        <a:t>Right-sided congestive heart failure,</a:t>
                      </a:r>
                    </a:p>
                    <a:p>
                      <a:pPr algn="l"/>
                      <a:r>
                        <a:rPr lang="tr-TR" sz="1400" b="0" i="0" u="none" strike="noStrike" baseline="0" smtClean="0">
                          <a:latin typeface="+mj-lt"/>
                        </a:rPr>
                        <a:t>Prosthetic valve dysfunction (hemolysis)</a:t>
                      </a:r>
                      <a:endParaRPr lang="tr-TR" sz="1400">
                        <a:latin typeface="+mj-lt"/>
                      </a:endParaRPr>
                    </a:p>
                  </a:txBody>
                  <a:tcPr/>
                </a:tc>
              </a:tr>
              <a:tr h="443331">
                <a:tc>
                  <a:txBody>
                    <a:bodyPr/>
                    <a:lstStyle/>
                    <a:p>
                      <a:r>
                        <a:rPr lang="tr-TR" sz="1600" b="0" i="0" u="none" strike="noStrike" baseline="0" smtClean="0">
                          <a:latin typeface="+mj-lt"/>
                        </a:rPr>
                        <a:t>Thoracic bony abnormality</a:t>
                      </a:r>
                      <a:endParaRPr lang="tr-TR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300" b="1" i="0" u="none" strike="noStrike" baseline="0" smtClean="0">
                          <a:latin typeface="+mj-lt"/>
                        </a:rPr>
                        <a:t>Pectus excavatum</a:t>
                      </a:r>
                    </a:p>
                    <a:p>
                      <a:pPr algn="l"/>
                      <a:r>
                        <a:rPr lang="tr-TR" sz="1300" b="1" i="0" u="none" strike="noStrike" baseline="0" smtClean="0">
                          <a:latin typeface="+mj-lt"/>
                        </a:rPr>
                        <a:t>Straight back syndrome</a:t>
                      </a:r>
                      <a:endParaRPr lang="tr-TR" sz="13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0" i="0" u="none" strike="noStrike" baseline="0" smtClean="0">
                          <a:latin typeface="+mj-lt"/>
                        </a:rPr>
                        <a:t>Mitral valve prolapse</a:t>
                      </a:r>
                      <a:endParaRPr lang="tr-TR" sz="1400">
                        <a:latin typeface="+mj-lt"/>
                      </a:endParaRPr>
                    </a:p>
                  </a:txBody>
                  <a:tcPr/>
                </a:tc>
              </a:tr>
              <a:tr h="432586">
                <a:tc>
                  <a:txBody>
                    <a:bodyPr/>
                    <a:lstStyle/>
                    <a:p>
                      <a:r>
                        <a:rPr lang="tr-TR" sz="1600" b="0" i="0" u="none" strike="noStrike" baseline="0" smtClean="0">
                          <a:latin typeface="+mj-lt"/>
                        </a:rPr>
                        <a:t>Pickwickian syndrome</a:t>
                      </a:r>
                      <a:endParaRPr lang="tr-TR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300" smtClean="0">
                          <a:latin typeface="+mj-lt"/>
                        </a:rPr>
                        <a:t>Severe </a:t>
                      </a:r>
                      <a:r>
                        <a:rPr lang="tr-TR" sz="1300" b="1" smtClean="0">
                          <a:latin typeface="+mj-lt"/>
                        </a:rPr>
                        <a:t>obesity, Somnolence</a:t>
                      </a:r>
                      <a:endParaRPr lang="tr-TR" sz="13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0" i="0" u="none" strike="noStrike" baseline="0" smtClean="0">
                          <a:latin typeface="+mj-lt"/>
                        </a:rPr>
                        <a:t>Pulmonary hypertension</a:t>
                      </a:r>
                      <a:endParaRPr lang="tr-TR" sz="1400">
                        <a:latin typeface="+mj-lt"/>
                      </a:endParaRPr>
                    </a:p>
                  </a:txBody>
                  <a:tcPr/>
                </a:tc>
              </a:tr>
              <a:tr h="988767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baseline="0" smtClean="0">
                          <a:latin typeface="+mj-lt"/>
                        </a:rPr>
                        <a:t>Right-to-left intracardiac shunt</a:t>
                      </a:r>
                      <a:endParaRPr lang="tr-TR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Cyanosis and clubbing </a:t>
                      </a:r>
                      <a:r>
                        <a:rPr kumimoji="0" lang="en-US" sz="1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of distal extremities</a:t>
                      </a:r>
                      <a:r>
                        <a:rPr kumimoji="0" lang="tr-TR" sz="1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,</a:t>
                      </a:r>
                      <a:endParaRPr kumimoji="0" lang="en-US" sz="13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Differential cyanosis and clubbing</a:t>
                      </a:r>
                      <a:endParaRPr lang="tr-TR" sz="13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Any of the lesions that cause Eisenmenger syndrome</a:t>
                      </a:r>
                      <a:r>
                        <a:rPr kumimoji="0" lang="tr-T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,</a:t>
                      </a:r>
                      <a:endParaRPr kumimoji="0" lang="en-US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Reversed shunt through patent ductus arteriosus</a:t>
                      </a:r>
                      <a:endParaRPr lang="tr-TR" sz="1400">
                        <a:latin typeface="+mj-lt"/>
                      </a:endParaRPr>
                    </a:p>
                  </a:txBody>
                  <a:tcPr/>
                </a:tc>
              </a:tr>
              <a:tr h="432586">
                <a:tc>
                  <a:txBody>
                    <a:bodyPr/>
                    <a:lstStyle/>
                    <a:p>
                      <a:pPr algn="l"/>
                      <a:r>
                        <a:rPr lang="tr-TR" sz="1600" smtClean="0">
                          <a:latin typeface="+mj-lt"/>
                        </a:rPr>
                        <a:t>Anaemia</a:t>
                      </a:r>
                      <a:endParaRPr lang="tr-TR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300" b="1" i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Pallor</a:t>
                      </a:r>
                      <a:r>
                        <a:rPr lang="tr-TR" sz="1300" b="0" i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of the conjunctivae</a:t>
                      </a:r>
                      <a:endParaRPr lang="tr-TR" sz="13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smtClean="0">
                          <a:latin typeface="+mj-lt"/>
                        </a:rPr>
                        <a:t>Chronic heart failure</a:t>
                      </a:r>
                      <a:endParaRPr lang="tr-TR" sz="1400">
                        <a:latin typeface="+mj-lt"/>
                      </a:endParaRPr>
                    </a:p>
                  </a:txBody>
                  <a:tcPr/>
                </a:tc>
              </a:tr>
              <a:tr h="620664">
                <a:tc>
                  <a:txBody>
                    <a:bodyPr/>
                    <a:lstStyle/>
                    <a:p>
                      <a:pPr algn="l"/>
                      <a:r>
                        <a:rPr lang="tr-TR" sz="1600" b="0" i="0" u="none" strike="noStrike" baseline="0" smtClean="0">
                          <a:latin typeface="+mj-lt"/>
                        </a:rPr>
                        <a:t>Down syndrome</a:t>
                      </a:r>
                      <a:endParaRPr lang="tr-TR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300" b="1" i="0" u="none" strike="noStrike" baseline="0" smtClean="0">
                          <a:latin typeface="+mj-lt"/>
                        </a:rPr>
                        <a:t>Mental retardation</a:t>
                      </a:r>
                    </a:p>
                    <a:p>
                      <a:pPr algn="l"/>
                      <a:r>
                        <a:rPr lang="tr-TR" sz="1300" b="1" i="0" u="none" strike="noStrike" baseline="0" smtClean="0">
                          <a:latin typeface="+mj-lt"/>
                        </a:rPr>
                        <a:t>Simian crease of palm</a:t>
                      </a:r>
                    </a:p>
                    <a:p>
                      <a:pPr algn="l"/>
                      <a:r>
                        <a:rPr lang="tr-TR" sz="1300" b="1" i="0" u="none" strike="noStrike" baseline="0" smtClean="0">
                          <a:latin typeface="+mj-lt"/>
                        </a:rPr>
                        <a:t>Characteristic facies</a:t>
                      </a:r>
                      <a:endParaRPr lang="tr-TR" sz="1300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baseline="0" smtClean="0">
                          <a:latin typeface="+mj-lt"/>
                        </a:rPr>
                        <a:t>Endocardial cushion defect</a:t>
                      </a:r>
                      <a:endParaRPr lang="tr-TR" sz="1400">
                        <a:latin typeface="+mj-lt"/>
                      </a:endParaRPr>
                    </a:p>
                  </a:txBody>
                  <a:tcPr/>
                </a:tc>
              </a:tr>
              <a:tr h="803374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baseline="0" smtClean="0">
                          <a:latin typeface="+mj-lt"/>
                        </a:rPr>
                        <a:t>Scleroderma</a:t>
                      </a:r>
                      <a:endParaRPr lang="tr-TR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u="none" strike="noStrike" baseline="0" smtClean="0">
                          <a:latin typeface="+mj-lt"/>
                        </a:rPr>
                        <a:t>Tight, shiny skin of fingers </a:t>
                      </a:r>
                      <a:r>
                        <a:rPr lang="en-US" sz="1300" b="0" i="0" u="none" strike="noStrike" baseline="0" smtClean="0">
                          <a:latin typeface="+mj-lt"/>
                        </a:rPr>
                        <a:t>with contraction</a:t>
                      </a:r>
                    </a:p>
                    <a:p>
                      <a:pPr algn="l"/>
                      <a:r>
                        <a:rPr lang="en-US" sz="1300" b="0" i="0" u="none" strike="noStrike" baseline="0" smtClean="0">
                          <a:latin typeface="+mj-lt"/>
                        </a:rPr>
                        <a:t>Characteristic </a:t>
                      </a:r>
                      <a:r>
                        <a:rPr lang="en-US" sz="1300" b="1" i="0" u="none" strike="noStrike" baseline="0" smtClean="0">
                          <a:latin typeface="+mj-lt"/>
                        </a:rPr>
                        <a:t>taut mouth and facies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i="0" u="none" strike="noStrike" baseline="0" smtClean="0">
                          <a:latin typeface="+mj-lt"/>
                        </a:rPr>
                        <a:t>Pulmonary hypertension</a:t>
                      </a:r>
                      <a:endParaRPr lang="tr-TR" sz="140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73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42493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r-TR" b="1">
                <a:solidFill>
                  <a:srgbClr val="C00000"/>
                </a:solidFill>
              </a:rPr>
              <a:t>Opening the </a:t>
            </a:r>
            <a:r>
              <a:rPr lang="tr-TR" b="1" smtClean="0">
                <a:solidFill>
                  <a:srgbClr val="C00000"/>
                </a:solidFill>
              </a:rPr>
              <a:t>consultation/ Warm up</a:t>
            </a:r>
            <a:r>
              <a:rPr lang="tr-TR" b="1">
                <a:solidFill>
                  <a:srgbClr val="C00000"/>
                </a:solidFill>
              </a:rPr>
              <a:t/>
            </a:r>
            <a:br>
              <a:rPr lang="tr-TR" b="1">
                <a:solidFill>
                  <a:srgbClr val="C00000"/>
                </a:solidFill>
              </a:rPr>
            </a:br>
            <a:endParaRPr lang="tr-TR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302433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>
                <a:solidFill>
                  <a:srgbClr val="444444"/>
                </a:solidFill>
                <a:latin typeface="Work Sans"/>
              </a:rPr>
              <a:t>Introduce yourself – </a:t>
            </a:r>
            <a:r>
              <a:rPr lang="en-US" i="1">
                <a:solidFill>
                  <a:srgbClr val="444444"/>
                </a:solidFill>
                <a:latin typeface="Work Sans"/>
              </a:rPr>
              <a:t>name / role</a:t>
            </a:r>
            <a:endParaRPr lang="en-US">
              <a:solidFill>
                <a:srgbClr val="444444"/>
              </a:solidFill>
              <a:latin typeface="Work Sans"/>
            </a:endParaRPr>
          </a:p>
          <a:p>
            <a:r>
              <a:rPr lang="en-US" b="1">
                <a:solidFill>
                  <a:srgbClr val="444444"/>
                </a:solidFill>
                <a:latin typeface="Work Sans"/>
              </a:rPr>
              <a:t>Confirm patient details – </a:t>
            </a:r>
            <a:r>
              <a:rPr lang="en-US" i="1">
                <a:solidFill>
                  <a:srgbClr val="444444"/>
                </a:solidFill>
                <a:latin typeface="Work Sans"/>
              </a:rPr>
              <a:t>name / DOB</a:t>
            </a:r>
            <a:endParaRPr lang="en-US">
              <a:solidFill>
                <a:srgbClr val="444444"/>
              </a:solidFill>
              <a:latin typeface="Work Sans"/>
            </a:endParaRPr>
          </a:p>
          <a:p>
            <a:r>
              <a:rPr lang="en-US" b="1">
                <a:solidFill>
                  <a:srgbClr val="444444"/>
                </a:solidFill>
                <a:latin typeface="Work Sans"/>
              </a:rPr>
              <a:t>Explain the need to take a </a:t>
            </a:r>
            <a:r>
              <a:rPr lang="en-US" b="1" smtClean="0">
                <a:solidFill>
                  <a:srgbClr val="444444"/>
                </a:solidFill>
                <a:latin typeface="Work Sans"/>
              </a:rPr>
              <a:t>history</a:t>
            </a:r>
            <a:r>
              <a:rPr lang="tr-TR" b="1" smtClean="0">
                <a:solidFill>
                  <a:srgbClr val="444444"/>
                </a:solidFill>
                <a:latin typeface="Work Sans"/>
              </a:rPr>
              <a:t> &amp; PE</a:t>
            </a:r>
            <a:endParaRPr lang="en-US">
              <a:solidFill>
                <a:srgbClr val="444444"/>
              </a:solidFill>
              <a:latin typeface="Work Sans"/>
            </a:endParaRPr>
          </a:p>
          <a:p>
            <a:r>
              <a:rPr lang="tr-TR" b="1" smtClean="0">
                <a:solidFill>
                  <a:srgbClr val="444444"/>
                </a:solidFill>
                <a:latin typeface="Work Sans"/>
              </a:rPr>
              <a:t>Informed</a:t>
            </a:r>
            <a:r>
              <a:rPr lang="en-US" b="1" smtClean="0">
                <a:solidFill>
                  <a:srgbClr val="444444"/>
                </a:solidFill>
                <a:latin typeface="Work Sans"/>
              </a:rPr>
              <a:t> </a:t>
            </a:r>
            <a:r>
              <a:rPr lang="en-US" b="1">
                <a:solidFill>
                  <a:srgbClr val="444444"/>
                </a:solidFill>
                <a:latin typeface="Work Sans"/>
              </a:rPr>
              <a:t>consent</a:t>
            </a:r>
            <a:endParaRPr lang="en-US">
              <a:solidFill>
                <a:srgbClr val="444444"/>
              </a:solidFill>
              <a:latin typeface="Work Sans"/>
            </a:endParaRPr>
          </a:p>
          <a:p>
            <a:r>
              <a:rPr lang="en-US" b="1" smtClean="0">
                <a:solidFill>
                  <a:srgbClr val="444444"/>
                </a:solidFill>
                <a:latin typeface="Work Sans"/>
              </a:rPr>
              <a:t>Ensure </a:t>
            </a:r>
            <a:r>
              <a:rPr lang="en-US" b="1">
                <a:solidFill>
                  <a:srgbClr val="444444"/>
                </a:solidFill>
                <a:latin typeface="Work Sans"/>
              </a:rPr>
              <a:t>the patient is comfortable</a:t>
            </a:r>
            <a:endParaRPr lang="en-US">
              <a:solidFill>
                <a:srgbClr val="444444"/>
              </a:solidFill>
              <a:latin typeface="Work Sans"/>
            </a:endParaRP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9562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568952" cy="1143000"/>
          </a:xfrm>
        </p:spPr>
        <p:txBody>
          <a:bodyPr>
            <a:noAutofit/>
          </a:bodyPr>
          <a:lstStyle/>
          <a:p>
            <a:r>
              <a:rPr lang="tr-TR" sz="3600" b="1" smtClean="0">
                <a:solidFill>
                  <a:srgbClr val="C00000"/>
                </a:solidFill>
              </a:rPr>
              <a:t>Physical Examination of Cardiovascular system</a:t>
            </a:r>
            <a:endParaRPr lang="tr-TR" sz="3600" b="1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3672408"/>
          </a:xfrm>
          <a:ln w="28575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tr-TR" smtClean="0"/>
              <a:t>General appearance/Inspection of the patient</a:t>
            </a:r>
          </a:p>
          <a:p>
            <a:pPr lvl="0"/>
            <a:r>
              <a:rPr lang="tr-TR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of the </a:t>
            </a:r>
            <a:r>
              <a:rPr lang="tr-TR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pressure</a:t>
            </a:r>
          </a:p>
          <a:p>
            <a:r>
              <a:rPr lang="tr-TR" smtClean="0"/>
              <a:t>Examination of the arterial pulse </a:t>
            </a:r>
          </a:p>
          <a:p>
            <a:pPr lvl="0" algn="just"/>
            <a:r>
              <a:rPr lang="tr-TR" smtClean="0">
                <a:solidFill>
                  <a:prstClr val="black"/>
                </a:solidFill>
              </a:rPr>
              <a:t>The examination of jugular vein </a:t>
            </a:r>
          </a:p>
          <a:p>
            <a:r>
              <a:rPr lang="tr-TR" smtClean="0"/>
              <a:t>The examination of the precordium</a:t>
            </a:r>
          </a:p>
          <a:p>
            <a:r>
              <a:rPr lang="tr-TR" smtClean="0"/>
              <a:t>The examination of edema</a:t>
            </a:r>
          </a:p>
        </p:txBody>
      </p:sp>
    </p:spTree>
    <p:extLst>
      <p:ext uri="{BB962C8B-B14F-4D97-AF65-F5344CB8AC3E}">
        <p14:creationId xmlns:p14="http://schemas.microsoft.com/office/powerpoint/2010/main" val="250729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4000" b="1">
                <a:solidFill>
                  <a:srgbClr val="C00000"/>
                </a:solidFill>
                <a:ea typeface="+mn-ea"/>
                <a:cs typeface="+mn-cs"/>
              </a:rPr>
              <a:t>Measurement of the </a:t>
            </a:r>
            <a:r>
              <a:rPr lang="tr-TR" sz="4000" b="1" smtClean="0">
                <a:solidFill>
                  <a:srgbClr val="C00000"/>
                </a:solidFill>
                <a:ea typeface="+mn-ea"/>
                <a:cs typeface="+mn-cs"/>
              </a:rPr>
              <a:t>blood pressure</a:t>
            </a:r>
            <a:endParaRPr lang="tr-TR" sz="4000" b="1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525963"/>
          </a:xfrm>
        </p:spPr>
        <p:txBody>
          <a:bodyPr/>
          <a:lstStyle/>
          <a:p>
            <a:pPr algn="just"/>
            <a:r>
              <a:rPr lang="en-US"/>
              <a:t>Blood pressure should always be </a:t>
            </a:r>
            <a:r>
              <a:rPr lang="tr-TR" smtClean="0"/>
              <a:t>measured</a:t>
            </a:r>
            <a:r>
              <a:rPr lang="en-US" smtClean="0"/>
              <a:t> </a:t>
            </a:r>
            <a:r>
              <a:rPr lang="en-US"/>
              <a:t>in </a:t>
            </a:r>
            <a:r>
              <a:rPr lang="en-US" b="1"/>
              <a:t>both </a:t>
            </a:r>
            <a:r>
              <a:rPr lang="en-US" b="1" smtClean="0"/>
              <a:t>arms</a:t>
            </a:r>
            <a:r>
              <a:rPr lang="tr-TR" b="1" smtClean="0"/>
              <a:t>.</a:t>
            </a:r>
          </a:p>
          <a:p>
            <a:pPr algn="just"/>
            <a:endParaRPr lang="en-US"/>
          </a:p>
          <a:p>
            <a:pPr algn="just"/>
            <a:r>
              <a:rPr lang="en-US"/>
              <a:t>If systolic blood pressure differs between arms by </a:t>
            </a:r>
            <a:r>
              <a:rPr lang="en-US" b="1"/>
              <a:t>more </a:t>
            </a:r>
            <a:r>
              <a:rPr lang="en-US" b="1" smtClean="0"/>
              <a:t>than</a:t>
            </a:r>
            <a:r>
              <a:rPr lang="tr-TR" b="1" smtClean="0"/>
              <a:t> </a:t>
            </a:r>
            <a:r>
              <a:rPr lang="en-US" b="1" smtClean="0"/>
              <a:t>10 </a:t>
            </a:r>
            <a:r>
              <a:rPr lang="en-US" b="1"/>
              <a:t>mm Hg, it is </a:t>
            </a:r>
            <a:r>
              <a:rPr lang="en-US" b="1" smtClean="0"/>
              <a:t>abnormal</a:t>
            </a:r>
            <a:r>
              <a:rPr lang="tr-TR" b="1" smtClean="0"/>
              <a:t>.</a:t>
            </a:r>
            <a:endParaRPr lang="tr-TR" b="1"/>
          </a:p>
        </p:txBody>
      </p:sp>
    </p:spTree>
    <p:extLst>
      <p:ext uri="{BB962C8B-B14F-4D97-AF65-F5344CB8AC3E}">
        <p14:creationId xmlns:p14="http://schemas.microsoft.com/office/powerpoint/2010/main" val="40193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412776"/>
            <a:ext cx="7799175" cy="438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>
                <a:solidFill>
                  <a:srgbClr val="C00000"/>
                </a:solidFill>
              </a:rPr>
              <a:t>Arterial blood pressure</a:t>
            </a:r>
            <a:endParaRPr lang="tr-TR" b="1">
              <a:solidFill>
                <a:srgbClr val="C0000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491880" y="6473081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Sherwood, Fundamentals of Human Physiology, 4.edition, </a:t>
            </a:r>
            <a:r>
              <a:rPr lang="tr-TR" sz="1400" smtClean="0"/>
              <a:t>CH 10, </a:t>
            </a:r>
            <a:r>
              <a:rPr lang="en-US" sz="1400" smtClean="0"/>
              <a:t>2012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160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59" y="1727093"/>
            <a:ext cx="2952328" cy="399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79512" y="572454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a sphygmomanometer in determining blood pressure</a:t>
            </a:r>
            <a:endParaRPr lang="tr-TR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391472" y="6216915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flow through the brachial artery in relation to cuff </a:t>
            </a:r>
            <a:r>
              <a:rPr lang="en-US" sz="16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tr-TR" sz="16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tr-TR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-126483"/>
            <a:ext cx="35909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607184" cy="495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-190872" y="302142"/>
            <a:ext cx="5698976" cy="1143000"/>
          </a:xfrm>
        </p:spPr>
        <p:txBody>
          <a:bodyPr>
            <a:normAutofit/>
          </a:bodyPr>
          <a:lstStyle/>
          <a:p>
            <a:r>
              <a:rPr lang="tr-TR" sz="3600" b="1" smtClean="0">
                <a:solidFill>
                  <a:srgbClr val="C00000"/>
                </a:solidFill>
              </a:rPr>
              <a:t>Measuring blood pressure</a:t>
            </a:r>
            <a:endParaRPr lang="tr-TR" sz="36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0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471909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smtClean="0">
                <a:solidFill>
                  <a:srgbClr val="C00000"/>
                </a:solidFill>
              </a:rPr>
              <a:t>Important aspects of blood pressure measurements</a:t>
            </a:r>
            <a:endParaRPr lang="tr-TR" b="1">
              <a:solidFill>
                <a:srgbClr val="C0000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220072" y="627796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Braunwald’s Heart Disease, 9. Ed, 2013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654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568952" cy="1143000"/>
          </a:xfrm>
        </p:spPr>
        <p:txBody>
          <a:bodyPr>
            <a:noAutofit/>
          </a:bodyPr>
          <a:lstStyle/>
          <a:p>
            <a:r>
              <a:rPr lang="tr-TR" sz="3600" b="1" smtClean="0">
                <a:solidFill>
                  <a:srgbClr val="C00000"/>
                </a:solidFill>
              </a:rPr>
              <a:t>Physical Examination of Cardiovascular system</a:t>
            </a:r>
            <a:endParaRPr lang="tr-TR" sz="3600" b="1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3528392"/>
          </a:xfrm>
          <a:ln w="28575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tr-TR" smtClean="0"/>
              <a:t>General appearance/Inspection of the patient</a:t>
            </a:r>
          </a:p>
          <a:p>
            <a:pPr lvl="0"/>
            <a:r>
              <a:rPr lang="tr-TR">
                <a:solidFill>
                  <a:prstClr val="black"/>
                </a:solidFill>
              </a:rPr>
              <a:t>Measurement of </a:t>
            </a:r>
            <a:r>
              <a:rPr lang="tr-TR" smtClean="0">
                <a:solidFill>
                  <a:prstClr val="black"/>
                </a:solidFill>
              </a:rPr>
              <a:t>the blood pressure</a:t>
            </a:r>
            <a:endParaRPr lang="tr-TR" smtClean="0"/>
          </a:p>
          <a:p>
            <a:r>
              <a:rPr lang="tr-TR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Examination of the arterial pulse </a:t>
            </a:r>
          </a:p>
          <a:p>
            <a:r>
              <a:rPr lang="tr-TR" smtClean="0">
                <a:solidFill>
                  <a:prstClr val="black"/>
                </a:solidFill>
              </a:rPr>
              <a:t>The examination of jugular vein </a:t>
            </a:r>
          </a:p>
          <a:p>
            <a:r>
              <a:rPr lang="tr-TR" smtClean="0"/>
              <a:t>The examination of the precordium</a:t>
            </a:r>
          </a:p>
          <a:p>
            <a:r>
              <a:rPr lang="tr-TR" smtClean="0"/>
              <a:t>The examination of edema</a:t>
            </a:r>
          </a:p>
        </p:txBody>
      </p:sp>
    </p:spTree>
    <p:extLst>
      <p:ext uri="{BB962C8B-B14F-4D97-AF65-F5344CB8AC3E}">
        <p14:creationId xmlns:p14="http://schemas.microsoft.com/office/powerpoint/2010/main" val="24225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6466"/>
            <a:ext cx="35718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0" y="1769046"/>
            <a:ext cx="4139952" cy="4972322"/>
          </a:xfrm>
        </p:spPr>
        <p:txBody>
          <a:bodyPr>
            <a:normAutofit fontScale="92500"/>
          </a:bodyPr>
          <a:lstStyle/>
          <a:p>
            <a:pPr lvl="0" algn="just"/>
            <a:r>
              <a:rPr lang="en-US" sz="2200" b="1">
                <a:solidFill>
                  <a:prstClr val="black"/>
                </a:solidFill>
                <a:latin typeface="+mj-lt"/>
              </a:rPr>
              <a:t>A pu</a:t>
            </a:r>
            <a:r>
              <a:rPr lang="tr-TR" sz="2200" b="1">
                <a:solidFill>
                  <a:prstClr val="black"/>
                </a:solidFill>
                <a:latin typeface="+mj-lt"/>
              </a:rPr>
              <a:t>lse </a:t>
            </a:r>
            <a:r>
              <a:rPr lang="en-US" sz="2200" b="1">
                <a:solidFill>
                  <a:prstClr val="black"/>
                </a:solidFill>
                <a:latin typeface="+mj-lt"/>
              </a:rPr>
              <a:t>wave </a:t>
            </a:r>
            <a:r>
              <a:rPr lang="en-US" sz="2200">
                <a:solidFill>
                  <a:prstClr val="black"/>
                </a:solidFill>
                <a:latin typeface="+mj-lt"/>
              </a:rPr>
              <a:t>is produced by </a:t>
            </a:r>
            <a:r>
              <a:rPr lang="tr-TR" sz="2200" smtClean="0">
                <a:solidFill>
                  <a:prstClr val="black"/>
                </a:solidFill>
                <a:latin typeface="+mj-lt"/>
              </a:rPr>
              <a:t>ventricular contraction during systole.</a:t>
            </a:r>
          </a:p>
          <a:p>
            <a:pPr lvl="0" algn="just"/>
            <a:r>
              <a:rPr lang="tr-TR" sz="2200" b="1" smtClean="0">
                <a:solidFill>
                  <a:prstClr val="black"/>
                </a:solidFill>
                <a:latin typeface="+mj-lt"/>
              </a:rPr>
              <a:t>Three </a:t>
            </a:r>
            <a:r>
              <a:rPr lang="tr-TR" sz="2200" b="1">
                <a:solidFill>
                  <a:prstClr val="black"/>
                </a:solidFill>
                <a:latin typeface="+mj-lt"/>
              </a:rPr>
              <a:t>finger method: </a:t>
            </a:r>
            <a:r>
              <a:rPr lang="tr-TR" sz="2200">
                <a:solidFill>
                  <a:prstClr val="black"/>
                </a:solidFill>
                <a:latin typeface="+mj-lt"/>
              </a:rPr>
              <a:t>palpation with 2nd–4th fingertips </a:t>
            </a:r>
          </a:p>
          <a:p>
            <a:pPr lvl="0" algn="just"/>
            <a:r>
              <a:rPr lang="tr-TR" sz="2200">
                <a:solidFill>
                  <a:prstClr val="black"/>
                </a:solidFill>
                <a:latin typeface="+mj-lt"/>
              </a:rPr>
              <a:t>Palpation of the common carotid artery, </a:t>
            </a:r>
            <a:r>
              <a:rPr lang="tr-TR" sz="2200" b="1">
                <a:solidFill>
                  <a:prstClr val="black"/>
                </a:solidFill>
                <a:latin typeface="+mj-lt"/>
              </a:rPr>
              <a:t>radial artery</a:t>
            </a:r>
            <a:r>
              <a:rPr lang="tr-TR" sz="2200">
                <a:solidFill>
                  <a:prstClr val="black"/>
                </a:solidFill>
                <a:latin typeface="+mj-lt"/>
              </a:rPr>
              <a:t>, </a:t>
            </a:r>
            <a:r>
              <a:rPr lang="tr-TR" sz="2200" smtClean="0">
                <a:solidFill>
                  <a:prstClr val="black"/>
                </a:solidFill>
                <a:latin typeface="+mj-lt"/>
              </a:rPr>
              <a:t>femoral </a:t>
            </a:r>
            <a:r>
              <a:rPr lang="tr-TR" sz="2200">
                <a:solidFill>
                  <a:prstClr val="black"/>
                </a:solidFill>
                <a:latin typeface="+mj-lt"/>
              </a:rPr>
              <a:t>artery, popliteal artery, tibialis posterior artery, and dorsalis pedis artery</a:t>
            </a:r>
            <a:r>
              <a:rPr lang="tr-TR" sz="2200" smtClean="0">
                <a:solidFill>
                  <a:prstClr val="black"/>
                </a:solidFill>
                <a:latin typeface="+mj-lt"/>
              </a:rPr>
              <a:t>.</a:t>
            </a:r>
          </a:p>
          <a:p>
            <a:pPr lvl="0" algn="just"/>
            <a:r>
              <a:rPr lang="en-US" sz="2200" b="1">
                <a:solidFill>
                  <a:prstClr val="black"/>
                </a:solidFill>
                <a:latin typeface="+mj-lt"/>
              </a:rPr>
              <a:t>The thumb </a:t>
            </a:r>
            <a:r>
              <a:rPr lang="en-US" sz="2200">
                <a:solidFill>
                  <a:prstClr val="black"/>
                </a:solidFill>
                <a:latin typeface="+mj-lt"/>
              </a:rPr>
              <a:t>of the examiner should </a:t>
            </a:r>
            <a:r>
              <a:rPr lang="en-US" sz="2200" b="1">
                <a:solidFill>
                  <a:prstClr val="black"/>
                </a:solidFill>
                <a:latin typeface="+mj-lt"/>
              </a:rPr>
              <a:t>never be used </a:t>
            </a:r>
            <a:r>
              <a:rPr lang="en-US" sz="2200">
                <a:solidFill>
                  <a:prstClr val="black"/>
                </a:solidFill>
                <a:latin typeface="+mj-lt"/>
              </a:rPr>
              <a:t>to take the pulse as it has its own strong pulse, which might be mistaken for the patient's pulse!</a:t>
            </a:r>
          </a:p>
          <a:p>
            <a:pPr lvl="0" algn="just"/>
            <a:endParaRPr lang="tr-TR" sz="2200">
              <a:solidFill>
                <a:prstClr val="black"/>
              </a:solidFill>
              <a:latin typeface="+mj-lt"/>
            </a:endParaRPr>
          </a:p>
          <a:p>
            <a:pPr lvl="0" algn="just"/>
            <a:endParaRPr lang="tr-TR" sz="2200">
              <a:solidFill>
                <a:prstClr val="black"/>
              </a:solidFill>
              <a:latin typeface="+mj-lt"/>
            </a:endParaRPr>
          </a:p>
          <a:p>
            <a:endParaRPr 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92696"/>
            <a:ext cx="468630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1835696" y="159023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>
                <a:solidFill>
                  <a:srgbClr val="C00000"/>
                </a:solidFill>
                <a:ea typeface="+mj-ea"/>
                <a:cs typeface="+mj-cs"/>
              </a:rPr>
              <a:t>Examination of the pulse and heart rate</a:t>
            </a:r>
            <a:endParaRPr lang="tr-TR" sz="2800"/>
          </a:p>
        </p:txBody>
      </p:sp>
    </p:spTree>
    <p:extLst>
      <p:ext uri="{BB962C8B-B14F-4D97-AF65-F5344CB8AC3E}">
        <p14:creationId xmlns:p14="http://schemas.microsoft.com/office/powerpoint/2010/main" val="76870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014" y="836712"/>
            <a:ext cx="2948756" cy="253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892" y="3573016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972616" y="-5166"/>
            <a:ext cx="8229600" cy="1143000"/>
          </a:xfrm>
        </p:spPr>
        <p:txBody>
          <a:bodyPr/>
          <a:lstStyle/>
          <a:p>
            <a:r>
              <a:rPr lang="tr-TR" sz="1200">
                <a:solidFill>
                  <a:srgbClr val="000000"/>
                </a:solidFill>
                <a:latin typeface="Arial"/>
              </a:rPr>
              <a:t/>
            </a:r>
            <a:br>
              <a:rPr lang="tr-TR" sz="1200">
                <a:solidFill>
                  <a:srgbClr val="000000"/>
                </a:solidFill>
                <a:latin typeface="Arial"/>
              </a:rPr>
            </a:br>
            <a:r>
              <a:rPr lang="tr-TR" b="1">
                <a:solidFill>
                  <a:srgbClr val="C00000"/>
                </a:solidFill>
                <a:latin typeface="+mn-lt"/>
              </a:rPr>
              <a:t>Carotid Arteries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36512" y="1052736"/>
            <a:ext cx="5436096" cy="5616624"/>
          </a:xfrm>
        </p:spPr>
        <p:txBody>
          <a:bodyPr>
            <a:normAutofit/>
          </a:bodyPr>
          <a:lstStyle/>
          <a:p>
            <a:r>
              <a:rPr lang="tr-TR" sz="2800" smtClean="0">
                <a:latin typeface="+mj-lt"/>
              </a:rPr>
              <a:t>The</a:t>
            </a:r>
            <a:r>
              <a:rPr lang="tr-TR" sz="2800">
                <a:latin typeface="+mj-lt"/>
              </a:rPr>
              <a:t> pulse of the carotid artery should </a:t>
            </a:r>
            <a:r>
              <a:rPr lang="tr-TR" sz="2800" smtClean="0">
                <a:latin typeface="+mj-lt"/>
              </a:rPr>
              <a:t>never </a:t>
            </a:r>
            <a:r>
              <a:rPr lang="tr-TR" sz="2800">
                <a:latin typeface="+mj-lt"/>
              </a:rPr>
              <a:t>be palpated bilaterally and simultaneously</a:t>
            </a:r>
            <a:r>
              <a:rPr lang="tr-TR" sz="2800" smtClean="0">
                <a:latin typeface="+mj-lt"/>
              </a:rPr>
              <a:t>!</a:t>
            </a:r>
            <a:r>
              <a:rPr lang="tr-TR" sz="2800">
                <a:solidFill>
                  <a:prstClr val="black"/>
                </a:solidFill>
                <a:latin typeface="+mj-lt"/>
              </a:rPr>
              <a:t> </a:t>
            </a:r>
            <a:endParaRPr lang="tr-TR" sz="2800" smtClean="0">
              <a:solidFill>
                <a:prstClr val="black"/>
              </a:solidFill>
              <a:latin typeface="+mj-lt"/>
            </a:endParaRPr>
          </a:p>
          <a:p>
            <a:pPr marL="400050" lvl="1" indent="0">
              <a:buNone/>
            </a:pPr>
            <a:r>
              <a:rPr lang="tr-TR" b="1" smtClean="0">
                <a:solidFill>
                  <a:prstClr val="black"/>
                </a:solidFill>
                <a:latin typeface="+mj-lt"/>
              </a:rPr>
              <a:t>Each </a:t>
            </a:r>
            <a:r>
              <a:rPr lang="tr-TR" b="1">
                <a:solidFill>
                  <a:prstClr val="black"/>
                </a:solidFill>
                <a:latin typeface="+mj-lt"/>
              </a:rPr>
              <a:t>side separately</a:t>
            </a:r>
            <a:r>
              <a:rPr lang="tr-TR" b="1" smtClean="0">
                <a:solidFill>
                  <a:prstClr val="black"/>
                </a:solidFill>
                <a:latin typeface="+mj-lt"/>
              </a:rPr>
              <a:t>! </a:t>
            </a:r>
            <a:endParaRPr lang="tr-TR" b="1">
              <a:latin typeface="+mj-lt"/>
            </a:endParaRPr>
          </a:p>
          <a:p>
            <a:pPr lvl="1"/>
            <a:r>
              <a:rPr lang="tr-TR" sz="2500">
                <a:latin typeface="+mj-lt"/>
              </a:rPr>
              <a:t>Risk of compression of vessels → cerebral hypoperfusion → syncope</a:t>
            </a:r>
          </a:p>
          <a:p>
            <a:pPr lvl="1"/>
            <a:r>
              <a:rPr lang="tr-TR" sz="2500">
                <a:latin typeface="+mj-lt"/>
              </a:rPr>
              <a:t>Risk of hyperstimulation of the carotid </a:t>
            </a:r>
            <a:r>
              <a:rPr lang="tr-TR" sz="2500" smtClean="0">
                <a:latin typeface="+mj-lt"/>
              </a:rPr>
              <a:t>sinus</a:t>
            </a:r>
            <a:r>
              <a:rPr lang="tr-TR" sz="2500">
                <a:latin typeface="+mj-lt"/>
              </a:rPr>
              <a:t> reflex → bradycardia/low blood pressure → cerebral hypoperfusion → </a:t>
            </a:r>
            <a:r>
              <a:rPr lang="tr-TR" sz="2500" smtClean="0">
                <a:latin typeface="+mj-lt"/>
              </a:rPr>
              <a:t>syncope</a:t>
            </a:r>
          </a:p>
          <a:p>
            <a:pPr lvl="1" algn="just"/>
            <a:endParaRPr lang="tr-TR" sz="25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238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>
                <a:solidFill>
                  <a:srgbClr val="C00000"/>
                </a:solidFill>
              </a:rPr>
              <a:t>Assesment of the arteriel pulse</a:t>
            </a:r>
            <a:endParaRPr lang="tr-TR" b="1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525963"/>
          </a:xfrm>
        </p:spPr>
        <p:txBody>
          <a:bodyPr/>
          <a:lstStyle/>
          <a:p>
            <a:r>
              <a:rPr lang="tr-TR" smtClean="0"/>
              <a:t>Abnormality can be in the:</a:t>
            </a:r>
          </a:p>
          <a:p>
            <a:pPr lvl="1"/>
            <a:r>
              <a:rPr lang="tr-TR" smtClean="0"/>
              <a:t>Rate (60-100 bpm)</a:t>
            </a:r>
          </a:p>
          <a:p>
            <a:pPr lvl="1"/>
            <a:r>
              <a:rPr lang="tr-TR" smtClean="0"/>
              <a:t>Rhythm (Regular, irregular)</a:t>
            </a:r>
          </a:p>
          <a:p>
            <a:pPr lvl="1"/>
            <a:r>
              <a:rPr lang="tr-TR" smtClean="0"/>
              <a:t>Volume</a:t>
            </a:r>
          </a:p>
          <a:p>
            <a:pPr lvl="1"/>
            <a:r>
              <a:rPr lang="tr-TR" smtClean="0"/>
              <a:t>Character</a:t>
            </a:r>
          </a:p>
          <a:p>
            <a:pPr lvl="1"/>
            <a:r>
              <a:rPr lang="tr-TR" smtClean="0"/>
              <a:t>Condition of vessel wall</a:t>
            </a:r>
          </a:p>
          <a:p>
            <a:pPr lvl="1"/>
            <a:r>
              <a:rPr lang="tr-TR" smtClean="0"/>
              <a:t>Radiofemoral delay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06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568952" cy="1143000"/>
          </a:xfrm>
        </p:spPr>
        <p:txBody>
          <a:bodyPr>
            <a:noAutofit/>
          </a:bodyPr>
          <a:lstStyle/>
          <a:p>
            <a:r>
              <a:rPr lang="tr-TR" sz="3600" b="1" smtClean="0">
                <a:solidFill>
                  <a:srgbClr val="C00000"/>
                </a:solidFill>
              </a:rPr>
              <a:t>Physical Examination of Cardiovascular system</a:t>
            </a:r>
            <a:endParaRPr lang="tr-TR" sz="3600" b="1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248471"/>
          </a:xfrm>
          <a:ln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r>
              <a:rPr lang="tr-TR" smtClean="0"/>
              <a:t>General appearance/Inspection of the patient</a:t>
            </a:r>
          </a:p>
          <a:p>
            <a:pPr lvl="0"/>
            <a:r>
              <a:rPr lang="tr-TR">
                <a:solidFill>
                  <a:prstClr val="black"/>
                </a:solidFill>
              </a:rPr>
              <a:t>Measurement of the heart rate and blood </a:t>
            </a:r>
            <a:r>
              <a:rPr lang="tr-TR" smtClean="0">
                <a:solidFill>
                  <a:prstClr val="black"/>
                </a:solidFill>
              </a:rPr>
              <a:t>pressure</a:t>
            </a:r>
            <a:endParaRPr lang="tr-TR" smtClean="0"/>
          </a:p>
          <a:p>
            <a:r>
              <a:rPr lang="tr-TR" smtClean="0"/>
              <a:t>Examination of the arterial pulse </a:t>
            </a:r>
          </a:p>
          <a:p>
            <a:pPr lvl="0" algn="just"/>
            <a:r>
              <a:rPr lang="tr-TR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examination of jugular vein </a:t>
            </a:r>
            <a:r>
              <a:rPr lang="tr-TR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(pulse/ pressure / distention)</a:t>
            </a:r>
            <a:endParaRPr lang="tr-TR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mtClean="0"/>
              <a:t>The examination of the precordium</a:t>
            </a:r>
          </a:p>
          <a:p>
            <a:r>
              <a:rPr lang="tr-TR" smtClean="0"/>
              <a:t>The examination of edema</a:t>
            </a:r>
          </a:p>
        </p:txBody>
      </p:sp>
    </p:spTree>
    <p:extLst>
      <p:ext uri="{BB962C8B-B14F-4D97-AF65-F5344CB8AC3E}">
        <p14:creationId xmlns:p14="http://schemas.microsoft.com/office/powerpoint/2010/main" val="41440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smtClean="0">
                <a:solidFill>
                  <a:srgbClr val="C00000"/>
                </a:solidFill>
              </a:rPr>
              <a:t>The history/Anamnesis taking process.. </a:t>
            </a:r>
            <a:endParaRPr lang="tr-TR" sz="4000" b="1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9632" y="1412776"/>
            <a:ext cx="6840760" cy="4525963"/>
          </a:xfrm>
          <a:ln w="28575"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r>
              <a:rPr lang="tr-TR" smtClean="0"/>
              <a:t>History of presenting complaint</a:t>
            </a:r>
          </a:p>
          <a:p>
            <a:r>
              <a:rPr lang="tr-TR" smtClean="0"/>
              <a:t>Past medical history</a:t>
            </a:r>
          </a:p>
          <a:p>
            <a:r>
              <a:rPr lang="tr-TR" smtClean="0"/>
              <a:t>Drug history</a:t>
            </a:r>
          </a:p>
          <a:p>
            <a:r>
              <a:rPr lang="tr-TR" smtClean="0"/>
              <a:t>Family history</a:t>
            </a:r>
          </a:p>
          <a:p>
            <a:r>
              <a:rPr lang="tr-TR" smtClean="0"/>
              <a:t>Social history</a:t>
            </a:r>
          </a:p>
          <a:p>
            <a:r>
              <a:rPr lang="tr-TR" smtClean="0"/>
              <a:t>Systemic enquiry</a:t>
            </a:r>
          </a:p>
          <a:p>
            <a:r>
              <a:rPr lang="tr-TR" smtClean="0"/>
              <a:t>Summarizing</a:t>
            </a:r>
          </a:p>
          <a:p>
            <a:r>
              <a:rPr lang="tr-TR" smtClean="0"/>
              <a:t>Provisional diagnosis based on history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595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smtClean="0">
                <a:solidFill>
                  <a:srgbClr val="C00000"/>
                </a:solidFill>
              </a:rPr>
              <a:t>Jugular </a:t>
            </a:r>
            <a:r>
              <a:rPr lang="tr-TR" b="1">
                <a:solidFill>
                  <a:srgbClr val="C00000"/>
                </a:solidFill>
              </a:rPr>
              <a:t>venous </a:t>
            </a:r>
            <a:r>
              <a:rPr lang="tr-TR" b="1" smtClean="0">
                <a:solidFill>
                  <a:srgbClr val="C00000"/>
                </a:solidFill>
              </a:rPr>
              <a:t>examination (pulse</a:t>
            </a:r>
            <a:r>
              <a:rPr lang="tr-TR" b="1">
                <a:solidFill>
                  <a:srgbClr val="C00000"/>
                </a:solidFill>
              </a:rPr>
              <a:t>/ pressure / distention)</a:t>
            </a:r>
            <a:br>
              <a:rPr lang="tr-TR" b="1">
                <a:solidFill>
                  <a:srgbClr val="C00000"/>
                </a:solidFill>
              </a:rPr>
            </a:br>
            <a:endParaRPr lang="tr-TR" b="1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88024" y="1600200"/>
            <a:ext cx="3898776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/>
              <a:t>The left internal and external jugular </a:t>
            </a:r>
            <a:r>
              <a:rPr lang="en-US" smtClean="0"/>
              <a:t>veins</a:t>
            </a:r>
            <a:r>
              <a:rPr lang="tr-TR" smtClean="0"/>
              <a:t> anatomically are</a:t>
            </a:r>
            <a:r>
              <a:rPr lang="en-US" smtClean="0"/>
              <a:t> </a:t>
            </a:r>
            <a:r>
              <a:rPr lang="tr-TR" smtClean="0"/>
              <a:t>opened to t</a:t>
            </a:r>
            <a:r>
              <a:rPr lang="en-US" smtClean="0"/>
              <a:t>he </a:t>
            </a:r>
            <a:r>
              <a:rPr lang="en-US"/>
              <a:t>vena </a:t>
            </a:r>
            <a:r>
              <a:rPr lang="en-US" smtClean="0"/>
              <a:t>cava</a:t>
            </a:r>
            <a:r>
              <a:rPr lang="tr-TR"/>
              <a:t> </a:t>
            </a:r>
            <a:r>
              <a:rPr lang="tr-TR" smtClean="0"/>
              <a:t>superior by angling. </a:t>
            </a:r>
          </a:p>
          <a:p>
            <a:pPr algn="just"/>
            <a:endParaRPr lang="tr-TR" smtClean="0"/>
          </a:p>
          <a:p>
            <a:pPr algn="just"/>
            <a:r>
              <a:rPr lang="tr-TR" smtClean="0"/>
              <a:t>T</a:t>
            </a:r>
            <a:r>
              <a:rPr lang="en-US" smtClean="0"/>
              <a:t>he </a:t>
            </a:r>
            <a:r>
              <a:rPr lang="en-US"/>
              <a:t>right internal jugular vein connecting to the right brachiocephalic vein is in direct line with superior vena </a:t>
            </a:r>
            <a:r>
              <a:rPr lang="en-US" smtClean="0"/>
              <a:t>cava, </a:t>
            </a:r>
            <a:r>
              <a:rPr lang="en-US"/>
              <a:t>so </a:t>
            </a:r>
            <a:r>
              <a:rPr lang="en-US" b="1"/>
              <a:t>right jugular veins are used in the </a:t>
            </a:r>
            <a:r>
              <a:rPr lang="en-US" b="1" smtClean="0"/>
              <a:t>assessment</a:t>
            </a:r>
            <a:r>
              <a:rPr lang="tr-TR" b="1" smtClean="0"/>
              <a:t>.</a:t>
            </a:r>
            <a:endParaRPr lang="tr-TR" b="1"/>
          </a:p>
          <a:p>
            <a:pPr marL="0" indent="0">
              <a:buNone/>
            </a:pPr>
            <a:endParaRPr lang="tr-TR"/>
          </a:p>
        </p:txBody>
      </p:sp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507254"/>
              </p:ext>
            </p:extLst>
          </p:nvPr>
        </p:nvGraphicFramePr>
        <p:xfrm>
          <a:off x="395536" y="1628800"/>
          <a:ext cx="4078287" cy="469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Bitmap Image" r:id="rId4" imgW="4514286" imgH="5191850" progId="PBrush">
                  <p:embed/>
                </p:oleObj>
              </mc:Choice>
              <mc:Fallback>
                <p:oleObj name="Bitmap Image" r:id="rId4" imgW="4514286" imgH="5191850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628800"/>
                        <a:ext cx="4078287" cy="469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50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www.lumen.luc.edu/Lumen/MedEd/medicine/pulmonar/phydx/s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00957" y="1571612"/>
            <a:ext cx="4333328" cy="4680000"/>
          </a:xfrm>
          <a:prstGeom prst="rect">
            <a:avLst/>
          </a:prstGeom>
          <a:noFill/>
          <a:ln/>
        </p:spPr>
      </p:pic>
      <p:pic>
        <p:nvPicPr>
          <p:cNvPr id="3" name="Picture 2" descr="C:\Users\user\Pictures\boyun ven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0"/>
            <a:ext cx="3411544" cy="2748911"/>
          </a:xfrm>
          <a:prstGeom prst="rect">
            <a:avLst/>
          </a:prstGeom>
          <a:noFill/>
        </p:spPr>
      </p:pic>
      <p:sp>
        <p:nvSpPr>
          <p:cNvPr id="4" name="Dikdörtgen 3"/>
          <p:cNvSpPr/>
          <p:nvPr/>
        </p:nvSpPr>
        <p:spPr>
          <a:xfrm>
            <a:off x="4534285" y="2530662"/>
            <a:ext cx="4572000" cy="4327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>
                <a:solidFill>
                  <a:prstClr val="black"/>
                </a:solidFill>
              </a:rPr>
              <a:t>Ensure the patient is positioned at </a:t>
            </a:r>
            <a:r>
              <a:rPr lang="en-US" sz="3200" b="1">
                <a:solidFill>
                  <a:prstClr val="black"/>
                </a:solidFill>
              </a:rPr>
              <a:t>45</a:t>
            </a:r>
            <a:r>
              <a:rPr lang="en-US" sz="3200" b="1" smtClean="0">
                <a:solidFill>
                  <a:prstClr val="black"/>
                </a:solidFill>
              </a:rPr>
              <a:t>°</a:t>
            </a:r>
            <a:endParaRPr lang="tr-TR" sz="3200" b="1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0000"/>
                </a:solidFill>
                <a:latin typeface="+mj-lt"/>
              </a:rPr>
              <a:t>Examiner stands at the </a:t>
            </a:r>
            <a:r>
              <a:rPr lang="en-US" sz="3200" b="1">
                <a:solidFill>
                  <a:srgbClr val="000000"/>
                </a:solidFill>
                <a:latin typeface="+mj-lt"/>
              </a:rPr>
              <a:t>right side of the table </a:t>
            </a:r>
            <a:endParaRPr lang="en-US" sz="3200" b="1">
              <a:solidFill>
                <a:prstClr val="black"/>
              </a:solidFill>
              <a:latin typeface="+mj-lt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>
                <a:solidFill>
                  <a:prstClr val="black"/>
                </a:solidFill>
              </a:rPr>
              <a:t>Ask patient to </a:t>
            </a:r>
            <a:r>
              <a:rPr lang="en-US" sz="3200" b="1">
                <a:solidFill>
                  <a:prstClr val="black"/>
                </a:solidFill>
              </a:rPr>
              <a:t>turn their</a:t>
            </a:r>
            <a:r>
              <a:rPr lang="en-US" sz="3200">
                <a:solidFill>
                  <a:prstClr val="black"/>
                </a:solidFill>
              </a:rPr>
              <a:t> </a:t>
            </a:r>
            <a:r>
              <a:rPr lang="en-US" sz="3200" b="1">
                <a:solidFill>
                  <a:prstClr val="black"/>
                </a:solidFill>
              </a:rPr>
              <a:t>head </a:t>
            </a:r>
            <a:r>
              <a:rPr lang="en-US" sz="3200">
                <a:solidFill>
                  <a:prstClr val="black"/>
                </a:solidFill>
              </a:rPr>
              <a:t>away from </a:t>
            </a:r>
            <a:r>
              <a:rPr lang="en-US" sz="3200" smtClean="0">
                <a:solidFill>
                  <a:prstClr val="black"/>
                </a:solidFill>
              </a:rPr>
              <a:t>you</a:t>
            </a:r>
            <a:endParaRPr lang="tr-TR" sz="320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b="1"/>
              <a:t>A penlight</a:t>
            </a:r>
            <a:r>
              <a:rPr lang="en-US" sz="3200"/>
              <a:t> can help to enhance visualization.</a:t>
            </a:r>
            <a:endParaRPr lang="tr-TR" sz="3200">
              <a:solidFill>
                <a:prstClr val="black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23528" y="116632"/>
            <a:ext cx="5184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smtClean="0">
                <a:solidFill>
                  <a:srgbClr val="C00000"/>
                </a:solidFill>
                <a:ea typeface="+mj-ea"/>
                <a:cs typeface="+mj-cs"/>
              </a:rPr>
              <a:t>Jugular </a:t>
            </a:r>
            <a:r>
              <a:rPr lang="tr-TR" sz="3600" b="1">
                <a:solidFill>
                  <a:srgbClr val="C00000"/>
                </a:solidFill>
                <a:ea typeface="+mj-ea"/>
                <a:cs typeface="+mj-cs"/>
              </a:rPr>
              <a:t>venous </a:t>
            </a:r>
            <a:r>
              <a:rPr lang="tr-TR" sz="3600" b="1" smtClean="0">
                <a:solidFill>
                  <a:srgbClr val="C00000"/>
                </a:solidFill>
                <a:ea typeface="+mj-ea"/>
                <a:cs typeface="+mj-cs"/>
              </a:rPr>
              <a:t>examination technique</a:t>
            </a:r>
            <a:endParaRPr lang="tr-TR" sz="3600"/>
          </a:p>
        </p:txBody>
      </p:sp>
    </p:spTree>
    <p:extLst>
      <p:ext uri="{BB962C8B-B14F-4D97-AF65-F5344CB8AC3E}">
        <p14:creationId xmlns:p14="http://schemas.microsoft.com/office/powerpoint/2010/main" val="315089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smtClean="0">
                <a:solidFill>
                  <a:srgbClr val="C00000"/>
                </a:solidFill>
              </a:rPr>
              <a:t>Assessment of Jugular venous distention (JVD)</a:t>
            </a:r>
            <a:endParaRPr lang="tr-TR" b="1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51920" y="1600200"/>
            <a:ext cx="483488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mtClean="0"/>
              <a:t>JVD </a:t>
            </a:r>
            <a:r>
              <a:rPr lang="en-US"/>
              <a:t>is when the </a:t>
            </a:r>
            <a:r>
              <a:rPr lang="en-US" b="1"/>
              <a:t>increased pressure of the superior vena cava </a:t>
            </a:r>
            <a:r>
              <a:rPr lang="en-US"/>
              <a:t>causes the jugular vein to </a:t>
            </a:r>
            <a:r>
              <a:rPr lang="en-US" b="1"/>
              <a:t>bulge</a:t>
            </a:r>
            <a:r>
              <a:rPr lang="en-US"/>
              <a:t>, making it most visible on the right side of a person's neck</a:t>
            </a:r>
            <a:r>
              <a:rPr lang="en-US" smtClean="0"/>
              <a:t>.</a:t>
            </a:r>
            <a:endParaRPr lang="tr-TR"/>
          </a:p>
          <a:p>
            <a:pPr algn="just"/>
            <a:endParaRPr lang="tr-TR" smtClean="0"/>
          </a:p>
          <a:p>
            <a:pPr algn="just"/>
            <a:r>
              <a:rPr lang="en-US" smtClean="0"/>
              <a:t>The </a:t>
            </a:r>
            <a:r>
              <a:rPr lang="en-US" b="1"/>
              <a:t>right external jugular vein</a:t>
            </a:r>
            <a:r>
              <a:rPr lang="en-US"/>
              <a:t> is used for venous </a:t>
            </a:r>
            <a:r>
              <a:rPr lang="tr-TR" smtClean="0"/>
              <a:t>distention assessment.</a:t>
            </a:r>
            <a:endParaRPr lang="tr-TR"/>
          </a:p>
        </p:txBody>
      </p:sp>
      <p:pic>
        <p:nvPicPr>
          <p:cNvPr id="4" name="Picture 3" descr="C:\Users\user\Pictures\bv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44270"/>
            <a:ext cx="3578989" cy="46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064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20688"/>
            <a:ext cx="3312368" cy="318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05064"/>
            <a:ext cx="331236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436096" y="6187015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sz="2000">
              <a:solidFill>
                <a:srgbClr val="000000"/>
              </a:solidFill>
              <a:latin typeface="Arial"/>
            </a:endParaRPr>
          </a:p>
          <a:p>
            <a:r>
              <a:rPr lang="tr-TR">
                <a:solidFill>
                  <a:prstClr val="black"/>
                </a:solidFill>
              </a:rPr>
              <a:t>http://sfgh.medicine.ucsf.edu 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-148277" y="-99392"/>
            <a:ext cx="5616624" cy="1143000"/>
          </a:xfrm>
        </p:spPr>
        <p:txBody>
          <a:bodyPr>
            <a:normAutofit fontScale="90000"/>
          </a:bodyPr>
          <a:lstStyle/>
          <a:p>
            <a:r>
              <a:rPr lang="tr-TR" sz="1200">
                <a:solidFill>
                  <a:srgbClr val="000000"/>
                </a:solidFill>
                <a:latin typeface="Arial"/>
              </a:rPr>
              <a:t/>
            </a:r>
            <a:br>
              <a:rPr lang="tr-TR" sz="1200">
                <a:solidFill>
                  <a:srgbClr val="000000"/>
                </a:solidFill>
                <a:latin typeface="Arial"/>
              </a:rPr>
            </a:br>
            <a:r>
              <a:rPr lang="tr-TR" sz="3600" b="1">
                <a:solidFill>
                  <a:srgbClr val="C00000"/>
                </a:solidFill>
              </a:rPr>
              <a:t>E</a:t>
            </a:r>
            <a:r>
              <a:rPr lang="tr-TR" sz="3600" b="1" smtClean="0">
                <a:solidFill>
                  <a:srgbClr val="C00000"/>
                </a:solidFill>
              </a:rPr>
              <a:t>xamination of the Jugular </a:t>
            </a:r>
            <a:r>
              <a:rPr lang="tr-TR" sz="3600" b="1">
                <a:solidFill>
                  <a:srgbClr val="C00000"/>
                </a:solidFill>
              </a:rPr>
              <a:t>Venous Pressure (JVP) 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-8114" y="1152128"/>
            <a:ext cx="5040560" cy="5661248"/>
          </a:xfrm>
        </p:spPr>
        <p:txBody>
          <a:bodyPr>
            <a:noAutofit/>
          </a:bodyPr>
          <a:lstStyle/>
          <a:p>
            <a:pPr algn="just"/>
            <a:r>
              <a:rPr lang="en-US" sz="2200">
                <a:latin typeface="+mj-lt"/>
              </a:rPr>
              <a:t>The </a:t>
            </a:r>
            <a:r>
              <a:rPr lang="en-US" sz="2200" smtClean="0">
                <a:latin typeface="+mj-lt"/>
              </a:rPr>
              <a:t>JVP </a:t>
            </a:r>
            <a:r>
              <a:rPr lang="en-US" sz="2200">
                <a:latin typeface="+mj-lt"/>
              </a:rPr>
              <a:t>reflects pressure in the right atrium </a:t>
            </a:r>
            <a:r>
              <a:rPr lang="en-US" sz="2200" b="1">
                <a:latin typeface="+mj-lt"/>
              </a:rPr>
              <a:t>(central venous </a:t>
            </a:r>
            <a:r>
              <a:rPr lang="en-US" sz="2200" b="1" smtClean="0">
                <a:latin typeface="+mj-lt"/>
              </a:rPr>
              <a:t>pressure</a:t>
            </a:r>
            <a:r>
              <a:rPr lang="tr-TR" sz="2200" b="1" smtClean="0">
                <a:latin typeface="+mj-lt"/>
              </a:rPr>
              <a:t>-CVP</a:t>
            </a:r>
            <a:r>
              <a:rPr lang="en-US" sz="2200" b="1" smtClean="0">
                <a:latin typeface="+mj-lt"/>
              </a:rPr>
              <a:t>)</a:t>
            </a:r>
            <a:endParaRPr lang="tr-TR" sz="2200" b="1" smtClean="0">
              <a:latin typeface="+mj-lt"/>
            </a:endParaRPr>
          </a:p>
          <a:p>
            <a:pPr algn="just"/>
            <a:endParaRPr lang="tr-TR" sz="2200" b="1">
              <a:latin typeface="+mj-lt"/>
            </a:endParaRPr>
          </a:p>
          <a:p>
            <a:pPr algn="just"/>
            <a:r>
              <a:rPr lang="tr-TR" sz="2200" b="1" smtClean="0">
                <a:latin typeface="+mj-lt"/>
              </a:rPr>
              <a:t>Estimation of volume status (Non-invasive hemodynamic assessment)</a:t>
            </a:r>
          </a:p>
          <a:p>
            <a:pPr algn="just"/>
            <a:endParaRPr lang="tr-TR" sz="2200" b="1">
              <a:latin typeface="+mj-lt"/>
            </a:endParaRPr>
          </a:p>
          <a:p>
            <a:pPr algn="just"/>
            <a:r>
              <a:rPr lang="en-US" sz="2200">
                <a:latin typeface="+mj-lt"/>
              </a:rPr>
              <a:t>Observe the neck for the JVP – located inline with the </a:t>
            </a:r>
            <a:r>
              <a:rPr lang="en-US" sz="2200" smtClean="0">
                <a:latin typeface="+mj-lt"/>
              </a:rPr>
              <a:t>sternocleidomastoid</a:t>
            </a:r>
            <a:r>
              <a:rPr lang="tr-TR" sz="2200" smtClean="0">
                <a:latin typeface="+mj-lt"/>
              </a:rPr>
              <a:t> muscle</a:t>
            </a:r>
            <a:endParaRPr lang="tr-TR" sz="2200" b="1" smtClean="0">
              <a:latin typeface="+mj-lt"/>
            </a:endParaRPr>
          </a:p>
          <a:p>
            <a:pPr algn="just"/>
            <a:endParaRPr lang="tr-TR" sz="2200" b="1" smtClean="0">
              <a:latin typeface="+mj-lt"/>
            </a:endParaRPr>
          </a:p>
          <a:p>
            <a:pPr algn="just"/>
            <a:r>
              <a:rPr lang="tr-TR" sz="2200" smtClean="0">
                <a:latin typeface="+mj-lt"/>
              </a:rPr>
              <a:t>The </a:t>
            </a:r>
            <a:r>
              <a:rPr lang="tr-TR" sz="2200" b="1" smtClean="0">
                <a:latin typeface="+mj-lt"/>
              </a:rPr>
              <a:t>right internal jugular vein</a:t>
            </a:r>
            <a:r>
              <a:rPr lang="en-US" sz="2200" b="1" smtClean="0">
                <a:latin typeface="+mj-lt"/>
              </a:rPr>
              <a:t> </a:t>
            </a:r>
            <a:r>
              <a:rPr lang="en-US" sz="2200">
                <a:latin typeface="+mj-lt"/>
              </a:rPr>
              <a:t>is preferred because the EJV is valved and is not directly in line with the superior vena cava </a:t>
            </a:r>
            <a:r>
              <a:rPr lang="en-US" sz="2200" smtClean="0">
                <a:latin typeface="+mj-lt"/>
              </a:rPr>
              <a:t>and </a:t>
            </a:r>
            <a:r>
              <a:rPr lang="en-US" sz="2200">
                <a:latin typeface="+mj-lt"/>
              </a:rPr>
              <a:t>right </a:t>
            </a:r>
            <a:r>
              <a:rPr lang="en-US" sz="2200" smtClean="0">
                <a:latin typeface="+mj-lt"/>
              </a:rPr>
              <a:t>atrium</a:t>
            </a:r>
            <a:r>
              <a:rPr lang="tr-TR" sz="2200" smtClean="0">
                <a:latin typeface="+mj-lt"/>
              </a:rPr>
              <a:t>.</a:t>
            </a:r>
            <a:endParaRPr lang="tr-TR" sz="2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15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429" y="1268760"/>
            <a:ext cx="435754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sz="1200">
                <a:solidFill>
                  <a:srgbClr val="000000"/>
                </a:solidFill>
                <a:latin typeface="Arial"/>
              </a:rPr>
              <a:t/>
            </a:r>
            <a:br>
              <a:rPr lang="tr-TR" sz="1200">
                <a:solidFill>
                  <a:srgbClr val="000000"/>
                </a:solidFill>
                <a:latin typeface="Arial"/>
              </a:rPr>
            </a:br>
            <a:r>
              <a:rPr lang="tr-TR" b="1">
                <a:solidFill>
                  <a:srgbClr val="C00000"/>
                </a:solidFill>
              </a:rPr>
              <a:t>JVP Technique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45105" y="692361"/>
            <a:ext cx="4536504" cy="6021288"/>
          </a:xfrm>
        </p:spPr>
        <p:txBody>
          <a:bodyPr>
            <a:normAutofit fontScale="85000" lnSpcReduction="10000"/>
          </a:bodyPr>
          <a:lstStyle/>
          <a:p>
            <a:endParaRPr lang="tr-TR" sz="1600">
              <a:solidFill>
                <a:srgbClr val="000000"/>
              </a:solidFill>
              <a:latin typeface="Arial"/>
            </a:endParaRPr>
          </a:p>
          <a:p>
            <a:endParaRPr lang="tr-TR" sz="1600">
              <a:latin typeface="Arial"/>
            </a:endParaRPr>
          </a:p>
          <a:p>
            <a:r>
              <a:rPr lang="en-US" b="1">
                <a:latin typeface="+mj-lt"/>
              </a:rPr>
              <a:t>Find </a:t>
            </a:r>
            <a:r>
              <a:rPr lang="en-US">
                <a:latin typeface="+mj-lt"/>
              </a:rPr>
              <a:t>correct </a:t>
            </a:r>
            <a:r>
              <a:rPr lang="en-US" b="1">
                <a:latin typeface="+mj-lt"/>
              </a:rPr>
              <a:t>area </a:t>
            </a:r>
            <a:r>
              <a:rPr lang="en-US">
                <a:latin typeface="+mj-lt"/>
              </a:rPr>
              <a:t>– helps to first identify SCM &amp; triangle it forms </a:t>
            </a:r>
            <a:r>
              <a:rPr lang="en-US" smtClean="0">
                <a:latin typeface="+mj-lt"/>
              </a:rPr>
              <a:t>w</a:t>
            </a:r>
            <a:r>
              <a:rPr lang="tr-TR" smtClean="0">
                <a:latin typeface="+mj-lt"/>
              </a:rPr>
              <a:t>ith </a:t>
            </a:r>
            <a:r>
              <a:rPr lang="en-US" smtClean="0">
                <a:latin typeface="+mj-lt"/>
              </a:rPr>
              <a:t>clavicle </a:t>
            </a:r>
            <a:endParaRPr lang="tr-TR" smtClean="0">
              <a:latin typeface="+mj-lt"/>
            </a:endParaRPr>
          </a:p>
          <a:p>
            <a:endParaRPr lang="tr-TR">
              <a:latin typeface="+mj-lt"/>
            </a:endParaRPr>
          </a:p>
          <a:p>
            <a:pPr lvl="0"/>
            <a:r>
              <a:rPr lang="en-US" b="1">
                <a:solidFill>
                  <a:prstClr val="black"/>
                </a:solidFill>
              </a:rPr>
              <a:t>Anatomy </a:t>
            </a:r>
            <a:r>
              <a:rPr lang="en-US">
                <a:solidFill>
                  <a:prstClr val="black"/>
                </a:solidFill>
              </a:rPr>
              <a:t>of Internal Jugular Vein </a:t>
            </a:r>
            <a:r>
              <a:rPr lang="tr-TR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tr-TR">
                <a:solidFill>
                  <a:prstClr val="black"/>
                </a:solidFill>
              </a:rPr>
              <a:t>Straight </a:t>
            </a:r>
            <a:r>
              <a:rPr lang="tr-TR" b="1">
                <a:solidFill>
                  <a:prstClr val="black"/>
                </a:solidFill>
              </a:rPr>
              <a:t>line </a:t>
            </a:r>
            <a:r>
              <a:rPr lang="tr-TR">
                <a:solidFill>
                  <a:prstClr val="black"/>
                </a:solidFill>
              </a:rPr>
              <a:t>with </a:t>
            </a:r>
            <a:r>
              <a:rPr lang="tr-TR" b="1">
                <a:solidFill>
                  <a:prstClr val="black"/>
                </a:solidFill>
              </a:rPr>
              <a:t>RA </a:t>
            </a:r>
            <a:endParaRPr lang="tr-TR" smtClean="0">
              <a:latin typeface="+mj-lt"/>
            </a:endParaRPr>
          </a:p>
          <a:p>
            <a:endParaRPr lang="tr-TR">
              <a:latin typeface="+mj-lt"/>
            </a:endParaRPr>
          </a:p>
          <a:p>
            <a:r>
              <a:rPr lang="en-US" smtClean="0">
                <a:latin typeface="+mj-lt"/>
              </a:rPr>
              <a:t>Look </a:t>
            </a:r>
            <a:r>
              <a:rPr lang="en-US">
                <a:latin typeface="+mj-lt"/>
              </a:rPr>
              <a:t>for </a:t>
            </a:r>
            <a:r>
              <a:rPr lang="en-US" b="1">
                <a:latin typeface="+mj-lt"/>
              </a:rPr>
              <a:t>multi-phasic pulsations </a:t>
            </a:r>
            <a:r>
              <a:rPr lang="en-US">
                <a:latin typeface="+mj-lt"/>
              </a:rPr>
              <a:t>(‘a’, ‘c’ &amp; ‘v’ waves</a:t>
            </a:r>
            <a:r>
              <a:rPr lang="en-US" smtClean="0">
                <a:latin typeface="+mj-lt"/>
              </a:rPr>
              <a:t>)</a:t>
            </a:r>
            <a:endParaRPr lang="tr-TR" smtClean="0">
              <a:latin typeface="+mj-lt"/>
            </a:endParaRPr>
          </a:p>
          <a:p>
            <a:pPr marL="0" indent="0">
              <a:buNone/>
            </a:pPr>
            <a:r>
              <a:rPr lang="en-US" smtClean="0">
                <a:latin typeface="+mj-lt"/>
              </a:rPr>
              <a:t> </a:t>
            </a:r>
            <a:endParaRPr lang="en-US">
              <a:latin typeface="+mj-lt"/>
            </a:endParaRPr>
          </a:p>
          <a:p>
            <a:r>
              <a:rPr lang="tr-TR" b="1" smtClean="0">
                <a:latin typeface="+mj-lt"/>
              </a:rPr>
              <a:t>Isolate </a:t>
            </a:r>
            <a:r>
              <a:rPr lang="tr-TR">
                <a:latin typeface="+mj-lt"/>
              </a:rPr>
              <a:t>from </a:t>
            </a:r>
            <a:r>
              <a:rPr lang="tr-TR" b="1">
                <a:latin typeface="+mj-lt"/>
              </a:rPr>
              <a:t>carotid </a:t>
            </a:r>
            <a:r>
              <a:rPr lang="tr-TR">
                <a:latin typeface="+mj-lt"/>
              </a:rPr>
              <a:t>pulsations, </a:t>
            </a:r>
            <a:r>
              <a:rPr lang="tr-TR" b="1">
                <a:latin typeface="+mj-lt"/>
              </a:rPr>
              <a:t>respirations </a:t>
            </a:r>
            <a:endParaRPr lang="tr-TR" b="1" smtClean="0">
              <a:latin typeface="+mj-lt"/>
            </a:endParaRPr>
          </a:p>
          <a:p>
            <a:endParaRPr lang="tr-TR">
              <a:latin typeface="+mj-lt"/>
            </a:endParaRPr>
          </a:p>
          <a:p>
            <a:endParaRPr lang="tr-TR">
              <a:latin typeface="+mj-lt"/>
            </a:endParaRP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33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447" y="2492896"/>
            <a:ext cx="342429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03424" y="6113074"/>
            <a:ext cx="4844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>
              <a:solidFill>
                <a:srgbClr val="000000"/>
              </a:solidFill>
              <a:latin typeface="Arial"/>
            </a:endParaRPr>
          </a:p>
          <a:p>
            <a:r>
              <a:rPr lang="en-US" sz="1200">
                <a:solidFill>
                  <a:prstClr val="black"/>
                </a:solidFill>
                <a:latin typeface="Arial"/>
              </a:rPr>
              <a:t>Courtesy Chinese University of Hong Kong </a:t>
            </a:r>
          </a:p>
          <a:p>
            <a:r>
              <a:rPr lang="tr-TR" sz="1200">
                <a:solidFill>
                  <a:prstClr val="black"/>
                </a:solidFill>
                <a:latin typeface="Arial"/>
              </a:rPr>
              <a:t>http:www.cuhk.edu.hk/cslc/materials/pclm1011/pclm1011.html </a:t>
            </a:r>
            <a:endParaRPr lang="tr-TR" sz="1200">
              <a:solidFill>
                <a:prstClr val="black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-1713092" y="-99392"/>
            <a:ext cx="8229600" cy="1143000"/>
          </a:xfrm>
        </p:spPr>
        <p:txBody>
          <a:bodyPr/>
          <a:lstStyle/>
          <a:p>
            <a:r>
              <a:rPr lang="tr-TR" sz="1400">
                <a:solidFill>
                  <a:srgbClr val="000000"/>
                </a:solidFill>
                <a:latin typeface="Arial"/>
              </a:rPr>
              <a:t/>
            </a:r>
            <a:br>
              <a:rPr lang="tr-TR" sz="1400">
                <a:solidFill>
                  <a:srgbClr val="000000"/>
                </a:solidFill>
                <a:latin typeface="Arial"/>
              </a:rPr>
            </a:br>
            <a:r>
              <a:rPr lang="tr-TR" sz="3200" b="1">
                <a:solidFill>
                  <a:srgbClr val="C00000"/>
                </a:solidFill>
              </a:rPr>
              <a:t>JVP Technique </a:t>
            </a:r>
            <a:r>
              <a:rPr lang="tr-TR" sz="3200" b="1" smtClean="0">
                <a:solidFill>
                  <a:srgbClr val="C00000"/>
                </a:solidFill>
              </a:rPr>
              <a:t> </a:t>
            </a:r>
            <a:endParaRPr lang="tr-TR" sz="3200" b="1">
              <a:solidFill>
                <a:srgbClr val="C0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0" y="1094264"/>
            <a:ext cx="4720846" cy="51835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tr-TR" sz="3400" smtClean="0">
                <a:latin typeface="+mj-lt"/>
              </a:rPr>
              <a:t>T</a:t>
            </a:r>
            <a:r>
              <a:rPr lang="en-US" sz="3400" smtClean="0">
                <a:latin typeface="+mj-lt"/>
              </a:rPr>
              <a:t>he </a:t>
            </a:r>
            <a:r>
              <a:rPr lang="tr-TR" sz="3400" smtClean="0">
                <a:latin typeface="+mj-lt"/>
              </a:rPr>
              <a:t>JVP </a:t>
            </a:r>
            <a:r>
              <a:rPr lang="en-US" sz="3400" smtClean="0">
                <a:latin typeface="+mj-lt"/>
              </a:rPr>
              <a:t>is </a:t>
            </a:r>
            <a:r>
              <a:rPr lang="en-US" sz="3400">
                <a:latin typeface="+mj-lt"/>
              </a:rPr>
              <a:t>estimated to be the </a:t>
            </a:r>
            <a:r>
              <a:rPr lang="en-US" sz="3400" b="1">
                <a:latin typeface="+mj-lt"/>
              </a:rPr>
              <a:t>vertical distance </a:t>
            </a:r>
            <a:r>
              <a:rPr lang="en-US" sz="3400">
                <a:latin typeface="+mj-lt"/>
              </a:rPr>
              <a:t>between the </a:t>
            </a:r>
            <a:r>
              <a:rPr lang="en-US" sz="3400" b="1" smtClean="0">
                <a:latin typeface="+mj-lt"/>
              </a:rPr>
              <a:t>highest </a:t>
            </a:r>
            <a:r>
              <a:rPr lang="en-US" sz="3400" b="1">
                <a:latin typeface="+mj-lt"/>
              </a:rPr>
              <a:t>point of </a:t>
            </a:r>
            <a:r>
              <a:rPr lang="tr-TR" sz="3400" b="1" smtClean="0">
                <a:latin typeface="+mj-lt"/>
              </a:rPr>
              <a:t>pulsation</a:t>
            </a:r>
            <a:r>
              <a:rPr lang="en-US" sz="3400" b="1" smtClean="0">
                <a:latin typeface="+mj-lt"/>
              </a:rPr>
              <a:t> </a:t>
            </a:r>
            <a:r>
              <a:rPr lang="en-US" sz="3400" b="1">
                <a:latin typeface="+mj-lt"/>
              </a:rPr>
              <a:t>and the right atrium</a:t>
            </a:r>
            <a:r>
              <a:rPr lang="en-US" sz="3400" b="1" smtClean="0">
                <a:latin typeface="+mj-lt"/>
              </a:rPr>
              <a:t>.</a:t>
            </a:r>
            <a:endParaRPr lang="tr-TR" sz="3400" b="1" smtClean="0">
              <a:latin typeface="+mj-lt"/>
            </a:endParaRPr>
          </a:p>
          <a:p>
            <a:pPr algn="just"/>
            <a:endParaRPr lang="tr-TR" sz="3400" b="1" smtClean="0">
              <a:latin typeface="+mj-lt"/>
            </a:endParaRPr>
          </a:p>
          <a:p>
            <a:pPr algn="just"/>
            <a:r>
              <a:rPr lang="tr-TR" sz="3400" b="1" smtClean="0">
                <a:latin typeface="+mj-lt"/>
              </a:rPr>
              <a:t>The distance between the angle of Louis and center of RA is about 5 cm.</a:t>
            </a:r>
            <a:r>
              <a:rPr lang="en-US" sz="3400" b="1" smtClean="0">
                <a:latin typeface="+mj-lt"/>
              </a:rPr>
              <a:t> </a:t>
            </a:r>
            <a:endParaRPr lang="tr-TR" sz="3400" b="1" smtClean="0">
              <a:latin typeface="+mj-lt"/>
            </a:endParaRPr>
          </a:p>
          <a:p>
            <a:pPr algn="just"/>
            <a:endParaRPr lang="tr-TR" sz="3400">
              <a:latin typeface="+mj-lt"/>
            </a:endParaRPr>
          </a:p>
          <a:p>
            <a:pPr algn="just"/>
            <a:r>
              <a:rPr lang="en-US" sz="3400">
                <a:latin typeface="+mj-lt"/>
              </a:rPr>
              <a:t>It is measured as the vertical height of the venous pulsation above the angle of Louis </a:t>
            </a:r>
            <a:r>
              <a:rPr lang="tr-TR" sz="3400" smtClean="0">
                <a:latin typeface="+mj-lt"/>
              </a:rPr>
              <a:t>by ruler</a:t>
            </a:r>
            <a:r>
              <a:rPr lang="en-US" sz="3400" smtClean="0">
                <a:latin typeface="+mj-lt"/>
              </a:rPr>
              <a:t>- </a:t>
            </a:r>
            <a:r>
              <a:rPr lang="en-US" sz="3400" i="1">
                <a:latin typeface="+mj-lt"/>
              </a:rPr>
              <a:t>up to 4 cm being considered </a:t>
            </a:r>
            <a:r>
              <a:rPr lang="en-US" sz="3400" i="1" smtClean="0">
                <a:latin typeface="+mj-lt"/>
              </a:rPr>
              <a:t>normal</a:t>
            </a:r>
            <a:r>
              <a:rPr lang="tr-TR" i="1" smtClean="0">
                <a:latin typeface="+mj-lt"/>
              </a:rPr>
              <a:t> </a:t>
            </a:r>
            <a:endParaRPr lang="tr-TR" i="1">
              <a:latin typeface="+mj-lt"/>
            </a:endParaRPr>
          </a:p>
          <a:p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303424" y="6123936"/>
            <a:ext cx="41965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>
                <a:solidFill>
                  <a:prstClr val="black"/>
                </a:solidFill>
                <a:hlinkClick r:id="rId4"/>
              </a:rPr>
              <a:t>https://meded.ucsd.edu/clinicalmed/cvp_movie.htm</a:t>
            </a:r>
            <a:endParaRPr lang="tr-TR" sz="1400">
              <a:solidFill>
                <a:prstClr val="black"/>
              </a:solidFill>
            </a:endParaRPr>
          </a:p>
        </p:txBody>
      </p:sp>
      <p:pic>
        <p:nvPicPr>
          <p:cNvPr id="9" name="Picture 2" descr="A:\07.jpg"/>
          <p:cNvPicPr>
            <a:picLocks noChangeAspect="1" noChangeArrowheads="1"/>
          </p:cNvPicPr>
          <p:nvPr/>
        </p:nvPicPr>
        <p:blipFill>
          <a:blip r:embed="rId5" cstate="print"/>
          <a:srcRect l="13998" r="3500" b="10499"/>
          <a:stretch>
            <a:fillRect/>
          </a:stretch>
        </p:blipFill>
        <p:spPr bwMode="auto">
          <a:xfrm>
            <a:off x="4720846" y="4405824"/>
            <a:ext cx="4424668" cy="2452176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288032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79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z\Pictures\1631b.jpg"/>
          <p:cNvPicPr>
            <a:picLocks noChangeAspect="1" noChangeArrowheads="1"/>
          </p:cNvPicPr>
          <p:nvPr/>
        </p:nvPicPr>
        <p:blipFill>
          <a:blip r:embed="rId3"/>
          <a:srcRect l="5260" r="12022"/>
          <a:stretch>
            <a:fillRect/>
          </a:stretch>
        </p:blipFill>
        <p:spPr bwMode="auto">
          <a:xfrm>
            <a:off x="285720" y="1714488"/>
            <a:ext cx="4195602" cy="3600000"/>
          </a:xfrm>
          <a:prstGeom prst="rect">
            <a:avLst/>
          </a:prstGeom>
          <a:noFill/>
        </p:spPr>
      </p:pic>
      <p:sp>
        <p:nvSpPr>
          <p:cNvPr id="3" name="Dikdörtgen 2"/>
          <p:cNvSpPr/>
          <p:nvPr/>
        </p:nvSpPr>
        <p:spPr>
          <a:xfrm>
            <a:off x="4355976" y="392095"/>
            <a:ext cx="4572000" cy="62447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3200" b="1">
                <a:solidFill>
                  <a:prstClr val="black"/>
                </a:solidFill>
              </a:rPr>
              <a:t>JVP= 5 cm</a:t>
            </a:r>
            <a:r>
              <a:rPr lang="en-US" sz="3200" b="1">
                <a:solidFill>
                  <a:prstClr val="black"/>
                </a:solidFill>
              </a:rPr>
              <a:t>+ vertical distance from sternal-manubrial angle to top of pulse wave </a:t>
            </a:r>
            <a:endParaRPr lang="tr-TR" sz="3200" b="1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3200" b="1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3200" b="1" smtClean="0">
                <a:solidFill>
                  <a:prstClr val="black"/>
                </a:solidFill>
              </a:rPr>
              <a:t>Normal</a:t>
            </a:r>
            <a:r>
              <a:rPr lang="tr-TR" sz="3200" b="1">
                <a:solidFill>
                  <a:prstClr val="black"/>
                </a:solidFill>
              </a:rPr>
              <a:t>: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tr-TR" sz="2900" b="1">
                <a:solidFill>
                  <a:prstClr val="black"/>
                </a:solidFill>
              </a:rPr>
              <a:t>J</a:t>
            </a:r>
            <a:r>
              <a:rPr lang="en-US" sz="2900" b="1">
                <a:solidFill>
                  <a:prstClr val="black"/>
                </a:solidFill>
              </a:rPr>
              <a:t>VP is 6 to 8 cm</a:t>
            </a:r>
            <a:r>
              <a:rPr lang="en-US" sz="2900">
                <a:solidFill>
                  <a:prstClr val="black"/>
                </a:solidFill>
              </a:rPr>
              <a:t> above the right </a:t>
            </a:r>
            <a:r>
              <a:rPr lang="en-US" sz="2900" smtClean="0">
                <a:solidFill>
                  <a:prstClr val="black"/>
                </a:solidFill>
              </a:rPr>
              <a:t>atrium</a:t>
            </a:r>
            <a:endParaRPr lang="tr-TR" sz="3200" b="1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3200" b="1" smtClean="0">
                <a:solidFill>
                  <a:prstClr val="black"/>
                </a:solidFill>
              </a:rPr>
              <a:t>Abnormal</a:t>
            </a:r>
            <a:r>
              <a:rPr lang="tr-TR" sz="3200" b="1">
                <a:solidFill>
                  <a:prstClr val="black"/>
                </a:solidFill>
              </a:rPr>
              <a:t>/ Elevated: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900" b="1">
                <a:solidFill>
                  <a:prstClr val="black"/>
                </a:solidFill>
              </a:rPr>
              <a:t>JVP is &gt; 9 cm</a:t>
            </a:r>
            <a:r>
              <a:rPr lang="en-US" sz="2900">
                <a:solidFill>
                  <a:prstClr val="black"/>
                </a:solidFill>
              </a:rPr>
              <a:t> above the right atrium (&gt; 4 cm above the sternal angle</a:t>
            </a:r>
            <a:r>
              <a:rPr lang="en-US" sz="2900" smtClean="0">
                <a:solidFill>
                  <a:prstClr val="black"/>
                </a:solidFill>
              </a:rPr>
              <a:t>)</a:t>
            </a:r>
            <a:endParaRPr lang="tr-TR" sz="29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>
                <a:solidFill>
                  <a:srgbClr val="C00000"/>
                </a:solidFill>
              </a:rPr>
              <a:t>JVP</a:t>
            </a:r>
            <a:endParaRPr lang="tr-TR" b="1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Normal </a:t>
            </a:r>
            <a:r>
              <a:rPr lang="tr-TR" smtClean="0"/>
              <a:t>JVP </a:t>
            </a:r>
            <a:r>
              <a:rPr lang="tr-TR" smtClean="0">
                <a:sym typeface="Wingdings" panose="05000000000000000000" pitchFamily="2" charset="2"/>
              </a:rPr>
              <a:t></a:t>
            </a:r>
            <a:r>
              <a:rPr lang="en-US" smtClean="0">
                <a:sym typeface="Symbol"/>
              </a:rPr>
              <a:t></a:t>
            </a:r>
            <a:r>
              <a:rPr lang="tr-TR" smtClean="0">
                <a:sym typeface="Symbol"/>
              </a:rPr>
              <a:t> </a:t>
            </a:r>
            <a:r>
              <a:rPr lang="en-US" b="1" smtClean="0"/>
              <a:t>w</a:t>
            </a:r>
            <a:r>
              <a:rPr lang="tr-TR" b="1" smtClean="0"/>
              <a:t>/</a:t>
            </a:r>
            <a:r>
              <a:rPr lang="en-US" b="1" smtClean="0"/>
              <a:t> inspiration</a:t>
            </a:r>
            <a:r>
              <a:rPr lang="tr-TR" b="1" smtClean="0"/>
              <a:t> </a:t>
            </a:r>
            <a:r>
              <a:rPr lang="en-US" b="1" smtClean="0"/>
              <a:t>and </a:t>
            </a:r>
            <a:r>
              <a:rPr lang="en-US" b="1">
                <a:sym typeface="Symbol"/>
              </a:rPr>
              <a:t></a:t>
            </a:r>
            <a:r>
              <a:rPr lang="en-US" b="1" smtClean="0">
                <a:sym typeface="Symbol"/>
              </a:rPr>
              <a:t></a:t>
            </a:r>
            <a:r>
              <a:rPr lang="en-US" b="1" smtClean="0"/>
              <a:t> </a:t>
            </a:r>
            <a:r>
              <a:rPr lang="tr-TR" b="1" smtClean="0"/>
              <a:t>w/</a:t>
            </a:r>
            <a:r>
              <a:rPr lang="en-US" b="1" smtClean="0"/>
              <a:t>expiration.</a:t>
            </a:r>
            <a:endParaRPr lang="tr-TR" b="1" smtClean="0"/>
          </a:p>
          <a:p>
            <a:endParaRPr lang="tr-TR" smtClean="0"/>
          </a:p>
          <a:p>
            <a:r>
              <a:rPr lang="en-US" b="1" smtClean="0"/>
              <a:t>Kussmaul sign</a:t>
            </a:r>
            <a:r>
              <a:rPr lang="tr-TR" b="1" smtClean="0"/>
              <a:t> is a parodoxical rise in JVP on inspiration. </a:t>
            </a:r>
            <a:r>
              <a:rPr lang="tr-TR" i="1" smtClean="0"/>
              <a:t>(</a:t>
            </a:r>
            <a:r>
              <a:rPr lang="en-US" i="1" smtClean="0"/>
              <a:t>constrictive</a:t>
            </a:r>
            <a:r>
              <a:rPr lang="tr-TR" i="1" smtClean="0"/>
              <a:t> </a:t>
            </a:r>
            <a:r>
              <a:rPr lang="en-US" i="1" smtClean="0"/>
              <a:t>pericarditis</a:t>
            </a:r>
            <a:r>
              <a:rPr lang="en-US" i="1"/>
              <a:t>, pulmonary embolism, or RV </a:t>
            </a:r>
            <a:r>
              <a:rPr lang="en-US" i="1" smtClean="0"/>
              <a:t>infarction</a:t>
            </a:r>
            <a:r>
              <a:rPr lang="tr-TR" i="1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12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>
                <a:solidFill>
                  <a:srgbClr val="C00000"/>
                </a:solidFill>
              </a:rPr>
              <a:t>Elevated JVP causes</a:t>
            </a:r>
            <a:endParaRPr lang="tr-TR" b="1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tr-TR" smtClean="0"/>
              <a:t>Volume overload</a:t>
            </a:r>
          </a:p>
          <a:p>
            <a:r>
              <a:rPr lang="tr-TR"/>
              <a:t>Right/left heart failure</a:t>
            </a:r>
          </a:p>
          <a:p>
            <a:r>
              <a:rPr lang="tr-TR" smtClean="0"/>
              <a:t>Pulmonary embolism</a:t>
            </a:r>
          </a:p>
          <a:p>
            <a:r>
              <a:rPr lang="tr-TR"/>
              <a:t>Pulmonary hypertension</a:t>
            </a:r>
          </a:p>
          <a:p>
            <a:pPr lvl="0"/>
            <a:r>
              <a:rPr lang="tr-TR">
                <a:solidFill>
                  <a:prstClr val="black"/>
                </a:solidFill>
              </a:rPr>
              <a:t>Tricuspid </a:t>
            </a:r>
            <a:r>
              <a:rPr lang="tr-TR" smtClean="0">
                <a:solidFill>
                  <a:prstClr val="black"/>
                </a:solidFill>
              </a:rPr>
              <a:t>stenosis or regurgitation</a:t>
            </a:r>
            <a:endParaRPr lang="tr-TR" smtClean="0"/>
          </a:p>
          <a:p>
            <a:r>
              <a:rPr lang="tr-TR" smtClean="0"/>
              <a:t>Constrictive </a:t>
            </a:r>
            <a:r>
              <a:rPr lang="tr-TR"/>
              <a:t>pericarditis</a:t>
            </a:r>
          </a:p>
          <a:p>
            <a:r>
              <a:rPr lang="tr-TR"/>
              <a:t>Pericardial compression/tamponade</a:t>
            </a:r>
          </a:p>
          <a:p>
            <a:r>
              <a:rPr lang="tr-TR" smtClean="0"/>
              <a:t>Superior </a:t>
            </a:r>
            <a:r>
              <a:rPr lang="tr-TR"/>
              <a:t>vena cava </a:t>
            </a:r>
            <a:r>
              <a:rPr lang="tr-TR" smtClean="0"/>
              <a:t>obstruction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381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smtClean="0">
                <a:solidFill>
                  <a:srgbClr val="C00000"/>
                </a:solidFill>
              </a:rPr>
              <a:t>Juguler venous pulse waveform</a:t>
            </a:r>
            <a:endParaRPr lang="tr-TR" sz="3200" b="1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340768"/>
            <a:ext cx="5364088" cy="4752528"/>
          </a:xfrm>
        </p:spPr>
        <p:txBody>
          <a:bodyPr>
            <a:normAutofit/>
          </a:bodyPr>
          <a:lstStyle/>
          <a:p>
            <a:pPr algn="just"/>
            <a:r>
              <a:rPr lang="en-US" sz="2400">
                <a:latin typeface="+mj-lt"/>
              </a:rPr>
              <a:t>The </a:t>
            </a:r>
            <a:r>
              <a:rPr lang="en-US" sz="2400" b="1">
                <a:latin typeface="+mj-lt"/>
              </a:rPr>
              <a:t>right IJV is used</a:t>
            </a:r>
            <a:r>
              <a:rPr lang="en-US" sz="2400">
                <a:latin typeface="+mj-lt"/>
              </a:rPr>
              <a:t> the assessment for </a:t>
            </a:r>
            <a:r>
              <a:rPr lang="tr-TR" sz="2400" smtClean="0">
                <a:latin typeface="+mj-lt"/>
              </a:rPr>
              <a:t>t</a:t>
            </a:r>
            <a:r>
              <a:rPr lang="en-US" sz="2400" smtClean="0">
                <a:latin typeface="+mj-lt"/>
              </a:rPr>
              <a:t>he </a:t>
            </a:r>
            <a:r>
              <a:rPr lang="en-US" sz="2400">
                <a:latin typeface="+mj-lt"/>
              </a:rPr>
              <a:t>jugular venous </a:t>
            </a:r>
            <a:r>
              <a:rPr lang="en-US" sz="2400" smtClean="0">
                <a:latin typeface="+mj-lt"/>
              </a:rPr>
              <a:t>pulsation</a:t>
            </a:r>
            <a:r>
              <a:rPr lang="tr-TR" sz="2400" smtClean="0">
                <a:latin typeface="+mj-lt"/>
              </a:rPr>
              <a:t>.</a:t>
            </a:r>
          </a:p>
          <a:p>
            <a:pPr algn="just"/>
            <a:endParaRPr lang="en-US" sz="2400">
              <a:latin typeface="+mj-lt"/>
            </a:endParaRPr>
          </a:p>
          <a:p>
            <a:pPr algn="just"/>
            <a:r>
              <a:rPr lang="en-US" sz="2400">
                <a:latin typeface="+mj-lt"/>
              </a:rPr>
              <a:t>The venous waveforms include </a:t>
            </a:r>
            <a:r>
              <a:rPr lang="tr-TR" sz="2400" smtClean="0">
                <a:latin typeface="+mj-lt"/>
              </a:rPr>
              <a:t>three</a:t>
            </a:r>
            <a:r>
              <a:rPr lang="en-US" sz="2400" smtClean="0">
                <a:latin typeface="+mj-lt"/>
              </a:rPr>
              <a:t> </a:t>
            </a:r>
            <a:r>
              <a:rPr lang="tr-TR" sz="2400" b="1" smtClean="0">
                <a:latin typeface="+mj-lt"/>
              </a:rPr>
              <a:t>positive waves</a:t>
            </a:r>
            <a:r>
              <a:rPr lang="en-US" sz="2400" b="1" smtClean="0">
                <a:latin typeface="+mj-lt"/>
              </a:rPr>
              <a:t>–a,c </a:t>
            </a:r>
            <a:r>
              <a:rPr lang="en-US" sz="2400" b="1">
                <a:latin typeface="+mj-lt"/>
              </a:rPr>
              <a:t>and v </a:t>
            </a:r>
            <a:r>
              <a:rPr lang="tr-TR" sz="2400" smtClean="0">
                <a:latin typeface="+mj-lt"/>
              </a:rPr>
              <a:t>;</a:t>
            </a:r>
            <a:r>
              <a:rPr lang="en-US" sz="2400" smtClean="0">
                <a:latin typeface="+mj-lt"/>
              </a:rPr>
              <a:t> </a:t>
            </a:r>
            <a:r>
              <a:rPr lang="en-US" sz="2400" b="1">
                <a:latin typeface="+mj-lt"/>
              </a:rPr>
              <a:t>negative waves x, x’ and </a:t>
            </a:r>
            <a:r>
              <a:rPr lang="en-US" sz="2400" b="1" smtClean="0">
                <a:latin typeface="+mj-lt"/>
              </a:rPr>
              <a:t>y</a:t>
            </a:r>
            <a:endParaRPr lang="tr-TR" sz="2400" b="1" smtClean="0">
              <a:latin typeface="+mj-lt"/>
            </a:endParaRPr>
          </a:p>
          <a:p>
            <a:pPr algn="just"/>
            <a:endParaRPr lang="en-US" sz="2400" b="1">
              <a:latin typeface="+mj-lt"/>
            </a:endParaRPr>
          </a:p>
          <a:p>
            <a:pPr algn="just"/>
            <a:r>
              <a:rPr lang="en-US" sz="2400">
                <a:latin typeface="+mj-lt"/>
              </a:rPr>
              <a:t>The </a:t>
            </a:r>
            <a:r>
              <a:rPr lang="en-US" sz="2400" b="1">
                <a:latin typeface="+mj-lt"/>
              </a:rPr>
              <a:t>a wave </a:t>
            </a:r>
            <a:r>
              <a:rPr lang="en-US" sz="2400">
                <a:latin typeface="+mj-lt"/>
              </a:rPr>
              <a:t>reflects RA presystolic </a:t>
            </a:r>
            <a:r>
              <a:rPr lang="en-US" sz="2400" b="1">
                <a:latin typeface="+mj-lt"/>
              </a:rPr>
              <a:t>contraction</a:t>
            </a:r>
            <a:r>
              <a:rPr lang="en-US" sz="2400">
                <a:latin typeface="+mj-lt"/>
              </a:rPr>
              <a:t>, occurs just after the electrocardiographic P wave, and precedes </a:t>
            </a:r>
            <a:r>
              <a:rPr lang="tr-TR" sz="2400" smtClean="0">
                <a:latin typeface="+mj-lt"/>
              </a:rPr>
              <a:t>S1</a:t>
            </a:r>
            <a:r>
              <a:rPr lang="en-US" sz="2400" smtClean="0">
                <a:latin typeface="+mj-lt"/>
              </a:rPr>
              <a:t>. </a:t>
            </a:r>
            <a:endParaRPr lang="en-US" sz="2400" b="1">
              <a:latin typeface="+mj-lt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5700700" y="3885592"/>
            <a:ext cx="3106688" cy="2592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smtClean="0"/>
              <a:t>A= atrial contraction</a:t>
            </a:r>
          </a:p>
          <a:p>
            <a:r>
              <a:rPr lang="tr-TR" b="1" smtClean="0"/>
              <a:t>X= atrial relaxation</a:t>
            </a:r>
          </a:p>
          <a:p>
            <a:r>
              <a:rPr lang="tr-TR" b="1" smtClean="0"/>
              <a:t>C= tricuspid valve closure</a:t>
            </a:r>
          </a:p>
          <a:p>
            <a:r>
              <a:rPr lang="tr-TR" b="1" smtClean="0"/>
              <a:t>X’=ventricular systole</a:t>
            </a:r>
          </a:p>
          <a:p>
            <a:r>
              <a:rPr lang="tr-TR" b="1" smtClean="0"/>
              <a:t>V= atrial filling</a:t>
            </a:r>
          </a:p>
          <a:p>
            <a:r>
              <a:rPr lang="tr-TR" b="1" smtClean="0"/>
              <a:t>Y= atrial emptying</a:t>
            </a:r>
            <a:endParaRPr lang="tr-TR" b="1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64704"/>
            <a:ext cx="377991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7380312" y="2154342"/>
            <a:ext cx="144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smtClean="0"/>
              <a:t>‘</a:t>
            </a:r>
            <a:endParaRPr lang="tr-TR" sz="1600" b="1"/>
          </a:p>
        </p:txBody>
      </p:sp>
    </p:spTree>
    <p:extLst>
      <p:ext uri="{BB962C8B-B14F-4D97-AF65-F5344CB8AC3E}">
        <p14:creationId xmlns:p14="http://schemas.microsoft.com/office/powerpoint/2010/main" val="85174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482453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r-TR" b="1">
                <a:solidFill>
                  <a:srgbClr val="C00000"/>
                </a:solidFill>
              </a:rPr>
              <a:t>Presenting complaint</a:t>
            </a:r>
            <a:br>
              <a:rPr lang="tr-TR" b="1">
                <a:solidFill>
                  <a:srgbClr val="C00000"/>
                </a:solidFill>
              </a:rPr>
            </a:br>
            <a:endParaRPr lang="tr-TR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>
                <a:solidFill>
                  <a:srgbClr val="444444"/>
                </a:solidFill>
                <a:latin typeface="+mj-lt"/>
              </a:rPr>
              <a:t>It’s important to use </a:t>
            </a:r>
            <a:r>
              <a:rPr lang="en-US" b="1">
                <a:solidFill>
                  <a:srgbClr val="FF0000"/>
                </a:solidFill>
                <a:latin typeface="+mj-lt"/>
              </a:rPr>
              <a:t>open questioning</a:t>
            </a:r>
            <a:r>
              <a:rPr lang="en-US" b="1">
                <a:solidFill>
                  <a:srgbClr val="444444"/>
                </a:solidFill>
                <a:latin typeface="+mj-lt"/>
              </a:rPr>
              <a:t> to elicit the patient’s presenting complaint</a:t>
            </a:r>
            <a:endParaRPr lang="en-US">
              <a:solidFill>
                <a:srgbClr val="444444"/>
              </a:solidFill>
              <a:latin typeface="+mj-lt"/>
            </a:endParaRPr>
          </a:p>
          <a:p>
            <a:pPr lvl="1"/>
            <a:r>
              <a:rPr lang="en-US" i="1" smtClean="0">
                <a:solidFill>
                  <a:srgbClr val="008080"/>
                </a:solidFill>
                <a:latin typeface="+mj-lt"/>
              </a:rPr>
              <a:t>“</a:t>
            </a:r>
            <a:r>
              <a:rPr lang="tr-TR" i="1">
                <a:solidFill>
                  <a:srgbClr val="008080"/>
                </a:solidFill>
                <a:latin typeface="+mj-lt"/>
              </a:rPr>
              <a:t>W</a:t>
            </a:r>
            <a:r>
              <a:rPr lang="tr-TR" i="1" smtClean="0">
                <a:solidFill>
                  <a:srgbClr val="008080"/>
                </a:solidFill>
                <a:latin typeface="+mj-lt"/>
              </a:rPr>
              <a:t>hat’s your complaint</a:t>
            </a:r>
            <a:r>
              <a:rPr lang="en-US" i="1" smtClean="0">
                <a:solidFill>
                  <a:srgbClr val="008080"/>
                </a:solidFill>
                <a:latin typeface="+mj-lt"/>
              </a:rPr>
              <a:t>?”</a:t>
            </a:r>
            <a:r>
              <a:rPr lang="tr-TR" i="1" smtClean="0">
                <a:solidFill>
                  <a:srgbClr val="008080"/>
                </a:solidFill>
                <a:latin typeface="+mj-lt"/>
              </a:rPr>
              <a:t>  </a:t>
            </a:r>
            <a:r>
              <a:rPr lang="en-US" smtClean="0">
                <a:solidFill>
                  <a:srgbClr val="444444"/>
                </a:solidFill>
                <a:latin typeface="+mj-lt"/>
              </a:rPr>
              <a:t>or</a:t>
            </a:r>
            <a:r>
              <a:rPr lang="tr-TR" i="1">
                <a:solidFill>
                  <a:srgbClr val="444444"/>
                </a:solidFill>
                <a:latin typeface="+mj-lt"/>
              </a:rPr>
              <a:t> </a:t>
            </a:r>
            <a:r>
              <a:rPr lang="tr-TR" i="1" smtClean="0">
                <a:solidFill>
                  <a:srgbClr val="444444"/>
                </a:solidFill>
                <a:latin typeface="+mj-lt"/>
              </a:rPr>
              <a:t> </a:t>
            </a:r>
            <a:r>
              <a:rPr lang="en-US" i="1" smtClean="0">
                <a:solidFill>
                  <a:srgbClr val="008080"/>
                </a:solidFill>
                <a:latin typeface="+mj-lt"/>
              </a:rPr>
              <a:t>“Tell </a:t>
            </a:r>
            <a:r>
              <a:rPr lang="en-US" i="1">
                <a:solidFill>
                  <a:srgbClr val="008080"/>
                </a:solidFill>
                <a:latin typeface="+mj-lt"/>
              </a:rPr>
              <a:t>me about your symptoms”</a:t>
            </a:r>
            <a:endParaRPr lang="en-US">
              <a:solidFill>
                <a:srgbClr val="444444"/>
              </a:solidFill>
              <a:latin typeface="+mj-lt"/>
            </a:endParaRPr>
          </a:p>
          <a:p>
            <a:r>
              <a:rPr lang="en-US" b="1">
                <a:solidFill>
                  <a:srgbClr val="444444"/>
                </a:solidFill>
                <a:latin typeface="+mj-lt"/>
              </a:rPr>
              <a:t>Allow the patient time to answer, trying not to interrupt or direct the conversation.</a:t>
            </a:r>
            <a:endParaRPr lang="en-US">
              <a:solidFill>
                <a:srgbClr val="444444"/>
              </a:solidFill>
              <a:latin typeface="+mj-lt"/>
            </a:endParaRPr>
          </a:p>
          <a:p>
            <a:r>
              <a:rPr lang="en-US" b="1">
                <a:solidFill>
                  <a:srgbClr val="444444"/>
                </a:solidFill>
                <a:latin typeface="+mj-lt"/>
              </a:rPr>
              <a:t>Facilitate the patient to expand on their presenting complaint if required.</a:t>
            </a:r>
            <a:endParaRPr lang="en-US">
              <a:solidFill>
                <a:srgbClr val="444444"/>
              </a:solidFill>
              <a:latin typeface="+mj-lt"/>
            </a:endParaRPr>
          </a:p>
          <a:p>
            <a:pPr lvl="1"/>
            <a:r>
              <a:rPr lang="en-US" i="1">
                <a:solidFill>
                  <a:srgbClr val="008080"/>
                </a:solidFill>
                <a:latin typeface="+mj-lt"/>
              </a:rPr>
              <a:t>“Ok, so tell me more about that” </a:t>
            </a:r>
            <a:r>
              <a:rPr lang="tr-TR" i="1" smtClean="0">
                <a:solidFill>
                  <a:srgbClr val="008080"/>
                </a:solidFill>
                <a:latin typeface="+mj-lt"/>
              </a:rPr>
              <a:t> </a:t>
            </a:r>
            <a:r>
              <a:rPr lang="tr-TR" smtClean="0">
                <a:latin typeface="+mj-lt"/>
              </a:rPr>
              <a:t>or  </a:t>
            </a:r>
            <a:r>
              <a:rPr lang="en-US" i="1" smtClean="0">
                <a:solidFill>
                  <a:srgbClr val="008080"/>
                </a:solidFill>
                <a:latin typeface="+mj-lt"/>
              </a:rPr>
              <a:t>“Can </a:t>
            </a:r>
            <a:r>
              <a:rPr lang="en-US" i="1">
                <a:solidFill>
                  <a:srgbClr val="008080"/>
                </a:solidFill>
                <a:latin typeface="+mj-lt"/>
              </a:rPr>
              <a:t>you explain what that pain was like?”</a:t>
            </a:r>
            <a:endParaRPr lang="en-US">
              <a:solidFill>
                <a:srgbClr val="444444"/>
              </a:solidFill>
              <a:latin typeface="+mj-lt"/>
            </a:endParaRP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27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7975" y="764704"/>
            <a:ext cx="4834880" cy="5865515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en-US" sz="2900">
                <a:solidFill>
                  <a:prstClr val="black"/>
                </a:solidFill>
              </a:rPr>
              <a:t>The </a:t>
            </a:r>
            <a:r>
              <a:rPr lang="en-US" sz="2900" b="1">
                <a:solidFill>
                  <a:prstClr val="black"/>
                </a:solidFill>
              </a:rPr>
              <a:t>x descent </a:t>
            </a:r>
            <a:r>
              <a:rPr lang="en-US" sz="2900">
                <a:solidFill>
                  <a:prstClr val="black"/>
                </a:solidFill>
              </a:rPr>
              <a:t>reflects </a:t>
            </a:r>
            <a:r>
              <a:rPr lang="en-US" sz="2900" b="1">
                <a:solidFill>
                  <a:prstClr val="black"/>
                </a:solidFill>
              </a:rPr>
              <a:t>the fall in RA pressure </a:t>
            </a:r>
            <a:r>
              <a:rPr lang="en-US" sz="2900">
                <a:solidFill>
                  <a:prstClr val="black"/>
                </a:solidFill>
              </a:rPr>
              <a:t>after the a wave peak</a:t>
            </a:r>
            <a:r>
              <a:rPr lang="en-US" sz="2900" smtClean="0">
                <a:solidFill>
                  <a:prstClr val="black"/>
                </a:solidFill>
              </a:rPr>
              <a:t>.</a:t>
            </a:r>
            <a:r>
              <a:rPr lang="tr-TR" sz="2900" smtClean="0">
                <a:solidFill>
                  <a:prstClr val="black"/>
                </a:solidFill>
              </a:rPr>
              <a:t> </a:t>
            </a:r>
          </a:p>
          <a:p>
            <a:pPr marL="0" lvl="0" indent="0" algn="just">
              <a:buNone/>
            </a:pPr>
            <a:r>
              <a:rPr lang="en-US" sz="2900" smtClean="0">
                <a:solidFill>
                  <a:prstClr val="black"/>
                </a:solidFill>
              </a:rPr>
              <a:t> </a:t>
            </a:r>
            <a:endParaRPr lang="tr-TR" sz="2900">
              <a:solidFill>
                <a:prstClr val="black"/>
              </a:solidFill>
            </a:endParaRPr>
          </a:p>
          <a:p>
            <a:pPr lvl="0" algn="just"/>
            <a:r>
              <a:rPr lang="en-US" sz="2900">
                <a:solidFill>
                  <a:prstClr val="black"/>
                </a:solidFill>
              </a:rPr>
              <a:t>The </a:t>
            </a:r>
            <a:r>
              <a:rPr lang="en-US" sz="2900" b="1">
                <a:solidFill>
                  <a:prstClr val="black"/>
                </a:solidFill>
              </a:rPr>
              <a:t>c wave </a:t>
            </a:r>
            <a:r>
              <a:rPr lang="en-US" sz="2900">
                <a:solidFill>
                  <a:prstClr val="black"/>
                </a:solidFill>
              </a:rPr>
              <a:t>interrupts this descent as </a:t>
            </a:r>
            <a:r>
              <a:rPr lang="en-US" sz="2900" b="1">
                <a:solidFill>
                  <a:prstClr val="black"/>
                </a:solidFill>
              </a:rPr>
              <a:t>ventricular systole</a:t>
            </a:r>
            <a:r>
              <a:rPr lang="en-US" sz="2900">
                <a:solidFill>
                  <a:prstClr val="black"/>
                </a:solidFill>
              </a:rPr>
              <a:t> pushes the closed TV into the RA</a:t>
            </a:r>
            <a:r>
              <a:rPr lang="en-US" sz="2900" smtClean="0">
                <a:solidFill>
                  <a:prstClr val="black"/>
                </a:solidFill>
              </a:rPr>
              <a:t>.</a:t>
            </a:r>
            <a:endParaRPr lang="tr-TR" sz="2900" smtClean="0">
              <a:solidFill>
                <a:prstClr val="black"/>
              </a:solidFill>
            </a:endParaRPr>
          </a:p>
          <a:p>
            <a:pPr lvl="0" algn="just"/>
            <a:endParaRPr lang="tr-TR" sz="2900" smtClean="0">
              <a:solidFill>
                <a:prstClr val="black"/>
              </a:solidFill>
            </a:endParaRPr>
          </a:p>
          <a:p>
            <a:pPr lvl="0" algn="just"/>
            <a:r>
              <a:rPr lang="en-US" sz="2900">
                <a:solidFill>
                  <a:prstClr val="black"/>
                </a:solidFill>
              </a:rPr>
              <a:t>The </a:t>
            </a:r>
            <a:r>
              <a:rPr lang="en-US" sz="2900" b="1">
                <a:solidFill>
                  <a:prstClr val="black"/>
                </a:solidFill>
              </a:rPr>
              <a:t>x′ descent </a:t>
            </a:r>
            <a:r>
              <a:rPr lang="en-US" sz="2900">
                <a:solidFill>
                  <a:prstClr val="black"/>
                </a:solidFill>
              </a:rPr>
              <a:t>follows because of atrial diastolic suction created by </a:t>
            </a:r>
            <a:r>
              <a:rPr lang="en-US" sz="2900" b="1">
                <a:solidFill>
                  <a:prstClr val="black"/>
                </a:solidFill>
              </a:rPr>
              <a:t>ventricular systole </a:t>
            </a:r>
            <a:r>
              <a:rPr lang="en-US" sz="2900">
                <a:solidFill>
                  <a:prstClr val="black"/>
                </a:solidFill>
              </a:rPr>
              <a:t>pulling the TV downward.  </a:t>
            </a:r>
            <a:endParaRPr lang="tr-TR" sz="2900" smtClean="0">
              <a:solidFill>
                <a:prstClr val="black"/>
              </a:solidFill>
            </a:endParaRPr>
          </a:p>
          <a:p>
            <a:pPr lvl="0" algn="just"/>
            <a:endParaRPr lang="tr-TR" sz="2900" smtClean="0">
              <a:solidFill>
                <a:prstClr val="black"/>
              </a:solidFill>
            </a:endParaRPr>
          </a:p>
          <a:p>
            <a:pPr lvl="0" algn="just"/>
            <a:r>
              <a:rPr lang="en-US" sz="2900">
                <a:solidFill>
                  <a:prstClr val="black"/>
                </a:solidFill>
              </a:rPr>
              <a:t>The </a:t>
            </a:r>
            <a:r>
              <a:rPr lang="en-US" sz="2900" b="1">
                <a:solidFill>
                  <a:prstClr val="black"/>
                </a:solidFill>
              </a:rPr>
              <a:t>v wave </a:t>
            </a:r>
            <a:r>
              <a:rPr lang="en-US" sz="2900">
                <a:solidFill>
                  <a:prstClr val="black"/>
                </a:solidFill>
              </a:rPr>
              <a:t>represents </a:t>
            </a:r>
            <a:r>
              <a:rPr lang="en-US" sz="2900" b="1">
                <a:solidFill>
                  <a:prstClr val="black"/>
                </a:solidFill>
              </a:rPr>
              <a:t>atrial filling</a:t>
            </a:r>
            <a:r>
              <a:rPr lang="en-US" sz="2900">
                <a:solidFill>
                  <a:prstClr val="black"/>
                </a:solidFill>
              </a:rPr>
              <a:t>, occurs at the end of ventricular systole, and follows just after S2.</a:t>
            </a:r>
          </a:p>
          <a:p>
            <a:pPr lvl="0" algn="just"/>
            <a:endParaRPr lang="tr-TR" sz="2900">
              <a:solidFill>
                <a:prstClr val="black"/>
              </a:solidFill>
            </a:endParaRPr>
          </a:p>
          <a:p>
            <a:pPr lvl="0" algn="just"/>
            <a:r>
              <a:rPr lang="en-US" sz="2900">
                <a:solidFill>
                  <a:prstClr val="black"/>
                </a:solidFill>
              </a:rPr>
              <a:t>The </a:t>
            </a:r>
            <a:r>
              <a:rPr lang="en-US" sz="2900" b="1">
                <a:solidFill>
                  <a:prstClr val="black"/>
                </a:solidFill>
              </a:rPr>
              <a:t>y descent </a:t>
            </a:r>
            <a:r>
              <a:rPr lang="en-US" sz="2900">
                <a:solidFill>
                  <a:prstClr val="black"/>
                </a:solidFill>
              </a:rPr>
              <a:t>follows the v wave peak and reflects </a:t>
            </a:r>
            <a:r>
              <a:rPr lang="en-US" sz="2900" b="1">
                <a:solidFill>
                  <a:prstClr val="black"/>
                </a:solidFill>
              </a:rPr>
              <a:t>the fall in RA pressure after TV </a:t>
            </a:r>
            <a:r>
              <a:rPr lang="en-US" sz="2900" b="1" smtClean="0">
                <a:solidFill>
                  <a:prstClr val="black"/>
                </a:solidFill>
              </a:rPr>
              <a:t>opening</a:t>
            </a:r>
            <a:r>
              <a:rPr lang="tr-TR" sz="2900" b="1" smtClean="0">
                <a:solidFill>
                  <a:prstClr val="black"/>
                </a:solidFill>
              </a:rPr>
              <a:t>.</a:t>
            </a:r>
            <a:endParaRPr lang="en-US" sz="2900" b="1">
              <a:solidFill>
                <a:prstClr val="black"/>
              </a:solidFill>
            </a:endParaRPr>
          </a:p>
          <a:p>
            <a:pPr lvl="0" algn="just"/>
            <a:endParaRPr lang="en-US" sz="2900">
              <a:solidFill>
                <a:prstClr val="black"/>
              </a:solidFill>
            </a:endParaRPr>
          </a:p>
          <a:p>
            <a:endParaRPr lang="tr-TR"/>
          </a:p>
        </p:txBody>
      </p:sp>
      <p:sp>
        <p:nvSpPr>
          <p:cNvPr id="4" name="AutoShape 2" descr="JVP- JUGULAR VENOUS PRESS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197" y="692696"/>
            <a:ext cx="375430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5851106" y="3933056"/>
            <a:ext cx="3106688" cy="2592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smtClean="0"/>
              <a:t>A= atrial contraction</a:t>
            </a:r>
          </a:p>
          <a:p>
            <a:r>
              <a:rPr lang="tr-TR" b="1" smtClean="0"/>
              <a:t>X= atrial relaxation</a:t>
            </a:r>
          </a:p>
          <a:p>
            <a:r>
              <a:rPr lang="tr-TR" b="1" smtClean="0"/>
              <a:t>C= tricuspid valve closure</a:t>
            </a:r>
          </a:p>
          <a:p>
            <a:r>
              <a:rPr lang="tr-TR" b="1" smtClean="0"/>
              <a:t>X’=ventricular systole</a:t>
            </a:r>
          </a:p>
          <a:p>
            <a:r>
              <a:rPr lang="tr-TR" b="1" smtClean="0"/>
              <a:t>V= atrial filling</a:t>
            </a:r>
          </a:p>
          <a:p>
            <a:r>
              <a:rPr lang="tr-TR" b="1" smtClean="0"/>
              <a:t>Y= atrial emptying</a:t>
            </a:r>
            <a:endParaRPr lang="tr-TR" b="1"/>
          </a:p>
        </p:txBody>
      </p:sp>
    </p:spTree>
    <p:extLst>
      <p:ext uri="{BB962C8B-B14F-4D97-AF65-F5344CB8AC3E}">
        <p14:creationId xmlns:p14="http://schemas.microsoft.com/office/powerpoint/2010/main" val="27056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just"/>
            <a:r>
              <a:rPr lang="en-US" smtClean="0"/>
              <a:t>In </a:t>
            </a:r>
            <a:r>
              <a:rPr lang="en-US"/>
              <a:t>normal individuals, </a:t>
            </a:r>
            <a:r>
              <a:rPr lang="en-US" b="1"/>
              <a:t>the x′ descent is the predominant waveform</a:t>
            </a:r>
            <a:r>
              <a:rPr lang="en-US"/>
              <a:t> in the jugular venous pulse. </a:t>
            </a:r>
            <a:endParaRPr lang="tr-TR" smtClean="0"/>
          </a:p>
          <a:p>
            <a:pPr algn="just"/>
            <a:endParaRPr lang="en-US"/>
          </a:p>
          <a:p>
            <a:pPr algn="just"/>
            <a:r>
              <a:rPr lang="en-US" smtClean="0"/>
              <a:t>The </a:t>
            </a:r>
            <a:r>
              <a:rPr lang="en-US" b="1"/>
              <a:t>a wave is normally larger than the v wave</a:t>
            </a:r>
            <a:r>
              <a:rPr lang="en-US" smtClean="0"/>
              <a:t>,</a:t>
            </a:r>
            <a:r>
              <a:rPr lang="tr-TR" smtClean="0"/>
              <a:t> </a:t>
            </a:r>
            <a:r>
              <a:rPr lang="en-US" smtClean="0"/>
              <a:t>and </a:t>
            </a:r>
            <a:r>
              <a:rPr lang="en-US"/>
              <a:t>the </a:t>
            </a:r>
            <a:r>
              <a:rPr lang="en-US" b="1"/>
              <a:t>x descent is more marked than the y </a:t>
            </a:r>
            <a:r>
              <a:rPr lang="en-US" b="1" smtClean="0"/>
              <a:t>descent</a:t>
            </a:r>
            <a:r>
              <a:rPr lang="tr-TR" b="1" smtClean="0"/>
              <a:t>.</a:t>
            </a:r>
            <a:endParaRPr lang="en-US" b="1"/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196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192742" cy="4968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5220072" y="627796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Braunwald’s Heart Disease, 9. Ed, 2013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145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568952" cy="1143000"/>
          </a:xfrm>
        </p:spPr>
        <p:txBody>
          <a:bodyPr>
            <a:noAutofit/>
          </a:bodyPr>
          <a:lstStyle/>
          <a:p>
            <a:r>
              <a:rPr lang="tr-TR" sz="3600" b="1" smtClean="0">
                <a:solidFill>
                  <a:srgbClr val="C00000"/>
                </a:solidFill>
              </a:rPr>
              <a:t>Physical Examination of Cardiovascular system</a:t>
            </a:r>
            <a:endParaRPr lang="tr-TR" sz="3600" b="1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248471"/>
          </a:xfrm>
          <a:ln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r>
              <a:rPr lang="tr-TR" smtClean="0"/>
              <a:t>General appearance/Inspection of the patient</a:t>
            </a:r>
          </a:p>
          <a:p>
            <a:pPr lvl="0"/>
            <a:r>
              <a:rPr lang="tr-TR">
                <a:solidFill>
                  <a:prstClr val="black"/>
                </a:solidFill>
              </a:rPr>
              <a:t>Measurement of the heart rate and blood </a:t>
            </a:r>
            <a:r>
              <a:rPr lang="tr-TR" smtClean="0">
                <a:solidFill>
                  <a:prstClr val="black"/>
                </a:solidFill>
              </a:rPr>
              <a:t>pressure</a:t>
            </a:r>
            <a:endParaRPr lang="tr-TR" smtClean="0"/>
          </a:p>
          <a:p>
            <a:r>
              <a:rPr lang="tr-TR" smtClean="0"/>
              <a:t>Examination of the arterial pulse </a:t>
            </a:r>
          </a:p>
          <a:p>
            <a:pPr lvl="0" algn="just"/>
            <a:r>
              <a:rPr lang="tr-TR" smtClean="0">
                <a:solidFill>
                  <a:prstClr val="black"/>
                </a:solidFill>
              </a:rPr>
              <a:t>The examination of jugular vein </a:t>
            </a:r>
            <a:r>
              <a:rPr lang="tr-TR">
                <a:solidFill>
                  <a:prstClr val="black"/>
                </a:solidFill>
              </a:rPr>
              <a:t>(pulse/ pressure / distention)</a:t>
            </a:r>
            <a:endParaRPr lang="tr-TR" smtClean="0">
              <a:solidFill>
                <a:prstClr val="black"/>
              </a:solidFill>
            </a:endParaRPr>
          </a:p>
          <a:p>
            <a:r>
              <a:rPr lang="tr-TR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examination of edema</a:t>
            </a:r>
          </a:p>
          <a:p>
            <a:pPr lvl="0"/>
            <a:r>
              <a:rPr lang="tr-TR">
                <a:solidFill>
                  <a:prstClr val="black"/>
                </a:solidFill>
              </a:rPr>
              <a:t>The examination of the precordium</a:t>
            </a:r>
          </a:p>
          <a:p>
            <a:endParaRPr lang="tr-TR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696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rgbClr val="C00000"/>
                </a:solidFill>
              </a:rPr>
              <a:t>Check for pedal edema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36512" y="3711923"/>
            <a:ext cx="4896544" cy="2669404"/>
          </a:xfrm>
        </p:spPr>
        <p:txBody>
          <a:bodyPr>
            <a:normAutofit fontScale="85000" lnSpcReduction="10000"/>
          </a:bodyPr>
          <a:lstStyle/>
          <a:p>
            <a:r>
              <a:rPr lang="tr-TR" smtClean="0"/>
              <a:t>Over medial malleolus or 5 cm above it with right thumb.. </a:t>
            </a:r>
          </a:p>
          <a:p>
            <a:endParaRPr lang="tr-TR" smtClean="0"/>
          </a:p>
          <a:p>
            <a:r>
              <a:rPr lang="tr-TR" smtClean="0"/>
              <a:t>Apply pressure for minimum 30 seconds…and look for dimple</a:t>
            </a:r>
            <a:r>
              <a:rPr lang="tr-TR" smtClean="0">
                <a:sym typeface="Wingdings" panose="05000000000000000000" pitchFamily="2" charset="2"/>
              </a:rPr>
              <a:t> </a:t>
            </a:r>
            <a:r>
              <a:rPr lang="tr-TR" b="1" smtClean="0">
                <a:sym typeface="Wingdings" panose="05000000000000000000" pitchFamily="2" charset="2"/>
              </a:rPr>
              <a:t>pitting edema</a:t>
            </a:r>
            <a:endParaRPr lang="tr-TR" b="1" smtClean="0"/>
          </a:p>
          <a:p>
            <a:pPr algn="just"/>
            <a:endParaRPr lang="tr-TR"/>
          </a:p>
        </p:txBody>
      </p:sp>
      <p:pic>
        <p:nvPicPr>
          <p:cNvPr id="4" name="Picture 2" descr="Edema - Symptoms and causes - Mayo Clin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268760"/>
            <a:ext cx="4457700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geekymedics.com/wp-content/uploads/2013/04/Pedal-oede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672408" cy="2065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98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>
                <a:solidFill>
                  <a:srgbClr val="C00000"/>
                </a:solidFill>
              </a:rPr>
              <a:t>Examination of Pedal edema</a:t>
            </a:r>
            <a:endParaRPr lang="tr-TR" b="1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87624" y="1916832"/>
            <a:ext cx="7704856" cy="2503641"/>
          </a:xfrm>
        </p:spPr>
        <p:txBody>
          <a:bodyPr>
            <a:noAutofit/>
          </a:bodyPr>
          <a:lstStyle/>
          <a:p>
            <a:r>
              <a:rPr lang="tr-TR" smtClean="0"/>
              <a:t>Some medications </a:t>
            </a:r>
            <a:r>
              <a:rPr lang="tr-TR" i="1" smtClean="0"/>
              <a:t>(eg. Ca CB)</a:t>
            </a:r>
          </a:p>
          <a:p>
            <a:r>
              <a:rPr lang="tr-TR" smtClean="0"/>
              <a:t>Pregnancy</a:t>
            </a:r>
          </a:p>
          <a:p>
            <a:r>
              <a:rPr lang="tr-TR" smtClean="0"/>
              <a:t>Deep venous thrombosis</a:t>
            </a:r>
          </a:p>
          <a:p>
            <a:r>
              <a:rPr lang="tr-TR" smtClean="0"/>
              <a:t>Congestive heart failure</a:t>
            </a:r>
          </a:p>
          <a:p>
            <a:r>
              <a:rPr lang="tr-TR" smtClean="0"/>
              <a:t>Chronic renal disease</a:t>
            </a:r>
          </a:p>
          <a:p>
            <a:r>
              <a:rPr lang="tr-TR" smtClean="0"/>
              <a:t>Liver cirrhosis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84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568952" cy="1143000"/>
          </a:xfrm>
        </p:spPr>
        <p:txBody>
          <a:bodyPr>
            <a:noAutofit/>
          </a:bodyPr>
          <a:lstStyle/>
          <a:p>
            <a:r>
              <a:rPr lang="tr-TR" sz="3600" b="1" smtClean="0">
                <a:solidFill>
                  <a:srgbClr val="C00000"/>
                </a:solidFill>
              </a:rPr>
              <a:t>Physical Examination of Cardiovascular system</a:t>
            </a:r>
            <a:endParaRPr lang="tr-TR" sz="3600" b="1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916833"/>
            <a:ext cx="8229600" cy="3600400"/>
          </a:xfrm>
          <a:ln w="28575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tr-TR" smtClean="0"/>
              <a:t>General appearance/Inspection of the patient</a:t>
            </a:r>
          </a:p>
          <a:p>
            <a:pPr lvl="0"/>
            <a:r>
              <a:rPr lang="tr-TR">
                <a:solidFill>
                  <a:prstClr val="black"/>
                </a:solidFill>
              </a:rPr>
              <a:t>Measurement of the </a:t>
            </a:r>
            <a:r>
              <a:rPr lang="tr-TR" smtClean="0">
                <a:solidFill>
                  <a:prstClr val="black"/>
                </a:solidFill>
              </a:rPr>
              <a:t>blood pressure</a:t>
            </a:r>
            <a:endParaRPr lang="tr-TR" smtClean="0"/>
          </a:p>
          <a:p>
            <a:r>
              <a:rPr lang="tr-TR" smtClean="0"/>
              <a:t>Examination of the arterial pulse </a:t>
            </a:r>
          </a:p>
          <a:p>
            <a:pPr lvl="0" algn="just"/>
            <a:r>
              <a:rPr lang="tr-TR" smtClean="0">
                <a:solidFill>
                  <a:prstClr val="black"/>
                </a:solidFill>
              </a:rPr>
              <a:t>The examination of jugular vein</a:t>
            </a:r>
          </a:p>
          <a:p>
            <a:pPr lvl="0" algn="just"/>
            <a:r>
              <a:rPr lang="tr-TR">
                <a:solidFill>
                  <a:prstClr val="black"/>
                </a:solidFill>
              </a:rPr>
              <a:t>The examination of </a:t>
            </a:r>
            <a:r>
              <a:rPr lang="tr-TR" smtClean="0">
                <a:solidFill>
                  <a:prstClr val="black"/>
                </a:solidFill>
              </a:rPr>
              <a:t>edema</a:t>
            </a:r>
          </a:p>
          <a:p>
            <a:r>
              <a:rPr lang="tr-TR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examination of the precordium</a:t>
            </a:r>
          </a:p>
        </p:txBody>
      </p:sp>
    </p:spTree>
    <p:extLst>
      <p:ext uri="{BB962C8B-B14F-4D97-AF65-F5344CB8AC3E}">
        <p14:creationId xmlns:p14="http://schemas.microsoft.com/office/powerpoint/2010/main" val="323280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11460" y="548680"/>
            <a:ext cx="8229600" cy="1143000"/>
          </a:xfrm>
        </p:spPr>
        <p:txBody>
          <a:bodyPr>
            <a:noAutofit/>
          </a:bodyPr>
          <a:lstStyle/>
          <a:p>
            <a:r>
              <a:rPr lang="tr-TR" sz="4000" b="1">
                <a:solidFill>
                  <a:srgbClr val="C00000"/>
                </a:solidFill>
              </a:rPr>
              <a:t>Physical Examination of Cardiovascular system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844824"/>
            <a:ext cx="8229600" cy="4525963"/>
          </a:xfrm>
        </p:spPr>
        <p:txBody>
          <a:bodyPr>
            <a:normAutofit/>
          </a:bodyPr>
          <a:lstStyle/>
          <a:p>
            <a:r>
              <a:rPr lang="tr-TR" sz="3600" smtClean="0"/>
              <a:t>The precordial cardiac examination:</a:t>
            </a:r>
          </a:p>
          <a:p>
            <a:pPr lvl="1"/>
            <a:r>
              <a:rPr lang="tr-TR" sz="3600" smtClean="0"/>
              <a:t>4 basic components:</a:t>
            </a:r>
          </a:p>
          <a:p>
            <a:pPr lvl="2"/>
            <a:r>
              <a:rPr lang="tr-TR" sz="3600" smtClean="0"/>
              <a:t>Inspection</a:t>
            </a:r>
          </a:p>
          <a:p>
            <a:pPr lvl="2"/>
            <a:r>
              <a:rPr lang="tr-TR" sz="3600" smtClean="0"/>
              <a:t>Palpation</a:t>
            </a:r>
          </a:p>
          <a:p>
            <a:pPr lvl="2"/>
            <a:r>
              <a:rPr lang="tr-TR" sz="3600" smtClean="0"/>
              <a:t>Percussion (omitted in cardiac exam)</a:t>
            </a:r>
          </a:p>
          <a:p>
            <a:pPr lvl="2"/>
            <a:r>
              <a:rPr lang="tr-TR" sz="3600" smtClean="0"/>
              <a:t>Auscultation</a:t>
            </a:r>
            <a:endParaRPr lang="tr-TR" sz="3600"/>
          </a:p>
        </p:txBody>
      </p:sp>
    </p:spTree>
    <p:extLst>
      <p:ext uri="{BB962C8B-B14F-4D97-AF65-F5344CB8AC3E}">
        <p14:creationId xmlns:p14="http://schemas.microsoft.com/office/powerpoint/2010/main" val="133412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>
                <a:solidFill>
                  <a:srgbClr val="C00000"/>
                </a:solidFill>
              </a:rPr>
              <a:t>Inspection</a:t>
            </a:r>
            <a:endParaRPr lang="tr-TR" b="1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mtClean="0"/>
              <a:t>Pay attention to:</a:t>
            </a:r>
          </a:p>
          <a:p>
            <a:pPr lvl="1"/>
            <a:r>
              <a:rPr lang="tr-TR" b="1" smtClean="0"/>
              <a:t>Chest shape </a:t>
            </a:r>
            <a:r>
              <a:rPr lang="tr-TR" i="1" smtClean="0"/>
              <a:t>(pectus excavatum, pectus carinatum)</a:t>
            </a:r>
          </a:p>
          <a:p>
            <a:pPr lvl="1"/>
            <a:r>
              <a:rPr lang="tr-TR" smtClean="0"/>
              <a:t>Shortness of breath </a:t>
            </a:r>
            <a:r>
              <a:rPr lang="tr-TR" i="1" smtClean="0"/>
              <a:t>(</a:t>
            </a:r>
            <a:r>
              <a:rPr lang="tr-TR" b="1" i="1" smtClean="0"/>
              <a:t>rest </a:t>
            </a:r>
            <a:r>
              <a:rPr lang="tr-TR" i="1"/>
              <a:t>or </a:t>
            </a:r>
            <a:r>
              <a:rPr lang="tr-TR" b="1" i="1" smtClean="0"/>
              <a:t>walking ?</a:t>
            </a:r>
            <a:r>
              <a:rPr lang="tr-TR" i="1" smtClean="0"/>
              <a:t>)</a:t>
            </a:r>
            <a:endParaRPr lang="tr-TR" i="1"/>
          </a:p>
          <a:p>
            <a:pPr lvl="1"/>
            <a:r>
              <a:rPr lang="en-US" b="1" smtClean="0"/>
              <a:t>Sitting </a:t>
            </a:r>
            <a:r>
              <a:rPr lang="en-US"/>
              <a:t>upright? Able to </a:t>
            </a:r>
            <a:r>
              <a:rPr lang="en-US" b="1"/>
              <a:t>speak</a:t>
            </a:r>
            <a:r>
              <a:rPr lang="en-US"/>
              <a:t>? </a:t>
            </a:r>
          </a:p>
          <a:p>
            <a:pPr lvl="1"/>
            <a:r>
              <a:rPr lang="en-US" smtClean="0"/>
              <a:t>Visible </a:t>
            </a:r>
            <a:r>
              <a:rPr lang="en-US" b="1"/>
              <a:t>impulse </a:t>
            </a:r>
            <a:r>
              <a:rPr lang="en-US"/>
              <a:t>on chest wall from vigorously contracting ventricle </a:t>
            </a:r>
            <a:r>
              <a:rPr lang="tr-TR"/>
              <a:t>?</a:t>
            </a:r>
            <a:endParaRPr lang="en-US"/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203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z\Pictures\CiCPTy2UgAAPMJr.jpg"/>
          <p:cNvPicPr>
            <a:picLocks noChangeAspect="1" noChangeArrowheads="1"/>
          </p:cNvPicPr>
          <p:nvPr/>
        </p:nvPicPr>
        <p:blipFill>
          <a:blip r:embed="rId3"/>
          <a:srcRect b="30405"/>
          <a:stretch>
            <a:fillRect/>
          </a:stretch>
        </p:blipFill>
        <p:spPr bwMode="auto">
          <a:xfrm>
            <a:off x="899592" y="1510229"/>
            <a:ext cx="7344816" cy="2781730"/>
          </a:xfrm>
          <a:prstGeom prst="rect">
            <a:avLst/>
          </a:prstGeom>
          <a:noFill/>
        </p:spPr>
      </p:pic>
      <p:sp>
        <p:nvSpPr>
          <p:cNvPr id="5" name="Metin kutusu 4"/>
          <p:cNvSpPr txBox="1"/>
          <p:nvPr/>
        </p:nvSpPr>
        <p:spPr>
          <a:xfrm>
            <a:off x="6660232" y="437245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/>
              <a:t>Barrel chest</a:t>
            </a:r>
            <a:endParaRPr lang="tr-TR" b="1"/>
          </a:p>
        </p:txBody>
      </p:sp>
      <p:sp>
        <p:nvSpPr>
          <p:cNvPr id="6" name="Metin kutusu 5"/>
          <p:cNvSpPr txBox="1"/>
          <p:nvPr/>
        </p:nvSpPr>
        <p:spPr>
          <a:xfrm>
            <a:off x="827584" y="440020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/>
              <a:t>Pectus carinatum</a:t>
            </a:r>
          </a:p>
          <a:p>
            <a:r>
              <a:rPr lang="tr-TR" b="1" smtClean="0"/>
              <a:t>(pigeon chest)</a:t>
            </a:r>
            <a:endParaRPr lang="tr-TR" b="1"/>
          </a:p>
        </p:txBody>
      </p:sp>
      <p:sp>
        <p:nvSpPr>
          <p:cNvPr id="7" name="Metin kutusu 6"/>
          <p:cNvSpPr txBox="1"/>
          <p:nvPr/>
        </p:nvSpPr>
        <p:spPr>
          <a:xfrm>
            <a:off x="3635896" y="436510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mtClean="0"/>
              <a:t>Pectus excavatum</a:t>
            </a:r>
          </a:p>
          <a:p>
            <a:r>
              <a:rPr lang="tr-TR" b="1" smtClean="0"/>
              <a:t>(funnel or sunken  chest)</a:t>
            </a:r>
            <a:endParaRPr lang="tr-TR" b="1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>
                <a:solidFill>
                  <a:srgbClr val="C00000"/>
                </a:solidFill>
              </a:rPr>
              <a:t>Chest wall deformities</a:t>
            </a:r>
            <a:endParaRPr lang="tr-TR" b="1">
              <a:solidFill>
                <a:srgbClr val="C00000"/>
              </a:solidFill>
            </a:endParaRPr>
          </a:p>
        </p:txBody>
      </p:sp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914400" y="5013176"/>
            <a:ext cx="8229600" cy="910512"/>
          </a:xfrm>
        </p:spPr>
        <p:txBody>
          <a:bodyPr>
            <a:noAutofit/>
          </a:bodyPr>
          <a:lstStyle/>
          <a:p>
            <a:r>
              <a:rPr lang="tr-TR" sz="1800" b="1" smtClean="0"/>
              <a:t>Pectus carinatum</a:t>
            </a:r>
            <a:r>
              <a:rPr lang="tr-TR" sz="1800" smtClean="0"/>
              <a:t>= </a:t>
            </a:r>
            <a:r>
              <a:rPr lang="en-US" sz="1800" smtClean="0"/>
              <a:t>the </a:t>
            </a:r>
            <a:r>
              <a:rPr lang="tr-TR" sz="1800" smtClean="0"/>
              <a:t>sternum and ribs are</a:t>
            </a:r>
            <a:r>
              <a:rPr lang="en-US" sz="1800" smtClean="0"/>
              <a:t> </a:t>
            </a:r>
            <a:r>
              <a:rPr lang="tr-TR" sz="1800" smtClean="0"/>
              <a:t>prominently </a:t>
            </a:r>
            <a:r>
              <a:rPr lang="en-US" sz="1800" smtClean="0"/>
              <a:t>in </a:t>
            </a:r>
            <a:r>
              <a:rPr lang="en-US" sz="1800"/>
              <a:t>an </a:t>
            </a:r>
            <a:r>
              <a:rPr lang="en-US" sz="1800" b="1"/>
              <a:t>outward </a:t>
            </a:r>
            <a:r>
              <a:rPr lang="en-US" sz="1800" b="1" smtClean="0"/>
              <a:t>position</a:t>
            </a:r>
            <a:endParaRPr lang="tr-TR" sz="1800" b="1" smtClean="0"/>
          </a:p>
          <a:p>
            <a:r>
              <a:rPr lang="tr-TR" sz="1800" b="1" smtClean="0"/>
              <a:t>Pectus excavatum</a:t>
            </a:r>
            <a:r>
              <a:rPr lang="tr-TR" sz="1800" smtClean="0"/>
              <a:t>= </a:t>
            </a:r>
            <a:r>
              <a:rPr lang="en-US" sz="1800"/>
              <a:t>the </a:t>
            </a:r>
            <a:r>
              <a:rPr lang="tr-TR" sz="1800" smtClean="0"/>
              <a:t>sternum and ribs are</a:t>
            </a:r>
            <a:r>
              <a:rPr lang="en-US" sz="1800" smtClean="0"/>
              <a:t> </a:t>
            </a:r>
            <a:r>
              <a:rPr lang="tr-TR" sz="1800" smtClean="0"/>
              <a:t>prominently </a:t>
            </a:r>
            <a:r>
              <a:rPr lang="en-US" sz="1800" smtClean="0"/>
              <a:t>in </a:t>
            </a:r>
            <a:r>
              <a:rPr lang="en-US" sz="1800"/>
              <a:t>an </a:t>
            </a:r>
            <a:r>
              <a:rPr lang="tr-TR" sz="1800" b="1" smtClean="0"/>
              <a:t>inward</a:t>
            </a:r>
            <a:r>
              <a:rPr lang="en-US" sz="1800" b="1" smtClean="0"/>
              <a:t> </a:t>
            </a:r>
            <a:r>
              <a:rPr lang="en-US" sz="1800" b="1"/>
              <a:t>position</a:t>
            </a:r>
            <a:endParaRPr lang="tr-TR" sz="1800" b="1" smtClean="0"/>
          </a:p>
          <a:p>
            <a:r>
              <a:rPr lang="tr-TR" sz="1800" b="1" smtClean="0"/>
              <a:t>Barrel chest</a:t>
            </a:r>
            <a:r>
              <a:rPr lang="tr-TR" sz="1800" smtClean="0"/>
              <a:t>= </a:t>
            </a:r>
            <a:r>
              <a:rPr lang="tr-TR" sz="1800" b="1" smtClean="0"/>
              <a:t>Elevated anteroposterior torax diameter</a:t>
            </a:r>
            <a:r>
              <a:rPr lang="tr-TR" sz="1800" smtClean="0"/>
              <a:t>, the AP to transverse diameter is 1:1, seen in COPD.</a:t>
            </a:r>
          </a:p>
          <a:p>
            <a:r>
              <a:rPr lang="en-US" sz="1800"/>
              <a:t>Thoracic deformities can affect the functions of the heart and lungs.</a:t>
            </a:r>
            <a:endParaRPr lang="tr-TR" sz="1800"/>
          </a:p>
        </p:txBody>
      </p:sp>
    </p:spTree>
    <p:extLst>
      <p:ext uri="{BB962C8B-B14F-4D97-AF65-F5344CB8AC3E}">
        <p14:creationId xmlns:p14="http://schemas.microsoft.com/office/powerpoint/2010/main" val="313071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4525963"/>
          </a:xfrm>
        </p:spPr>
        <p:txBody>
          <a:bodyPr/>
          <a:lstStyle/>
          <a:p>
            <a:r>
              <a:rPr lang="tr-TR" b="1" smtClean="0">
                <a:latin typeface="+mj-lt"/>
              </a:rPr>
              <a:t>A p</a:t>
            </a:r>
            <a:r>
              <a:rPr lang="en-US" b="1" smtClean="0">
                <a:latin typeface="+mj-lt"/>
              </a:rPr>
              <a:t>atient </a:t>
            </a:r>
            <a:r>
              <a:rPr lang="en-US" b="1">
                <a:latin typeface="+mj-lt"/>
              </a:rPr>
              <a:t>with a cardiological problem is likely to have one </a:t>
            </a:r>
            <a:r>
              <a:rPr lang="en-US" b="1" smtClean="0">
                <a:latin typeface="+mj-lt"/>
              </a:rPr>
              <a:t>or</a:t>
            </a:r>
            <a:r>
              <a:rPr lang="tr-TR" b="1" smtClean="0">
                <a:latin typeface="+mj-lt"/>
              </a:rPr>
              <a:t> </a:t>
            </a:r>
            <a:r>
              <a:rPr lang="en-US" b="1" smtClean="0">
                <a:latin typeface="+mj-lt"/>
              </a:rPr>
              <a:t>more </a:t>
            </a:r>
            <a:r>
              <a:rPr lang="en-US" b="1">
                <a:latin typeface="+mj-lt"/>
              </a:rPr>
              <a:t>of </a:t>
            </a:r>
            <a:r>
              <a:rPr lang="tr-TR" b="1" smtClean="0">
                <a:latin typeface="+mj-lt"/>
              </a:rPr>
              <a:t>six</a:t>
            </a:r>
            <a:r>
              <a:rPr lang="en-US" b="1" smtClean="0">
                <a:latin typeface="+mj-lt"/>
              </a:rPr>
              <a:t> </a:t>
            </a:r>
            <a:r>
              <a:rPr lang="en-US" b="1">
                <a:latin typeface="+mj-lt"/>
              </a:rPr>
              <a:t>main </a:t>
            </a:r>
            <a:r>
              <a:rPr lang="en-US" b="1" smtClean="0">
                <a:latin typeface="+mj-lt"/>
              </a:rPr>
              <a:t>symptoms</a:t>
            </a:r>
            <a:r>
              <a:rPr lang="tr-TR" b="1" smtClean="0">
                <a:latin typeface="+mj-lt"/>
              </a:rPr>
              <a:t>:</a:t>
            </a:r>
            <a:endParaRPr lang="en-US" b="1"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tr-TR">
                <a:latin typeface="+mj-lt"/>
              </a:rPr>
              <a:t> chest pain/discomfort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>
                <a:latin typeface="+mj-lt"/>
              </a:rPr>
              <a:t> </a:t>
            </a:r>
            <a:r>
              <a:rPr lang="tr-TR" smtClean="0">
                <a:latin typeface="+mj-lt"/>
              </a:rPr>
              <a:t>shortness of breath/dyspnea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>
                <a:latin typeface="+mj-lt"/>
              </a:rPr>
              <a:t> </a:t>
            </a:r>
            <a:r>
              <a:rPr lang="tr-TR" smtClean="0">
                <a:latin typeface="+mj-lt"/>
              </a:rPr>
              <a:t>fatigue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mtClean="0">
                <a:latin typeface="+mj-lt"/>
              </a:rPr>
              <a:t> palpitations</a:t>
            </a:r>
            <a:endParaRPr lang="tr-TR"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tr-TR">
                <a:latin typeface="+mj-lt"/>
              </a:rPr>
              <a:t> </a:t>
            </a:r>
            <a:r>
              <a:rPr lang="tr-TR" smtClean="0">
                <a:latin typeface="+mj-lt"/>
              </a:rPr>
              <a:t>syncope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mtClean="0">
                <a:latin typeface="+mj-lt"/>
              </a:rPr>
              <a:t> edema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91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rgbClr val="C00000"/>
                </a:solidFill>
              </a:rPr>
              <a:t>P</a:t>
            </a:r>
            <a:r>
              <a:rPr lang="tr-TR" b="1" smtClean="0">
                <a:solidFill>
                  <a:srgbClr val="C00000"/>
                </a:solidFill>
              </a:rPr>
              <a:t>alpation</a:t>
            </a:r>
            <a:endParaRPr lang="tr-TR" b="1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628800"/>
            <a:ext cx="5987008" cy="4525963"/>
          </a:xfrm>
        </p:spPr>
        <p:txBody>
          <a:bodyPr/>
          <a:lstStyle/>
          <a:p>
            <a:r>
              <a:rPr lang="tr-TR" smtClean="0"/>
              <a:t>Apical impulse</a:t>
            </a:r>
          </a:p>
          <a:p>
            <a:r>
              <a:rPr lang="tr-TR" smtClean="0"/>
              <a:t>Thrills</a:t>
            </a:r>
          </a:p>
          <a:p>
            <a:r>
              <a:rPr lang="tr-TR"/>
              <a:t>Parasternal lift</a:t>
            </a:r>
          </a:p>
          <a:p>
            <a:endParaRPr lang="tr-TR" smtClean="0"/>
          </a:p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3524250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41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tr-TR" b="1" smtClean="0">
                <a:solidFill>
                  <a:srgbClr val="C00000"/>
                </a:solidFill>
              </a:rPr>
              <a:t>Apex beat</a:t>
            </a:r>
            <a:endParaRPr lang="tr-TR" b="1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24744"/>
            <a:ext cx="4752528" cy="4104456"/>
          </a:xfrm>
        </p:spPr>
        <p:txBody>
          <a:bodyPr>
            <a:noAutofit/>
          </a:bodyPr>
          <a:lstStyle/>
          <a:p>
            <a:pPr algn="just"/>
            <a:r>
              <a:rPr lang="en-US" sz="2200"/>
              <a:t>The </a:t>
            </a:r>
            <a:r>
              <a:rPr lang="en-US" sz="2200" b="1"/>
              <a:t>apex beat </a:t>
            </a:r>
            <a:r>
              <a:rPr lang="en-US" sz="2200" smtClean="0"/>
              <a:t>also </a:t>
            </a:r>
            <a:r>
              <a:rPr lang="en-US" sz="2200"/>
              <a:t>called the </a:t>
            </a:r>
            <a:r>
              <a:rPr lang="en-US" sz="2200" b="1"/>
              <a:t>apical </a:t>
            </a:r>
            <a:r>
              <a:rPr lang="en-US" sz="2200" b="1" smtClean="0"/>
              <a:t>impulse</a:t>
            </a:r>
            <a:r>
              <a:rPr lang="en-US" sz="2200" smtClean="0"/>
              <a:t>,</a:t>
            </a:r>
            <a:r>
              <a:rPr lang="tr-TR" sz="2200" smtClean="0"/>
              <a:t> </a:t>
            </a:r>
            <a:r>
              <a:rPr lang="en-US" sz="2200" smtClean="0"/>
              <a:t>is </a:t>
            </a:r>
            <a:r>
              <a:rPr lang="en-US" sz="2200"/>
              <a:t>the pulse felt at the point of maximum impulse (</a:t>
            </a:r>
            <a:r>
              <a:rPr lang="en-US" sz="2200" smtClean="0"/>
              <a:t>PMI)</a:t>
            </a:r>
            <a:r>
              <a:rPr lang="tr-TR" sz="2200" smtClean="0"/>
              <a:t>.</a:t>
            </a:r>
          </a:p>
          <a:p>
            <a:pPr algn="just"/>
            <a:endParaRPr lang="tr-TR" sz="2200">
              <a:solidFill>
                <a:prstClr val="black"/>
              </a:solidFill>
            </a:endParaRPr>
          </a:p>
          <a:p>
            <a:pPr algn="just"/>
            <a:r>
              <a:rPr lang="en-US" sz="2200" smtClean="0">
                <a:solidFill>
                  <a:prstClr val="black"/>
                </a:solidFill>
              </a:rPr>
              <a:t>The </a:t>
            </a:r>
            <a:r>
              <a:rPr lang="tr-TR" sz="2200" smtClean="0">
                <a:solidFill>
                  <a:prstClr val="black"/>
                </a:solidFill>
              </a:rPr>
              <a:t>PMI </a:t>
            </a:r>
            <a:r>
              <a:rPr lang="en-US" sz="2200" smtClean="0">
                <a:solidFill>
                  <a:prstClr val="black"/>
                </a:solidFill>
              </a:rPr>
              <a:t>is </a:t>
            </a:r>
            <a:r>
              <a:rPr lang="en-US" sz="2200">
                <a:solidFill>
                  <a:prstClr val="black"/>
                </a:solidFill>
              </a:rPr>
              <a:t>normally </a:t>
            </a:r>
            <a:r>
              <a:rPr lang="en-US" sz="2200" b="1">
                <a:solidFill>
                  <a:prstClr val="black"/>
                </a:solidFill>
              </a:rPr>
              <a:t>over the left ventricular apex</a:t>
            </a:r>
            <a:r>
              <a:rPr lang="en-US" sz="2200">
                <a:solidFill>
                  <a:prstClr val="black"/>
                </a:solidFill>
              </a:rPr>
              <a:t> in the </a:t>
            </a:r>
            <a:r>
              <a:rPr lang="en-US" sz="2200" b="1">
                <a:solidFill>
                  <a:prstClr val="black"/>
                </a:solidFill>
              </a:rPr>
              <a:t>midclavicular line at the </a:t>
            </a:r>
            <a:r>
              <a:rPr lang="tr-TR" sz="2200" b="1" smtClean="0">
                <a:solidFill>
                  <a:prstClr val="black"/>
                </a:solidFill>
              </a:rPr>
              <a:t>5th</a:t>
            </a:r>
            <a:r>
              <a:rPr lang="en-US" sz="2200" b="1" smtClean="0">
                <a:solidFill>
                  <a:prstClr val="black"/>
                </a:solidFill>
              </a:rPr>
              <a:t> </a:t>
            </a:r>
            <a:r>
              <a:rPr lang="en-US" sz="2200" b="1">
                <a:solidFill>
                  <a:prstClr val="black"/>
                </a:solidFill>
              </a:rPr>
              <a:t>intercostal space. </a:t>
            </a:r>
            <a:r>
              <a:rPr lang="tr-TR" sz="2200" b="1" smtClean="0">
                <a:solidFill>
                  <a:prstClr val="black"/>
                </a:solidFill>
              </a:rPr>
              <a:t> </a:t>
            </a:r>
          </a:p>
          <a:p>
            <a:pPr lvl="0" algn="just"/>
            <a:endParaRPr lang="tr-TR" sz="2200" smtClean="0">
              <a:solidFill>
                <a:prstClr val="black"/>
              </a:solidFill>
            </a:endParaRPr>
          </a:p>
          <a:p>
            <a:pPr lvl="0" algn="just"/>
            <a:r>
              <a:rPr lang="en-US" sz="2200" b="1" smtClean="0">
                <a:solidFill>
                  <a:prstClr val="black"/>
                </a:solidFill>
              </a:rPr>
              <a:t>It </a:t>
            </a:r>
            <a:r>
              <a:rPr lang="en-US" sz="2200" b="1">
                <a:solidFill>
                  <a:prstClr val="black"/>
                </a:solidFill>
              </a:rPr>
              <a:t>is </a:t>
            </a:r>
            <a:r>
              <a:rPr lang="tr-TR" sz="2200" b="1" smtClean="0">
                <a:solidFill>
                  <a:prstClr val="black"/>
                </a:solidFill>
              </a:rPr>
              <a:t>&lt;</a:t>
            </a:r>
            <a:r>
              <a:rPr lang="en-US" sz="2200" b="1" smtClean="0">
                <a:solidFill>
                  <a:prstClr val="black"/>
                </a:solidFill>
              </a:rPr>
              <a:t>2 </a:t>
            </a:r>
            <a:r>
              <a:rPr lang="en-US" sz="2200" b="1">
                <a:solidFill>
                  <a:prstClr val="black"/>
                </a:solidFill>
              </a:rPr>
              <a:t>cm in diameter</a:t>
            </a:r>
            <a:r>
              <a:rPr lang="en-US" sz="2200">
                <a:solidFill>
                  <a:prstClr val="black"/>
                </a:solidFill>
              </a:rPr>
              <a:t>, and moves quickly away from the fingers. </a:t>
            </a:r>
            <a:endParaRPr lang="tr-TR" sz="2200" smtClean="0">
              <a:solidFill>
                <a:prstClr val="black"/>
              </a:solidFill>
            </a:endParaRPr>
          </a:p>
          <a:p>
            <a:pPr lvl="0" algn="just"/>
            <a:endParaRPr lang="tr-TR" sz="2200">
              <a:solidFill>
                <a:prstClr val="black"/>
              </a:solidFill>
            </a:endParaRPr>
          </a:p>
          <a:p>
            <a:pPr lvl="0" algn="just"/>
            <a:r>
              <a:rPr lang="en-US" sz="2200" smtClean="0">
                <a:solidFill>
                  <a:prstClr val="black"/>
                </a:solidFill>
              </a:rPr>
              <a:t>It </a:t>
            </a:r>
            <a:r>
              <a:rPr lang="en-US" sz="2200">
                <a:solidFill>
                  <a:prstClr val="black"/>
                </a:solidFill>
              </a:rPr>
              <a:t>is best felt at </a:t>
            </a:r>
            <a:r>
              <a:rPr lang="en-US" sz="2200" b="1">
                <a:solidFill>
                  <a:prstClr val="black"/>
                </a:solidFill>
              </a:rPr>
              <a:t>end-expiration</a:t>
            </a:r>
            <a:r>
              <a:rPr lang="en-US" sz="2200">
                <a:solidFill>
                  <a:prstClr val="black"/>
                </a:solidFill>
              </a:rPr>
              <a:t>, when the heart is closest to the chest wall. </a:t>
            </a:r>
            <a:endParaRPr lang="tr-TR" sz="2200" smtClean="0">
              <a:solidFill>
                <a:prstClr val="black"/>
              </a:solidFill>
            </a:endParaRPr>
          </a:p>
        </p:txBody>
      </p:sp>
      <p:pic>
        <p:nvPicPr>
          <p:cNvPr id="11266" name="Picture 2" descr="https://geekymedics.com/wp-content/uploads/2013/04/Apex-be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4104456" cy="3581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Metin kutusu 3"/>
          <p:cNvSpPr txBox="1"/>
          <p:nvPr/>
        </p:nvSpPr>
        <p:spPr>
          <a:xfrm>
            <a:off x="5292080" y="623731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/>
              <a:t>http://fourthstage2017.byethost16.com/[OSCE]/Cardiovascular%20Examination%20HDD.pdf?i=1</a:t>
            </a:r>
          </a:p>
        </p:txBody>
      </p:sp>
    </p:spTree>
    <p:extLst>
      <p:ext uri="{BB962C8B-B14F-4D97-AF65-F5344CB8AC3E}">
        <p14:creationId xmlns:p14="http://schemas.microsoft.com/office/powerpoint/2010/main" val="277208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z\Pictures\3361_131_96-apex-beat-palpate.jpg"/>
          <p:cNvPicPr>
            <a:picLocks noChangeAspect="1" noChangeArrowheads="1"/>
          </p:cNvPicPr>
          <p:nvPr/>
        </p:nvPicPr>
        <p:blipFill>
          <a:blip r:embed="rId3"/>
          <a:srcRect r="51740"/>
          <a:stretch>
            <a:fillRect/>
          </a:stretch>
        </p:blipFill>
        <p:spPr bwMode="auto">
          <a:xfrm>
            <a:off x="5364088" y="1196751"/>
            <a:ext cx="3240360" cy="5167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74848" y="0"/>
            <a:ext cx="8229600" cy="1143000"/>
          </a:xfrm>
        </p:spPr>
        <p:txBody>
          <a:bodyPr/>
          <a:lstStyle/>
          <a:p>
            <a:r>
              <a:rPr lang="tr-TR" b="1" smtClean="0">
                <a:solidFill>
                  <a:srgbClr val="C00000"/>
                </a:solidFill>
              </a:rPr>
              <a:t>Apex beat</a:t>
            </a:r>
            <a:endParaRPr lang="tr-TR" b="1">
              <a:solidFill>
                <a:srgbClr val="C0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57200" y="1196752"/>
            <a:ext cx="4402832" cy="5544616"/>
          </a:xfrm>
        </p:spPr>
        <p:txBody>
          <a:bodyPr>
            <a:normAutofit/>
          </a:bodyPr>
          <a:lstStyle/>
          <a:p>
            <a:r>
              <a:rPr lang="tr-TR" sz="2800" b="1" smtClean="0"/>
              <a:t>Supine position</a:t>
            </a:r>
            <a:endParaRPr lang="tr-TR" sz="2800" b="1"/>
          </a:p>
          <a:p>
            <a:r>
              <a:rPr lang="tr-TR" sz="2800" b="1"/>
              <a:t>Left lateral </a:t>
            </a:r>
            <a:r>
              <a:rPr lang="tr-TR" sz="2800" b="1" smtClean="0"/>
              <a:t>decubitis position</a:t>
            </a:r>
            <a:endParaRPr lang="tr-TR" sz="2800" b="1"/>
          </a:p>
          <a:p>
            <a:pPr lvl="0" algn="just"/>
            <a:endParaRPr lang="tr-TR" sz="2800" smtClean="0">
              <a:solidFill>
                <a:prstClr val="black"/>
              </a:solidFill>
            </a:endParaRPr>
          </a:p>
          <a:p>
            <a:pPr lvl="0" algn="just"/>
            <a:endParaRPr lang="tr-TR" sz="2800">
              <a:solidFill>
                <a:prstClr val="black"/>
              </a:solidFill>
            </a:endParaRPr>
          </a:p>
          <a:p>
            <a:pPr lvl="0" algn="just"/>
            <a:r>
              <a:rPr lang="en-US" sz="2800">
                <a:solidFill>
                  <a:prstClr val="black"/>
                </a:solidFill>
              </a:rPr>
              <a:t>The apical impulse of </a:t>
            </a:r>
            <a:r>
              <a:rPr lang="en-US" sz="2800" b="1">
                <a:solidFill>
                  <a:prstClr val="black"/>
                </a:solidFill>
              </a:rPr>
              <a:t>LV enlargement </a:t>
            </a:r>
            <a:r>
              <a:rPr lang="en-US" sz="2800">
                <a:solidFill>
                  <a:prstClr val="black"/>
                </a:solidFill>
              </a:rPr>
              <a:t>is usually widened or</a:t>
            </a:r>
            <a:r>
              <a:rPr lang="tr-TR" sz="2800">
                <a:solidFill>
                  <a:prstClr val="black"/>
                </a:solidFill>
              </a:rPr>
              <a:t> </a:t>
            </a:r>
            <a:r>
              <a:rPr lang="en-US" sz="2800">
                <a:solidFill>
                  <a:prstClr val="black"/>
                </a:solidFill>
              </a:rPr>
              <a:t>diffuse </a:t>
            </a:r>
            <a:r>
              <a:rPr lang="en-US" sz="2800" b="1">
                <a:solidFill>
                  <a:prstClr val="black"/>
                </a:solidFill>
              </a:rPr>
              <a:t>(&gt;3 cm in diameter), </a:t>
            </a:r>
            <a:r>
              <a:rPr lang="en-US" sz="2800">
                <a:solidFill>
                  <a:prstClr val="black"/>
                </a:solidFill>
              </a:rPr>
              <a:t>can be palpated in </a:t>
            </a:r>
            <a:r>
              <a:rPr lang="en-US" sz="2800" b="1">
                <a:solidFill>
                  <a:prstClr val="black"/>
                </a:solidFill>
              </a:rPr>
              <a:t>2 interspaces</a:t>
            </a:r>
            <a:r>
              <a:rPr lang="en-US" sz="2800">
                <a:solidFill>
                  <a:prstClr val="black"/>
                </a:solidFill>
              </a:rPr>
              <a:t>,</a:t>
            </a:r>
            <a:r>
              <a:rPr lang="tr-TR" sz="2800">
                <a:solidFill>
                  <a:prstClr val="black"/>
                </a:solidFill>
              </a:rPr>
              <a:t> </a:t>
            </a:r>
            <a:r>
              <a:rPr lang="en-US" sz="2800">
                <a:solidFill>
                  <a:prstClr val="black"/>
                </a:solidFill>
              </a:rPr>
              <a:t>and is displaced </a:t>
            </a:r>
            <a:r>
              <a:rPr lang="en-US" sz="2800" b="1">
                <a:solidFill>
                  <a:prstClr val="black"/>
                </a:solidFill>
              </a:rPr>
              <a:t>leftward</a:t>
            </a:r>
            <a:r>
              <a:rPr lang="en-US" sz="2800" b="1" smtClean="0">
                <a:solidFill>
                  <a:prstClr val="black"/>
                </a:solidFill>
              </a:rPr>
              <a:t>.</a:t>
            </a:r>
            <a:endParaRPr lang="tr-TR" sz="2800" b="1"/>
          </a:p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7448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geekymedics.com/wp-content/uploads/2013/04/Hea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48" y="1340768"/>
            <a:ext cx="4932040" cy="3717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Dikdörtgen 1"/>
          <p:cNvSpPr/>
          <p:nvPr/>
        </p:nvSpPr>
        <p:spPr>
          <a:xfrm>
            <a:off x="4320480" y="623731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r-TR" sz="1400">
                <a:solidFill>
                  <a:prstClr val="black"/>
                </a:solidFill>
              </a:rPr>
              <a:t>http://fourthstage2017.byethost16.com/[OSCE]/Cardiovascular%20Examination%20HDD.pdf?i=1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/>
          <a:lstStyle/>
          <a:p>
            <a:r>
              <a:rPr lang="tr-TR" b="1" smtClean="0">
                <a:solidFill>
                  <a:srgbClr val="C00000"/>
                </a:solidFill>
              </a:rPr>
              <a:t>Parasternal lift</a:t>
            </a:r>
            <a:endParaRPr lang="tr-TR" b="1">
              <a:solidFill>
                <a:srgbClr val="C0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79512" y="1196752"/>
            <a:ext cx="3538736" cy="536007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/>
              <a:t>Precordial motion in the </a:t>
            </a:r>
            <a:r>
              <a:rPr lang="en-US" b="1"/>
              <a:t>lower sternal area </a:t>
            </a:r>
            <a:r>
              <a:rPr lang="en-US"/>
              <a:t>usually </a:t>
            </a:r>
            <a:r>
              <a:rPr lang="en-US" smtClean="0"/>
              <a:t>reflects </a:t>
            </a:r>
            <a:r>
              <a:rPr lang="en-US" b="1" smtClean="0"/>
              <a:t>RV</a:t>
            </a:r>
            <a:r>
              <a:rPr lang="tr-TR" b="1" smtClean="0"/>
              <a:t> </a:t>
            </a:r>
            <a:r>
              <a:rPr lang="en-US" b="1" smtClean="0"/>
              <a:t>motion.</a:t>
            </a:r>
            <a:endParaRPr lang="tr-TR" b="1" smtClean="0"/>
          </a:p>
          <a:p>
            <a:pPr algn="just"/>
            <a:endParaRPr lang="tr-TR" smtClean="0"/>
          </a:p>
          <a:p>
            <a:pPr algn="just"/>
            <a:r>
              <a:rPr lang="en-US" b="1" smtClean="0"/>
              <a:t>RV </a:t>
            </a:r>
            <a:r>
              <a:rPr lang="tr-TR" smtClean="0"/>
              <a:t>pressure overload </a:t>
            </a:r>
            <a:r>
              <a:rPr lang="en-US" smtClean="0"/>
              <a:t> (eg, in pulmonary</a:t>
            </a:r>
            <a:r>
              <a:rPr lang="tr-TR" smtClean="0"/>
              <a:t> </a:t>
            </a:r>
            <a:r>
              <a:rPr lang="en-US" smtClean="0"/>
              <a:t>stenosis)</a:t>
            </a:r>
            <a:r>
              <a:rPr lang="tr-TR" smtClean="0"/>
              <a:t> or volume overload (eg, in ASD)</a:t>
            </a:r>
            <a:r>
              <a:rPr lang="en-US" smtClean="0"/>
              <a:t> causes a sustained outward lift</a:t>
            </a:r>
            <a:r>
              <a:rPr lang="tr-TR" smtClean="0"/>
              <a:t>. It is called ‘</a:t>
            </a:r>
            <a:r>
              <a:rPr lang="tr-TR" b="1" smtClean="0"/>
              <a:t>’parasternal lift</a:t>
            </a:r>
            <a:r>
              <a:rPr lang="tr-TR" smtClean="0"/>
              <a:t>’’.</a:t>
            </a:r>
          </a:p>
          <a:p>
            <a:pPr algn="just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79092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geekymedics.com/wp-content/uploads/2013/04/Thril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2" y="1268760"/>
            <a:ext cx="4351575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Dikdörtgen 1"/>
          <p:cNvSpPr/>
          <p:nvPr/>
        </p:nvSpPr>
        <p:spPr>
          <a:xfrm>
            <a:off x="4608512" y="60932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r-TR" sz="1400">
                <a:solidFill>
                  <a:prstClr val="black"/>
                </a:solidFill>
              </a:rPr>
              <a:t>http://fourthstage2017.byethost16.com/[OSCE]/Cardiovascular%20Examination%20HDD.pdf?i=1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tr-TR" b="1" smtClean="0">
                <a:solidFill>
                  <a:srgbClr val="C00000"/>
                </a:solidFill>
              </a:rPr>
              <a:t>Thrills</a:t>
            </a:r>
            <a:endParaRPr lang="tr-TR" b="1">
              <a:solidFill>
                <a:srgbClr val="C0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0" y="1495325"/>
            <a:ext cx="4572000" cy="4525963"/>
          </a:xfrm>
        </p:spPr>
        <p:txBody>
          <a:bodyPr>
            <a:normAutofit fontScale="92500" lnSpcReduction="20000"/>
          </a:bodyPr>
          <a:lstStyle/>
          <a:p>
            <a:r>
              <a:rPr lang="tr-TR" b="1" smtClean="0"/>
              <a:t>Palpable vibrations</a:t>
            </a:r>
          </a:p>
          <a:p>
            <a:endParaRPr lang="tr-TR" smtClean="0"/>
          </a:p>
          <a:p>
            <a:r>
              <a:rPr lang="tr-TR" smtClean="0"/>
              <a:t>Thrills signify </a:t>
            </a:r>
            <a:r>
              <a:rPr lang="tr-TR" b="1" smtClean="0"/>
              <a:t>turbulent</a:t>
            </a:r>
            <a:r>
              <a:rPr lang="en-US" b="1" smtClean="0"/>
              <a:t>,</a:t>
            </a:r>
            <a:r>
              <a:rPr lang="tr-TR" b="1" smtClean="0"/>
              <a:t> </a:t>
            </a:r>
            <a:r>
              <a:rPr lang="en-US" b="1" smtClean="0"/>
              <a:t>high-velocity </a:t>
            </a:r>
            <a:r>
              <a:rPr lang="en-US" b="1"/>
              <a:t>blood flow</a:t>
            </a:r>
            <a:r>
              <a:rPr lang="en-US"/>
              <a:t>, and help localize the origins of heart murmurs</a:t>
            </a:r>
            <a:r>
              <a:rPr lang="en-US" smtClean="0"/>
              <a:t>.</a:t>
            </a:r>
            <a:endParaRPr lang="tr-TR" smtClean="0"/>
          </a:p>
          <a:p>
            <a:endParaRPr lang="tr-TR" smtClean="0"/>
          </a:p>
          <a:p>
            <a:r>
              <a:rPr lang="tr-TR" smtClean="0"/>
              <a:t>It can be palpated </a:t>
            </a:r>
            <a:r>
              <a:rPr lang="en-US" smtClean="0"/>
              <a:t>in murmur</a:t>
            </a:r>
            <a:r>
              <a:rPr lang="tr-TR" smtClean="0"/>
              <a:t>s</a:t>
            </a:r>
            <a:r>
              <a:rPr lang="en-US" smtClean="0"/>
              <a:t> </a:t>
            </a:r>
            <a:r>
              <a:rPr lang="en-US"/>
              <a:t>of </a:t>
            </a:r>
            <a:r>
              <a:rPr lang="en-US" b="1"/>
              <a:t>4th degree and above.</a:t>
            </a:r>
            <a:endParaRPr lang="tr-TR" b="1"/>
          </a:p>
        </p:txBody>
      </p:sp>
    </p:spTree>
    <p:extLst>
      <p:ext uri="{BB962C8B-B14F-4D97-AF65-F5344CB8AC3E}">
        <p14:creationId xmlns:p14="http://schemas.microsoft.com/office/powerpoint/2010/main" val="404225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58" y="1052736"/>
            <a:ext cx="3104813" cy="2671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910"/>
            <a:ext cx="4351692" cy="3744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93803"/>
            <a:ext cx="2742088" cy="2359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smtClean="0">
                <a:solidFill>
                  <a:srgbClr val="C00000"/>
                </a:solidFill>
              </a:rPr>
              <a:t>Auscultation: Using your stethescope</a:t>
            </a:r>
            <a:endParaRPr lang="tr-TR" b="1">
              <a:solidFill>
                <a:srgbClr val="C0000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563888" y="5273495"/>
            <a:ext cx="536233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105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smtClean="0">
                <a:solidFill>
                  <a:prstClr val="black"/>
                </a:solidFill>
              </a:rPr>
              <a:t>Diaphragm </a:t>
            </a:r>
            <a:r>
              <a:rPr lang="tr-TR" sz="2400" b="1" smtClean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tr-TR" sz="2400" b="1" smtClean="0">
                <a:solidFill>
                  <a:prstClr val="black"/>
                </a:solidFill>
              </a:rPr>
              <a:t>Higher </a:t>
            </a:r>
            <a:r>
              <a:rPr lang="tr-TR" sz="2400" b="1">
                <a:solidFill>
                  <a:prstClr val="black"/>
                </a:solidFill>
              </a:rPr>
              <a:t>pitched sounds </a:t>
            </a:r>
            <a:endParaRPr lang="tr-TR" sz="240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smtClean="0">
                <a:solidFill>
                  <a:prstClr val="black"/>
                </a:solidFill>
              </a:rPr>
              <a:t>Bell </a:t>
            </a:r>
            <a:r>
              <a:rPr lang="tr-TR" sz="2400" b="1" smtClean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tr-TR" sz="2400" b="1" smtClean="0">
                <a:solidFill>
                  <a:prstClr val="black"/>
                </a:solidFill>
              </a:rPr>
              <a:t> </a:t>
            </a:r>
            <a:r>
              <a:rPr lang="tr-TR" sz="2400" b="1">
                <a:solidFill>
                  <a:prstClr val="black"/>
                </a:solidFill>
              </a:rPr>
              <a:t>Lower pitched </a:t>
            </a:r>
            <a:r>
              <a:rPr lang="tr-TR" sz="2400" b="1" smtClean="0">
                <a:solidFill>
                  <a:prstClr val="black"/>
                </a:solidFill>
              </a:rPr>
              <a:t>sounds</a:t>
            </a:r>
            <a:endParaRPr lang="tr-TR" sz="2400">
              <a:solidFill>
                <a:prstClr val="black"/>
              </a:solidFill>
            </a:endParaRPr>
          </a:p>
        </p:txBody>
      </p:sp>
      <p:pic>
        <p:nvPicPr>
          <p:cNvPr id="7" name="Picture 3" descr="C:\Documents and Settings\user\Belgelerim\Resimlerim\steteskop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808" y="2789850"/>
            <a:ext cx="2913773" cy="218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1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200">
                <a:solidFill>
                  <a:srgbClr val="000000"/>
                </a:solidFill>
                <a:latin typeface="Arial"/>
              </a:rPr>
              <a:t/>
            </a:r>
            <a:br>
              <a:rPr lang="tr-TR" sz="1200">
                <a:solidFill>
                  <a:srgbClr val="000000"/>
                </a:solidFill>
                <a:latin typeface="Arial"/>
              </a:rPr>
            </a:br>
            <a:r>
              <a:rPr lang="tr-TR" b="1">
                <a:solidFill>
                  <a:srgbClr val="C00000"/>
                </a:solidFill>
                <a:latin typeface="+mn-lt"/>
              </a:rPr>
              <a:t>Auscultation Technique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700808"/>
            <a:ext cx="7920880" cy="3888431"/>
          </a:xfrm>
        </p:spPr>
        <p:txBody>
          <a:bodyPr>
            <a:noAutofit/>
          </a:bodyPr>
          <a:lstStyle/>
          <a:p>
            <a:r>
              <a:rPr lang="en-US" smtClean="0">
                <a:latin typeface="+mj-lt"/>
              </a:rPr>
              <a:t>Patient </a:t>
            </a:r>
            <a:r>
              <a:rPr lang="en-US" b="1">
                <a:latin typeface="+mj-lt"/>
              </a:rPr>
              <a:t>lying </a:t>
            </a:r>
            <a:r>
              <a:rPr lang="tr-TR" b="1" smtClean="0">
                <a:latin typeface="+mj-lt"/>
              </a:rPr>
              <a:t>at</a:t>
            </a:r>
            <a:r>
              <a:rPr lang="en-US" b="1" smtClean="0">
                <a:latin typeface="+mj-lt"/>
              </a:rPr>
              <a:t> </a:t>
            </a:r>
            <a:r>
              <a:rPr lang="en-US" b="1">
                <a:latin typeface="+mj-lt"/>
              </a:rPr>
              <a:t>30-45 </a:t>
            </a:r>
            <a:r>
              <a:rPr lang="en-US">
                <a:latin typeface="+mj-lt"/>
              </a:rPr>
              <a:t>degree </a:t>
            </a:r>
            <a:r>
              <a:rPr lang="en-US" smtClean="0">
                <a:latin typeface="+mj-lt"/>
              </a:rPr>
              <a:t>incline</a:t>
            </a:r>
            <a:r>
              <a:rPr lang="tr-TR" smtClean="0">
                <a:latin typeface="+mj-lt"/>
              </a:rPr>
              <a:t> position</a:t>
            </a:r>
            <a:endParaRPr lang="en-US">
              <a:latin typeface="+mj-lt"/>
            </a:endParaRPr>
          </a:p>
          <a:p>
            <a:r>
              <a:rPr lang="tr-TR" smtClean="0">
                <a:latin typeface="+mj-lt"/>
              </a:rPr>
              <a:t>Don’t examine over clothes</a:t>
            </a:r>
            <a:r>
              <a:rPr lang="en-US" smtClean="0">
                <a:latin typeface="Arial"/>
              </a:rPr>
              <a:t> </a:t>
            </a:r>
            <a:endParaRPr lang="en-US" smtClean="0">
              <a:latin typeface="+mj-lt"/>
            </a:endParaRPr>
          </a:p>
          <a:p>
            <a:pPr marL="400050" lvl="1" indent="0">
              <a:buNone/>
            </a:pPr>
            <a:r>
              <a:rPr lang="tr-TR" smtClean="0">
                <a:latin typeface="+mj-lt"/>
              </a:rPr>
              <a:t>         </a:t>
            </a:r>
            <a:r>
              <a:rPr lang="en-US" smtClean="0">
                <a:latin typeface="+mj-lt"/>
              </a:rPr>
              <a:t>–need to see area where placing stethescope </a:t>
            </a:r>
          </a:p>
          <a:p>
            <a:pPr marL="400050" lvl="1" indent="0">
              <a:buNone/>
            </a:pPr>
            <a:r>
              <a:rPr lang="tr-TR" smtClean="0">
                <a:latin typeface="+mj-lt"/>
              </a:rPr>
              <a:t>         –stethescope must contact skin          </a:t>
            </a:r>
          </a:p>
          <a:p>
            <a:r>
              <a:rPr lang="en-US" smtClean="0">
                <a:latin typeface="+mj-lt"/>
              </a:rPr>
              <a:t>Stethescope w</a:t>
            </a:r>
            <a:r>
              <a:rPr lang="tr-TR" smtClean="0">
                <a:latin typeface="+mj-lt"/>
              </a:rPr>
              <a:t>ith </a:t>
            </a:r>
            <a:r>
              <a:rPr lang="en-US" b="1" smtClean="0">
                <a:latin typeface="+mj-lt"/>
              </a:rPr>
              <a:t>diaphragm </a:t>
            </a:r>
            <a:r>
              <a:rPr lang="tr-TR" smtClean="0">
                <a:latin typeface="+mj-lt"/>
              </a:rPr>
              <a:t>at first </a:t>
            </a:r>
            <a:r>
              <a:rPr lang="en-US" smtClean="0">
                <a:latin typeface="+mj-lt"/>
              </a:rPr>
              <a:t>(higher </a:t>
            </a:r>
            <a:r>
              <a:rPr lang="en-US">
                <a:latin typeface="+mj-lt"/>
              </a:rPr>
              <a:t>pitched sounds) 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174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1143000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Arial"/>
              </a:rPr>
              <a:t>Angle of Louis</a:t>
            </a:r>
            <a:endParaRPr lang="tr-TR" sz="400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5575" y="1600200"/>
            <a:ext cx="5280521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>
                <a:solidFill>
                  <a:srgbClr val="222222"/>
                </a:solidFill>
              </a:rPr>
              <a:t>The sternal angle (also known as the </a:t>
            </a:r>
            <a:r>
              <a:rPr lang="en-US" b="1">
                <a:solidFill>
                  <a:srgbClr val="222222"/>
                </a:solidFill>
              </a:rPr>
              <a:t>angle of Louis</a:t>
            </a:r>
            <a:r>
              <a:rPr lang="en-US">
                <a:solidFill>
                  <a:srgbClr val="222222"/>
                </a:solidFill>
              </a:rPr>
              <a:t> or </a:t>
            </a:r>
            <a:r>
              <a:rPr lang="tr-TR" b="1" smtClean="0">
                <a:solidFill>
                  <a:srgbClr val="222222"/>
                </a:solidFill>
              </a:rPr>
              <a:t>m</a:t>
            </a:r>
            <a:r>
              <a:rPr lang="en-US" b="1" smtClean="0">
                <a:solidFill>
                  <a:srgbClr val="222222"/>
                </a:solidFill>
              </a:rPr>
              <a:t>anubriosternal </a:t>
            </a:r>
            <a:r>
              <a:rPr lang="en-US" b="1">
                <a:solidFill>
                  <a:srgbClr val="222222"/>
                </a:solidFill>
              </a:rPr>
              <a:t>junction</a:t>
            </a:r>
            <a:r>
              <a:rPr lang="en-US">
                <a:solidFill>
                  <a:srgbClr val="222222"/>
                </a:solidFill>
              </a:rPr>
              <a:t>) is the synarthrotic joint formed by the articulation of the manubrium and the body of the sternum. </a:t>
            </a:r>
            <a:endParaRPr lang="tr-TR" smtClean="0">
              <a:solidFill>
                <a:srgbClr val="222222"/>
              </a:solidFill>
            </a:endParaRPr>
          </a:p>
          <a:p>
            <a:pPr algn="just"/>
            <a:endParaRPr lang="tr-TR" smtClean="0">
              <a:solidFill>
                <a:srgbClr val="222222"/>
              </a:solidFill>
            </a:endParaRPr>
          </a:p>
          <a:p>
            <a:pPr algn="just"/>
            <a:r>
              <a:rPr lang="en-US" smtClean="0">
                <a:solidFill>
                  <a:srgbClr val="222222"/>
                </a:solidFill>
              </a:rPr>
              <a:t>The </a:t>
            </a:r>
            <a:r>
              <a:rPr lang="en-US">
                <a:solidFill>
                  <a:srgbClr val="222222"/>
                </a:solidFill>
              </a:rPr>
              <a:t>sternal angle is a palpable </a:t>
            </a:r>
            <a:r>
              <a:rPr lang="en-US" b="1">
                <a:solidFill>
                  <a:srgbClr val="222222"/>
                </a:solidFill>
              </a:rPr>
              <a:t>clinical landmark </a:t>
            </a:r>
            <a:r>
              <a:rPr lang="en-US">
                <a:solidFill>
                  <a:srgbClr val="222222"/>
                </a:solidFill>
              </a:rPr>
              <a:t>in surface anatomy</a:t>
            </a:r>
            <a:r>
              <a:rPr lang="en-US" smtClean="0">
                <a:solidFill>
                  <a:srgbClr val="222222"/>
                </a:solidFill>
              </a:rPr>
              <a:t>.</a:t>
            </a:r>
            <a:endParaRPr lang="tr-TR" smtClean="0">
              <a:solidFill>
                <a:srgbClr val="222222"/>
              </a:solidFill>
            </a:endParaRPr>
          </a:p>
          <a:p>
            <a:pPr algn="just"/>
            <a:endParaRPr lang="tr-TR" smtClean="0">
              <a:solidFill>
                <a:srgbClr val="222222"/>
              </a:solidFill>
              <a:latin typeface="+mj-lt"/>
            </a:endParaRPr>
          </a:p>
        </p:txBody>
      </p:sp>
      <p:sp>
        <p:nvSpPr>
          <p:cNvPr id="4" name="AutoShape 2" descr="The sternal angle (of Louis) is the... - Human Anatomy Educati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2880320" cy="282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Easy Notes On 【Sternal Angle】Learn in Just 4 Minutes! – Earth's L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368" y="3287956"/>
            <a:ext cx="3187824" cy="292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338477" y="6211669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smtClean="0">
                <a:solidFill>
                  <a:srgbClr val="1D2129"/>
                </a:solidFill>
                <a:latin typeface="+mj-lt"/>
              </a:rPr>
              <a:t>Joshi S et al, </a:t>
            </a:r>
            <a:r>
              <a:rPr lang="en-US" sz="1200" smtClean="0">
                <a:solidFill>
                  <a:srgbClr val="1D2129"/>
                </a:solidFill>
                <a:latin typeface="+mj-lt"/>
              </a:rPr>
              <a:t>Indian </a:t>
            </a:r>
            <a:r>
              <a:rPr lang="en-US" sz="1200">
                <a:solidFill>
                  <a:srgbClr val="1D2129"/>
                </a:solidFill>
                <a:latin typeface="+mj-lt"/>
              </a:rPr>
              <a:t>J Crit Care Med </a:t>
            </a:r>
            <a:r>
              <a:rPr lang="en-US" sz="1200" smtClean="0">
                <a:solidFill>
                  <a:srgbClr val="1D2129"/>
                </a:solidFill>
                <a:latin typeface="+mj-lt"/>
              </a:rPr>
              <a:t>2010;14:180-4</a:t>
            </a:r>
            <a:r>
              <a:rPr lang="en-US" sz="1200">
                <a:solidFill>
                  <a:srgbClr val="1D2129"/>
                </a:solidFill>
                <a:latin typeface="+mj-lt"/>
              </a:rPr>
              <a:t>. </a:t>
            </a:r>
            <a:endParaRPr lang="tr-TR" sz="1200" smtClean="0">
              <a:solidFill>
                <a:srgbClr val="1D2129"/>
              </a:solidFill>
              <a:latin typeface="+mj-lt"/>
            </a:endParaRPr>
          </a:p>
          <a:p>
            <a:r>
              <a:rPr lang="tr-TR" sz="1200">
                <a:latin typeface="+mj-lt"/>
                <a:hlinkClick r:id="rId5"/>
              </a:rPr>
              <a:t>https://www.earthslab.com/anatomy/sternal-angle/</a:t>
            </a:r>
            <a:endParaRPr lang="tr-TR" sz="1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09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smtClean="0">
                <a:solidFill>
                  <a:srgbClr val="C00000"/>
                </a:solidFill>
                <a:latin typeface="Arial"/>
              </a:rPr>
              <a:t>Auscultatory sites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0" y="1406871"/>
            <a:ext cx="5004048" cy="4896544"/>
          </a:xfrm>
        </p:spPr>
        <p:txBody>
          <a:bodyPr>
            <a:normAutofit/>
          </a:bodyPr>
          <a:lstStyle/>
          <a:p>
            <a:pPr algn="just"/>
            <a:r>
              <a:rPr lang="en-US" sz="2400" smtClean="0">
                <a:solidFill>
                  <a:srgbClr val="000000"/>
                </a:solidFill>
                <a:latin typeface="+mj-lt"/>
              </a:rPr>
              <a:t>There </a:t>
            </a:r>
            <a:r>
              <a:rPr lang="en-US" sz="2400">
                <a:solidFill>
                  <a:srgbClr val="000000"/>
                </a:solidFill>
                <a:latin typeface="+mj-lt"/>
              </a:rPr>
              <a:t>are four important areas used for listening to heart sounds. </a:t>
            </a:r>
            <a:endParaRPr lang="tr-TR" sz="2400" smtClean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n-US" sz="2400" smtClean="0">
                <a:solidFill>
                  <a:srgbClr val="000000"/>
                </a:solidFill>
                <a:latin typeface="+mj-lt"/>
              </a:rPr>
              <a:t>These </a:t>
            </a:r>
            <a:r>
              <a:rPr lang="en-US" sz="2400">
                <a:solidFill>
                  <a:srgbClr val="000000"/>
                </a:solidFill>
                <a:latin typeface="+mj-lt"/>
              </a:rPr>
              <a:t>are: </a:t>
            </a:r>
            <a:endParaRPr lang="tr-TR" sz="2400" smtClean="0">
              <a:solidFill>
                <a:srgbClr val="000000"/>
              </a:solidFill>
              <a:latin typeface="+mj-lt"/>
            </a:endParaRPr>
          </a:p>
          <a:p>
            <a:pPr lvl="1" algn="just"/>
            <a:r>
              <a:rPr lang="en-US" sz="2000" smtClean="0">
                <a:solidFill>
                  <a:srgbClr val="000000"/>
                </a:solidFill>
                <a:latin typeface="+mj-lt"/>
              </a:rPr>
              <a:t>Aortic</a:t>
            </a:r>
            <a:r>
              <a:rPr lang="tr-TR" sz="200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smtClean="0">
                <a:solidFill>
                  <a:srgbClr val="000000"/>
                </a:solidFill>
                <a:latin typeface="+mj-lt"/>
              </a:rPr>
              <a:t>area</a:t>
            </a:r>
            <a:r>
              <a:rPr lang="tr-TR" sz="200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 2nd intercostal space to the right of the sternum</a:t>
            </a:r>
          </a:p>
          <a:p>
            <a:pPr lvl="1" algn="just"/>
            <a:r>
              <a:rPr lang="en-US" sz="2000" smtClean="0">
                <a:solidFill>
                  <a:srgbClr val="000000"/>
                </a:solidFill>
                <a:latin typeface="+mj-lt"/>
              </a:rPr>
              <a:t>Pulmoni</a:t>
            </a:r>
            <a:r>
              <a:rPr lang="tr-TR" sz="2000" smtClean="0">
                <a:solidFill>
                  <a:srgbClr val="000000"/>
                </a:solidFill>
                <a:latin typeface="+mj-lt"/>
              </a:rPr>
              <a:t>c area</a:t>
            </a:r>
            <a:r>
              <a:rPr lang="tr-TR" sz="200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 2nd </a:t>
            </a:r>
            <a:r>
              <a:rPr lang="tr-TR" sz="200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intercostal </a:t>
            </a:r>
            <a:r>
              <a:rPr lang="tr-TR" sz="200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space to </a:t>
            </a:r>
            <a:r>
              <a:rPr lang="tr-TR" sz="200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the </a:t>
            </a:r>
            <a:r>
              <a:rPr lang="tr-TR" sz="200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left </a:t>
            </a:r>
            <a:r>
              <a:rPr lang="tr-TR" sz="200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of the sternum</a:t>
            </a:r>
          </a:p>
          <a:p>
            <a:pPr lvl="1" algn="just"/>
            <a:r>
              <a:rPr lang="en-US" sz="2000" smtClean="0">
                <a:solidFill>
                  <a:srgbClr val="000000"/>
                </a:solidFill>
                <a:latin typeface="+mj-lt"/>
              </a:rPr>
              <a:t>Tricuspid area</a:t>
            </a:r>
            <a:r>
              <a:rPr lang="tr-TR" sz="200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 5th intercostal space to </a:t>
            </a:r>
            <a:r>
              <a:rPr lang="tr-TR" sz="200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the left of the sternum</a:t>
            </a:r>
          </a:p>
          <a:p>
            <a:pPr lvl="1" algn="just"/>
            <a:r>
              <a:rPr lang="en-US" sz="2000" smtClean="0">
                <a:solidFill>
                  <a:srgbClr val="000000"/>
                </a:solidFill>
                <a:latin typeface="+mj-lt"/>
              </a:rPr>
              <a:t>Mitral </a:t>
            </a:r>
            <a:r>
              <a:rPr lang="en-US" sz="2000">
                <a:solidFill>
                  <a:srgbClr val="000000"/>
                </a:solidFill>
                <a:latin typeface="+mj-lt"/>
              </a:rPr>
              <a:t>Area (Apex</a:t>
            </a:r>
            <a:r>
              <a:rPr lang="en-US" sz="2000" smtClean="0">
                <a:solidFill>
                  <a:srgbClr val="000000"/>
                </a:solidFill>
                <a:latin typeface="+mj-lt"/>
              </a:rPr>
              <a:t>)</a:t>
            </a:r>
            <a:r>
              <a:rPr lang="tr-TR" sz="200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tr-TR" sz="200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The intersection of the 5th intercostal space with the midclavicular </a:t>
            </a:r>
            <a:r>
              <a:rPr lang="en-US" sz="200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line</a:t>
            </a:r>
            <a:endParaRPr lang="tr-TR" sz="200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4139952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220072" y="631066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/>
              <a:t>http://www.stethographics.com/heart/main/sites.htm</a:t>
            </a:r>
          </a:p>
        </p:txBody>
      </p:sp>
    </p:spTree>
    <p:extLst>
      <p:ext uri="{BB962C8B-B14F-4D97-AF65-F5344CB8AC3E}">
        <p14:creationId xmlns:p14="http://schemas.microsoft.com/office/powerpoint/2010/main" val="356921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wigger diagram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6603924" cy="505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60375" y="-171400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smtClean="0">
                <a:solidFill>
                  <a:srgbClr val="C00000"/>
                </a:solidFill>
              </a:rPr>
              <a:t>What are we listening for?</a:t>
            </a:r>
            <a:endParaRPr lang="tr-TR" sz="3600" b="1">
              <a:solidFill>
                <a:srgbClr val="C0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187624" y="5366246"/>
            <a:ext cx="78008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1000">
              <a:solidFill>
                <a:srgbClr val="000000"/>
              </a:solidFill>
              <a:latin typeface="Arial"/>
            </a:endParaRPr>
          </a:p>
          <a:p>
            <a:endParaRPr lang="tr-TR" sz="1000"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Arial"/>
              </a:rPr>
              <a:t>Normal valve closure </a:t>
            </a:r>
            <a:r>
              <a:rPr lang="en-US">
                <a:latin typeface="Arial"/>
              </a:rPr>
              <a:t>creates </a:t>
            </a:r>
            <a:r>
              <a:rPr lang="en-US" b="1">
                <a:latin typeface="Arial"/>
              </a:rPr>
              <a:t>sound </a:t>
            </a:r>
            <a:endParaRPr lang="en-US"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mtClean="0">
                <a:latin typeface="Arial"/>
              </a:rPr>
              <a:t>First </a:t>
            </a:r>
            <a:r>
              <a:rPr lang="en-US">
                <a:latin typeface="Arial"/>
              </a:rPr>
              <a:t>Heart Sound </a:t>
            </a:r>
            <a:r>
              <a:rPr lang="en-US" smtClean="0">
                <a:latin typeface="Arial"/>
              </a:rPr>
              <a:t>= </a:t>
            </a:r>
            <a:r>
              <a:rPr lang="en-US" b="1">
                <a:latin typeface="Arial"/>
              </a:rPr>
              <a:t>S1</a:t>
            </a:r>
            <a:r>
              <a:rPr lang="en-US">
                <a:latin typeface="Wingdings"/>
              </a:rPr>
              <a:t> </a:t>
            </a:r>
            <a:r>
              <a:rPr lang="en-US">
                <a:latin typeface="Arial"/>
              </a:rPr>
              <a:t>closure of </a:t>
            </a:r>
            <a:r>
              <a:rPr lang="en-US" b="1">
                <a:latin typeface="Arial"/>
              </a:rPr>
              <a:t>Mitral, Tricuspid </a:t>
            </a:r>
            <a:r>
              <a:rPr lang="en-US">
                <a:latin typeface="Arial"/>
              </a:rPr>
              <a:t>valves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mtClean="0">
                <a:latin typeface="Arial"/>
              </a:rPr>
              <a:t>Second </a:t>
            </a:r>
            <a:r>
              <a:rPr lang="en-US">
                <a:latin typeface="Arial"/>
              </a:rPr>
              <a:t>Heart Sound </a:t>
            </a:r>
            <a:r>
              <a:rPr lang="en-US" smtClean="0">
                <a:latin typeface="Arial"/>
              </a:rPr>
              <a:t>= </a:t>
            </a:r>
            <a:r>
              <a:rPr lang="en-US" b="1">
                <a:latin typeface="Arial"/>
              </a:rPr>
              <a:t>S2</a:t>
            </a:r>
            <a:r>
              <a:rPr lang="en-US">
                <a:latin typeface="Wingdings"/>
              </a:rPr>
              <a:t> </a:t>
            </a:r>
            <a:r>
              <a:rPr lang="en-US">
                <a:latin typeface="Arial"/>
              </a:rPr>
              <a:t>closure of </a:t>
            </a:r>
            <a:r>
              <a:rPr lang="en-US" b="1" smtClean="0">
                <a:latin typeface="Arial"/>
              </a:rPr>
              <a:t>Aortic</a:t>
            </a:r>
            <a:r>
              <a:rPr lang="tr-TR" b="1" smtClean="0">
                <a:latin typeface="Arial"/>
              </a:rPr>
              <a:t>, Pulmonic</a:t>
            </a:r>
            <a:r>
              <a:rPr lang="en-US" b="1" smtClean="0">
                <a:latin typeface="Arial"/>
              </a:rPr>
              <a:t> </a:t>
            </a:r>
            <a:r>
              <a:rPr lang="en-US">
                <a:latin typeface="Arial"/>
              </a:rPr>
              <a:t>valves </a:t>
            </a:r>
          </a:p>
        </p:txBody>
      </p:sp>
    </p:spTree>
    <p:extLst>
      <p:ext uri="{BB962C8B-B14F-4D97-AF65-F5344CB8AC3E}">
        <p14:creationId xmlns:p14="http://schemas.microsoft.com/office/powerpoint/2010/main" val="40861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r-TR" sz="4000" b="1" smtClean="0">
                <a:solidFill>
                  <a:srgbClr val="C00000"/>
                </a:solidFill>
              </a:rPr>
              <a:t>Other symptoms..</a:t>
            </a:r>
            <a:endParaRPr lang="tr-TR" sz="4000" b="1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tr-TR" sz="3200" smtClean="0"/>
              <a:t>Cough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3200" smtClean="0"/>
              <a:t>Hemoptysis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3200" smtClean="0"/>
              <a:t>Cyanosis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3200" smtClean="0"/>
              <a:t>Claudication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3200" smtClean="0"/>
              <a:t>Limb pain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3200" smtClean="0"/>
              <a:t>Skin discoloration</a:t>
            </a:r>
          </a:p>
          <a:p>
            <a:endParaRPr lang="tr-TR" smtClean="0"/>
          </a:p>
          <a:p>
            <a:pPr>
              <a:buFont typeface="Wingdings" panose="05000000000000000000" pitchFamily="2" charset="2"/>
              <a:buChar char="Ø"/>
            </a:pPr>
            <a:endParaRPr lang="tr-TR"/>
          </a:p>
        </p:txBody>
      </p:sp>
      <p:sp>
        <p:nvSpPr>
          <p:cNvPr id="4" name="Sağ Ayraç 3"/>
          <p:cNvSpPr/>
          <p:nvPr/>
        </p:nvSpPr>
        <p:spPr>
          <a:xfrm>
            <a:off x="4143333" y="3645024"/>
            <a:ext cx="432048" cy="165618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4575381" y="4221088"/>
            <a:ext cx="458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/>
              <a:t>c</a:t>
            </a:r>
            <a:r>
              <a:rPr lang="tr-TR" sz="2400" smtClean="0"/>
              <a:t>an indicate a vascular disorder !!</a:t>
            </a:r>
            <a:endParaRPr lang="tr-TR" sz="2400"/>
          </a:p>
        </p:txBody>
      </p:sp>
    </p:spTree>
    <p:extLst>
      <p:ext uri="{BB962C8B-B14F-4D97-AF65-F5344CB8AC3E}">
        <p14:creationId xmlns:p14="http://schemas.microsoft.com/office/powerpoint/2010/main" val="39495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374441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96426"/>
            <a:ext cx="3801286" cy="328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>
                <a:solidFill>
                  <a:srgbClr val="C00000"/>
                </a:solidFill>
              </a:rPr>
              <a:t>What are we listening for?</a:t>
            </a:r>
            <a:endParaRPr lang="tr-TR" sz="400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556792"/>
            <a:ext cx="4968552" cy="4608512"/>
          </a:xfrm>
        </p:spPr>
        <p:txBody>
          <a:bodyPr>
            <a:normAutofit fontScale="85000" lnSpcReduction="10000"/>
          </a:bodyPr>
          <a:lstStyle/>
          <a:p>
            <a:r>
              <a:rPr lang="en-US" b="1" smtClean="0">
                <a:latin typeface="Arial"/>
              </a:rPr>
              <a:t>Systole </a:t>
            </a:r>
            <a:r>
              <a:rPr lang="en-US" smtClean="0">
                <a:latin typeface="Arial"/>
              </a:rPr>
              <a:t>=time </a:t>
            </a:r>
            <a:r>
              <a:rPr lang="en-US" b="1">
                <a:latin typeface="Arial"/>
              </a:rPr>
              <a:t>between S1 </a:t>
            </a:r>
            <a:r>
              <a:rPr lang="en-US">
                <a:latin typeface="Arial"/>
              </a:rPr>
              <a:t>&amp; </a:t>
            </a:r>
            <a:r>
              <a:rPr lang="en-US" b="1">
                <a:latin typeface="Arial"/>
              </a:rPr>
              <a:t>S2</a:t>
            </a:r>
            <a:r>
              <a:rPr lang="en-US">
                <a:latin typeface="Arial"/>
              </a:rPr>
              <a:t>; </a:t>
            </a:r>
            <a:endParaRPr lang="tr-TR" smtClean="0">
              <a:latin typeface="Arial"/>
            </a:endParaRPr>
          </a:p>
          <a:p>
            <a:r>
              <a:rPr lang="en-US" b="1" smtClean="0">
                <a:latin typeface="Arial"/>
              </a:rPr>
              <a:t>Diastole </a:t>
            </a:r>
            <a:r>
              <a:rPr lang="en-US" smtClean="0">
                <a:latin typeface="Arial"/>
              </a:rPr>
              <a:t>= </a:t>
            </a:r>
            <a:r>
              <a:rPr lang="en-US">
                <a:latin typeface="Arial"/>
              </a:rPr>
              <a:t>time </a:t>
            </a:r>
            <a:r>
              <a:rPr lang="en-US" b="1">
                <a:latin typeface="Arial"/>
              </a:rPr>
              <a:t>between S2 </a:t>
            </a:r>
            <a:r>
              <a:rPr lang="en-US">
                <a:latin typeface="Arial"/>
              </a:rPr>
              <a:t>&amp; </a:t>
            </a:r>
            <a:r>
              <a:rPr lang="en-US" b="1">
                <a:latin typeface="Arial"/>
              </a:rPr>
              <a:t>S1 </a:t>
            </a:r>
            <a:endParaRPr lang="en-US">
              <a:latin typeface="Arial"/>
            </a:endParaRPr>
          </a:p>
          <a:p>
            <a:r>
              <a:rPr lang="en-US" smtClean="0">
                <a:latin typeface="Arial"/>
              </a:rPr>
              <a:t>Normally</a:t>
            </a:r>
            <a:r>
              <a:rPr lang="en-US">
                <a:latin typeface="Arial"/>
              </a:rPr>
              <a:t>, </a:t>
            </a:r>
            <a:r>
              <a:rPr lang="en-US" b="1">
                <a:latin typeface="Arial"/>
              </a:rPr>
              <a:t>S1 </a:t>
            </a:r>
            <a:r>
              <a:rPr lang="en-US">
                <a:latin typeface="Arial"/>
              </a:rPr>
              <a:t>&amp; </a:t>
            </a:r>
            <a:r>
              <a:rPr lang="en-US" b="1">
                <a:latin typeface="Arial"/>
              </a:rPr>
              <a:t>S2 = distinct </a:t>
            </a:r>
            <a:r>
              <a:rPr lang="en-US">
                <a:latin typeface="Arial"/>
              </a:rPr>
              <a:t>sounds </a:t>
            </a:r>
          </a:p>
          <a:p>
            <a:r>
              <a:rPr lang="en-US" b="1" smtClean="0">
                <a:latin typeface="Arial"/>
              </a:rPr>
              <a:t>Physiologic </a:t>
            </a:r>
            <a:r>
              <a:rPr lang="en-US" b="1">
                <a:latin typeface="Arial"/>
              </a:rPr>
              <a:t>splitting </a:t>
            </a:r>
            <a:r>
              <a:rPr lang="en-US" smtClean="0">
                <a:latin typeface="Arial"/>
              </a:rPr>
              <a:t>=</a:t>
            </a:r>
            <a:r>
              <a:rPr lang="tr-TR" smtClean="0">
                <a:latin typeface="Arial"/>
              </a:rPr>
              <a:t>S</a:t>
            </a:r>
            <a:r>
              <a:rPr lang="en-US" smtClean="0">
                <a:latin typeface="Arial"/>
              </a:rPr>
              <a:t>2 </a:t>
            </a:r>
            <a:r>
              <a:rPr lang="en-US">
                <a:latin typeface="Arial"/>
              </a:rPr>
              <a:t>components of second heart sound (</a:t>
            </a:r>
            <a:r>
              <a:rPr lang="en-US" b="1">
                <a:latin typeface="Arial"/>
              </a:rPr>
              <a:t>Aortic </a:t>
            </a:r>
            <a:r>
              <a:rPr lang="en-US">
                <a:latin typeface="Arial"/>
              </a:rPr>
              <a:t>&amp; </a:t>
            </a:r>
            <a:r>
              <a:rPr lang="en-US" b="1">
                <a:latin typeface="Arial"/>
              </a:rPr>
              <a:t>Pulmonic </a:t>
            </a:r>
            <a:r>
              <a:rPr lang="en-US">
                <a:latin typeface="Arial"/>
              </a:rPr>
              <a:t>valve closure) </a:t>
            </a:r>
            <a:r>
              <a:rPr lang="en-US" b="1">
                <a:latin typeface="Arial"/>
              </a:rPr>
              <a:t>audible </a:t>
            </a:r>
            <a:r>
              <a:rPr lang="en-US" b="1" smtClean="0">
                <a:latin typeface="Arial"/>
              </a:rPr>
              <a:t>w</a:t>
            </a:r>
            <a:r>
              <a:rPr lang="tr-TR" b="1" smtClean="0">
                <a:latin typeface="Arial"/>
              </a:rPr>
              <a:t>ith </a:t>
            </a:r>
            <a:r>
              <a:rPr lang="en-US" b="1" smtClean="0">
                <a:latin typeface="Arial"/>
              </a:rPr>
              <a:t>inspiration </a:t>
            </a:r>
            <a:endParaRPr lang="en-US">
              <a:latin typeface="Arial"/>
            </a:endParaRP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86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smtClean="0">
                <a:solidFill>
                  <a:srgbClr val="C00000"/>
                </a:solidFill>
              </a:rPr>
              <a:t>References</a:t>
            </a:r>
            <a:endParaRPr lang="tr-TR" b="1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rmAutofit fontScale="62500" lnSpcReduction="20000"/>
          </a:bodyPr>
          <a:lstStyle/>
          <a:p>
            <a:r>
              <a:rPr lang="en-US">
                <a:ea typeface="Calibri"/>
                <a:cs typeface="Calibri"/>
              </a:rPr>
              <a:t>Essentials of Bedside Cardiology (2nd Edition); Jules Constant; Humana Press, New Jersey, 2003</a:t>
            </a:r>
            <a:r>
              <a:rPr lang="en-US" smtClean="0">
                <a:ea typeface="Calibri"/>
                <a:cs typeface="Calibri"/>
              </a:rPr>
              <a:t>.</a:t>
            </a:r>
            <a:endParaRPr lang="tr-TR" smtClean="0">
              <a:ea typeface="Calibri"/>
              <a:cs typeface="Calibri"/>
            </a:endParaRPr>
          </a:p>
          <a:p>
            <a:r>
              <a:rPr lang="tr-TR" smtClean="0">
                <a:ea typeface="Calibri"/>
                <a:cs typeface="Calibri"/>
              </a:rPr>
              <a:t>Braunwald’s Heart Disease, 9. edition, 2013</a:t>
            </a:r>
          </a:p>
          <a:p>
            <a:r>
              <a:rPr lang="tr-TR" smtClean="0">
                <a:ea typeface="Calibri"/>
                <a:cs typeface="Calibri"/>
              </a:rPr>
              <a:t>Sherwood, Fundamentals of Human Physiology, 4.edition, 2012</a:t>
            </a:r>
          </a:p>
          <a:p>
            <a:r>
              <a:rPr lang="tr-TR" smtClean="0">
                <a:ea typeface="Calibri"/>
                <a:cs typeface="Calibri"/>
              </a:rPr>
              <a:t>Mayo Clinic Cardiology: Concise Textbook, 4.edition, 2013</a:t>
            </a:r>
          </a:p>
          <a:p>
            <a:r>
              <a:rPr lang="en-US">
                <a:ea typeface="Calibri"/>
                <a:cs typeface="Calibri"/>
              </a:rPr>
              <a:t>Bates’ Guide to Physical Examination and History Taking (12th Edition); Lynn S. Bickley; Wolters Kluwer, 2017</a:t>
            </a:r>
            <a:r>
              <a:rPr lang="en-US" smtClean="0">
                <a:ea typeface="Calibri"/>
                <a:cs typeface="Calibri"/>
              </a:rPr>
              <a:t>.</a:t>
            </a:r>
            <a:endParaRPr lang="tr-TR" smtClean="0"/>
          </a:p>
          <a:p>
            <a:r>
              <a:rPr lang="tr-TR" smtClean="0">
                <a:ea typeface="Calibri"/>
                <a:cs typeface="Calibri"/>
              </a:rPr>
              <a:t>Charlie Goldberg, Exam of the CVS, images on ppt</a:t>
            </a:r>
          </a:p>
          <a:p>
            <a:r>
              <a:rPr lang="tr-TR">
                <a:hlinkClick r:id="rId3"/>
              </a:rPr>
              <a:t>https://</a:t>
            </a:r>
            <a:r>
              <a:rPr lang="tr-TR" smtClean="0">
                <a:hlinkClick r:id="rId3"/>
              </a:rPr>
              <a:t>www.slideshare.net/AryaAnish/pulse-abnormal-findings-59418571</a:t>
            </a:r>
            <a:endParaRPr lang="tr-TR" smtClean="0"/>
          </a:p>
          <a:p>
            <a:r>
              <a:rPr lang="tr-TR">
                <a:hlinkClick r:id="rId4"/>
              </a:rPr>
              <a:t>https://</a:t>
            </a:r>
            <a:r>
              <a:rPr lang="tr-TR" smtClean="0">
                <a:hlinkClick r:id="rId4"/>
              </a:rPr>
              <a:t>www.amboss.com/us/knowledge/Cardiovascular_examination</a:t>
            </a:r>
            <a:endParaRPr lang="tr-TR" smtClean="0"/>
          </a:p>
          <a:p>
            <a:r>
              <a:rPr lang="tr-TR">
                <a:hlinkClick r:id="rId5"/>
              </a:rPr>
              <a:t>https://geekymedics.com/cardiovascular-history/</a:t>
            </a:r>
            <a:endParaRPr lang="tr-TR" smtClean="0"/>
          </a:p>
          <a:p>
            <a:endParaRPr lang="tr-TR" smtClean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42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2636912"/>
            <a:ext cx="8229600" cy="1647056"/>
          </a:xfrm>
        </p:spPr>
        <p:txBody>
          <a:bodyPr>
            <a:normAutofit/>
          </a:bodyPr>
          <a:lstStyle/>
          <a:p>
            <a:r>
              <a:rPr lang="tr-TR" sz="8000" b="1" smtClean="0">
                <a:solidFill>
                  <a:srgbClr val="C00000"/>
                </a:solidFill>
                <a:latin typeface="Brush Script MT" panose="03060802040406070304" pitchFamily="66" charset="0"/>
              </a:rPr>
              <a:t>Thank you…</a:t>
            </a:r>
            <a:endParaRPr lang="tr-TR" sz="8000" b="1">
              <a:solidFill>
                <a:srgbClr val="C00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13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>
                <a:solidFill>
                  <a:srgbClr val="C00000"/>
                </a:solidFill>
              </a:rPr>
              <a:t>History of presenting complaint</a:t>
            </a:r>
            <a:endParaRPr lang="tr-TR" sz="3600" b="1" i="0">
              <a:solidFill>
                <a:srgbClr val="C00000"/>
              </a:solidFill>
              <a:effectLst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7136" y="1340768"/>
            <a:ext cx="8866864" cy="5069160"/>
          </a:xfrm>
        </p:spPr>
        <p:txBody>
          <a:bodyPr>
            <a:normAutofit fontScale="55000" lnSpcReduction="20000"/>
          </a:bodyPr>
          <a:lstStyle/>
          <a:p>
            <a:r>
              <a:rPr lang="en-US" b="1">
                <a:solidFill>
                  <a:srgbClr val="444444"/>
                </a:solidFill>
                <a:latin typeface="+mj-lt"/>
              </a:rPr>
              <a:t>Onset </a:t>
            </a:r>
            <a:r>
              <a:rPr lang="en-US">
                <a:solidFill>
                  <a:srgbClr val="444444"/>
                </a:solidFill>
                <a:latin typeface="+mj-lt"/>
              </a:rPr>
              <a:t>– </a:t>
            </a:r>
            <a:r>
              <a:rPr lang="en-US" i="1">
                <a:solidFill>
                  <a:srgbClr val="444444"/>
                </a:solidFill>
                <a:latin typeface="+mj-lt"/>
              </a:rPr>
              <a:t>When did the symptom start? / Was the onset acute or gradual</a:t>
            </a:r>
            <a:r>
              <a:rPr lang="en-US" i="1" smtClean="0">
                <a:solidFill>
                  <a:srgbClr val="444444"/>
                </a:solidFill>
                <a:latin typeface="+mj-lt"/>
              </a:rPr>
              <a:t>?</a:t>
            </a:r>
            <a:endParaRPr lang="tr-TR" i="1" smtClean="0">
              <a:solidFill>
                <a:srgbClr val="444444"/>
              </a:solidFill>
              <a:latin typeface="+mj-lt"/>
            </a:endParaRPr>
          </a:p>
          <a:p>
            <a:endParaRPr lang="en-US">
              <a:solidFill>
                <a:srgbClr val="444444"/>
              </a:solidFill>
              <a:latin typeface="+mj-lt"/>
            </a:endParaRPr>
          </a:p>
          <a:p>
            <a:r>
              <a:rPr lang="en-US" b="1">
                <a:solidFill>
                  <a:srgbClr val="444444"/>
                </a:solidFill>
                <a:latin typeface="+mj-lt"/>
              </a:rPr>
              <a:t>Duration – </a:t>
            </a:r>
            <a:r>
              <a:rPr lang="en-US" i="1">
                <a:solidFill>
                  <a:srgbClr val="444444"/>
                </a:solidFill>
                <a:latin typeface="+mj-lt"/>
              </a:rPr>
              <a:t>minutes / hours / days / weeks / months / </a:t>
            </a:r>
            <a:r>
              <a:rPr lang="en-US" i="1" smtClean="0">
                <a:solidFill>
                  <a:srgbClr val="444444"/>
                </a:solidFill>
                <a:latin typeface="+mj-lt"/>
              </a:rPr>
              <a:t>years</a:t>
            </a:r>
            <a:endParaRPr lang="tr-TR" i="1" smtClean="0">
              <a:solidFill>
                <a:srgbClr val="444444"/>
              </a:solidFill>
              <a:latin typeface="+mj-lt"/>
            </a:endParaRPr>
          </a:p>
          <a:p>
            <a:endParaRPr lang="en-US">
              <a:solidFill>
                <a:srgbClr val="444444"/>
              </a:solidFill>
              <a:latin typeface="+mj-lt"/>
            </a:endParaRPr>
          </a:p>
          <a:p>
            <a:r>
              <a:rPr lang="en-US" b="1">
                <a:solidFill>
                  <a:srgbClr val="444444"/>
                </a:solidFill>
                <a:latin typeface="+mj-lt"/>
              </a:rPr>
              <a:t>Severity – </a:t>
            </a:r>
            <a:r>
              <a:rPr lang="en-US" i="1">
                <a:solidFill>
                  <a:srgbClr val="444444"/>
                </a:solidFill>
                <a:latin typeface="+mj-lt"/>
              </a:rPr>
              <a:t>e.g. if symptom is chest pain, how bad is it on a scale of 1 to 10</a:t>
            </a:r>
            <a:r>
              <a:rPr lang="en-US" i="1" smtClean="0">
                <a:solidFill>
                  <a:srgbClr val="444444"/>
                </a:solidFill>
                <a:latin typeface="+mj-lt"/>
              </a:rPr>
              <a:t>?</a:t>
            </a:r>
            <a:endParaRPr lang="tr-TR" i="1" smtClean="0">
              <a:solidFill>
                <a:srgbClr val="444444"/>
              </a:solidFill>
              <a:latin typeface="+mj-lt"/>
            </a:endParaRPr>
          </a:p>
          <a:p>
            <a:endParaRPr lang="en-US">
              <a:solidFill>
                <a:srgbClr val="444444"/>
              </a:solidFill>
              <a:latin typeface="+mj-lt"/>
            </a:endParaRPr>
          </a:p>
          <a:p>
            <a:r>
              <a:rPr lang="en-US" b="1">
                <a:solidFill>
                  <a:srgbClr val="444444"/>
                </a:solidFill>
                <a:latin typeface="+mj-lt"/>
              </a:rPr>
              <a:t>Course</a:t>
            </a:r>
            <a:r>
              <a:rPr lang="en-US">
                <a:solidFill>
                  <a:srgbClr val="444444"/>
                </a:solidFill>
                <a:latin typeface="+mj-lt"/>
              </a:rPr>
              <a:t> –</a:t>
            </a:r>
            <a:r>
              <a:rPr lang="en-US" i="1">
                <a:solidFill>
                  <a:srgbClr val="444444"/>
                </a:solidFill>
                <a:latin typeface="+mj-lt"/>
              </a:rPr>
              <a:t> is the symptom worsening, improving, or continuing to fluctuate</a:t>
            </a:r>
            <a:r>
              <a:rPr lang="en-US" i="1" smtClean="0">
                <a:solidFill>
                  <a:srgbClr val="444444"/>
                </a:solidFill>
                <a:latin typeface="+mj-lt"/>
              </a:rPr>
              <a:t>?</a:t>
            </a:r>
            <a:endParaRPr lang="tr-TR" i="1" smtClean="0">
              <a:solidFill>
                <a:srgbClr val="444444"/>
              </a:solidFill>
              <a:latin typeface="+mj-lt"/>
            </a:endParaRPr>
          </a:p>
          <a:p>
            <a:endParaRPr lang="en-US">
              <a:solidFill>
                <a:srgbClr val="444444"/>
              </a:solidFill>
              <a:latin typeface="+mj-lt"/>
            </a:endParaRPr>
          </a:p>
          <a:p>
            <a:r>
              <a:rPr lang="en-US" b="1">
                <a:solidFill>
                  <a:srgbClr val="444444"/>
                </a:solidFill>
                <a:latin typeface="+mj-lt"/>
              </a:rPr>
              <a:t>Intermittent or </a:t>
            </a:r>
            <a:r>
              <a:rPr lang="en-US" b="1" smtClean="0">
                <a:solidFill>
                  <a:srgbClr val="444444"/>
                </a:solidFill>
                <a:latin typeface="+mj-lt"/>
              </a:rPr>
              <a:t>continuous </a:t>
            </a:r>
            <a:r>
              <a:rPr lang="en-US" b="1">
                <a:solidFill>
                  <a:srgbClr val="444444"/>
                </a:solidFill>
                <a:latin typeface="+mj-lt"/>
              </a:rPr>
              <a:t>– </a:t>
            </a:r>
            <a:r>
              <a:rPr lang="en-US" i="1">
                <a:solidFill>
                  <a:srgbClr val="444444"/>
                </a:solidFill>
                <a:latin typeface="+mj-lt"/>
              </a:rPr>
              <a:t>is the symptom always present or does it come and go</a:t>
            </a:r>
            <a:r>
              <a:rPr lang="en-US" i="1" smtClean="0">
                <a:solidFill>
                  <a:srgbClr val="444444"/>
                </a:solidFill>
                <a:latin typeface="+mj-lt"/>
              </a:rPr>
              <a:t>?</a:t>
            </a:r>
            <a:endParaRPr lang="tr-TR" i="1" smtClean="0">
              <a:solidFill>
                <a:srgbClr val="444444"/>
              </a:solidFill>
              <a:latin typeface="+mj-lt"/>
            </a:endParaRPr>
          </a:p>
          <a:p>
            <a:endParaRPr lang="en-US">
              <a:solidFill>
                <a:srgbClr val="444444"/>
              </a:solidFill>
              <a:latin typeface="+mj-lt"/>
            </a:endParaRPr>
          </a:p>
          <a:p>
            <a:r>
              <a:rPr lang="en-US" b="1">
                <a:solidFill>
                  <a:srgbClr val="444444"/>
                </a:solidFill>
                <a:latin typeface="+mj-lt"/>
              </a:rPr>
              <a:t>Precipitating factors – </a:t>
            </a:r>
            <a:r>
              <a:rPr lang="en-US" i="1">
                <a:solidFill>
                  <a:srgbClr val="444444"/>
                </a:solidFill>
                <a:latin typeface="+mj-lt"/>
              </a:rPr>
              <a:t>are there any obvious triggers for the symptom</a:t>
            </a:r>
            <a:r>
              <a:rPr lang="en-US" i="1" smtClean="0">
                <a:solidFill>
                  <a:srgbClr val="444444"/>
                </a:solidFill>
                <a:latin typeface="+mj-lt"/>
              </a:rPr>
              <a:t>?</a:t>
            </a:r>
            <a:endParaRPr lang="tr-TR" i="1" smtClean="0">
              <a:solidFill>
                <a:srgbClr val="444444"/>
              </a:solidFill>
              <a:latin typeface="+mj-lt"/>
            </a:endParaRPr>
          </a:p>
          <a:p>
            <a:endParaRPr lang="en-US">
              <a:solidFill>
                <a:srgbClr val="444444"/>
              </a:solidFill>
              <a:latin typeface="+mj-lt"/>
            </a:endParaRPr>
          </a:p>
          <a:p>
            <a:r>
              <a:rPr lang="en-US" b="1">
                <a:solidFill>
                  <a:srgbClr val="444444"/>
                </a:solidFill>
                <a:latin typeface="+mj-lt"/>
              </a:rPr>
              <a:t>Relieving factors – </a:t>
            </a:r>
            <a:r>
              <a:rPr lang="en-US" i="1">
                <a:solidFill>
                  <a:srgbClr val="444444"/>
                </a:solidFill>
                <a:latin typeface="+mj-lt"/>
              </a:rPr>
              <a:t>does anything appear to improve the symptoms e.g. GTN </a:t>
            </a:r>
            <a:r>
              <a:rPr lang="en-US" i="1" smtClean="0">
                <a:solidFill>
                  <a:srgbClr val="444444"/>
                </a:solidFill>
                <a:latin typeface="+mj-lt"/>
              </a:rPr>
              <a:t>spray</a:t>
            </a:r>
            <a:endParaRPr lang="tr-TR" i="1" smtClean="0">
              <a:solidFill>
                <a:srgbClr val="444444"/>
              </a:solidFill>
              <a:latin typeface="+mj-lt"/>
            </a:endParaRPr>
          </a:p>
          <a:p>
            <a:endParaRPr lang="en-US">
              <a:solidFill>
                <a:srgbClr val="444444"/>
              </a:solidFill>
              <a:latin typeface="+mj-lt"/>
            </a:endParaRPr>
          </a:p>
          <a:p>
            <a:r>
              <a:rPr lang="en-US" b="1">
                <a:solidFill>
                  <a:srgbClr val="444444"/>
                </a:solidFill>
                <a:latin typeface="+mj-lt"/>
              </a:rPr>
              <a:t>Associated features –</a:t>
            </a:r>
            <a:r>
              <a:rPr lang="en-US" i="1">
                <a:solidFill>
                  <a:srgbClr val="444444"/>
                </a:solidFill>
                <a:latin typeface="+mj-lt"/>
              </a:rPr>
              <a:t>are there other symptoms that appear associated e.g. fever / malaise </a:t>
            </a:r>
            <a:endParaRPr lang="tr-TR" i="1" smtClean="0">
              <a:solidFill>
                <a:srgbClr val="444444"/>
              </a:solidFill>
              <a:latin typeface="+mj-lt"/>
            </a:endParaRPr>
          </a:p>
          <a:p>
            <a:endParaRPr lang="en-US">
              <a:solidFill>
                <a:srgbClr val="444444"/>
              </a:solidFill>
              <a:latin typeface="+mj-lt"/>
            </a:endParaRPr>
          </a:p>
          <a:p>
            <a:r>
              <a:rPr lang="en-US" b="1">
                <a:solidFill>
                  <a:srgbClr val="444444"/>
                </a:solidFill>
                <a:latin typeface="+mj-lt"/>
              </a:rPr>
              <a:t>Previous episodes – </a:t>
            </a:r>
            <a:r>
              <a:rPr lang="en-US" i="1">
                <a:solidFill>
                  <a:srgbClr val="444444"/>
                </a:solidFill>
                <a:latin typeface="+mj-lt"/>
              </a:rPr>
              <a:t>has the patient experienced this symptom previously?</a:t>
            </a:r>
            <a:endParaRPr lang="en-US">
              <a:solidFill>
                <a:srgbClr val="444444"/>
              </a:solidFill>
              <a:latin typeface="+mj-lt"/>
            </a:endParaRPr>
          </a:p>
          <a:p>
            <a:endParaRPr lang="tr-TR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095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i="1" smtClean="0">
                <a:solidFill>
                  <a:srgbClr val="C00000"/>
                </a:solidFill>
              </a:rPr>
              <a:t>If the chest pain is a major symptom..</a:t>
            </a:r>
            <a:endParaRPr lang="tr-TR" sz="3600" b="1" i="1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>
                <a:solidFill>
                  <a:srgbClr val="C00000"/>
                </a:solidFill>
                <a:latin typeface="+mj-lt"/>
              </a:rPr>
              <a:t>Pain</a:t>
            </a:r>
            <a:r>
              <a:rPr lang="en-US">
                <a:solidFill>
                  <a:srgbClr val="444444"/>
                </a:solidFill>
                <a:latin typeface="+mj-lt"/>
              </a:rPr>
              <a:t> – </a:t>
            </a:r>
            <a:r>
              <a:rPr lang="en-US" i="1">
                <a:solidFill>
                  <a:srgbClr val="444444"/>
                </a:solidFill>
                <a:latin typeface="+mj-lt"/>
              </a:rPr>
              <a:t>if </a:t>
            </a:r>
            <a:r>
              <a:rPr lang="tr-TR" i="1" smtClean="0">
                <a:solidFill>
                  <a:srgbClr val="444444"/>
                </a:solidFill>
                <a:latin typeface="+mj-lt"/>
              </a:rPr>
              <a:t>the </a:t>
            </a:r>
            <a:r>
              <a:rPr lang="en-US" i="1" smtClean="0">
                <a:solidFill>
                  <a:srgbClr val="444444"/>
                </a:solidFill>
                <a:latin typeface="+mj-lt"/>
              </a:rPr>
              <a:t>pain </a:t>
            </a:r>
            <a:r>
              <a:rPr lang="en-US" i="1">
                <a:solidFill>
                  <a:srgbClr val="444444"/>
                </a:solidFill>
                <a:latin typeface="+mj-lt"/>
              </a:rPr>
              <a:t>is a symptom, clarify the details of the pain using</a:t>
            </a:r>
            <a:r>
              <a:rPr lang="en-US" b="1" i="1">
                <a:solidFill>
                  <a:srgbClr val="444444"/>
                </a:solidFill>
                <a:latin typeface="+mj-lt"/>
              </a:rPr>
              <a:t> </a:t>
            </a:r>
            <a:r>
              <a:rPr lang="en-US" b="1" i="1" smtClean="0">
                <a:solidFill>
                  <a:srgbClr val="0070C0"/>
                </a:solidFill>
                <a:latin typeface="+mj-lt"/>
              </a:rPr>
              <a:t>SOCRATES</a:t>
            </a:r>
            <a:r>
              <a:rPr lang="tr-TR" b="1" i="1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tr-TR" i="1" smtClean="0">
                <a:latin typeface="+mj-lt"/>
              </a:rPr>
              <a:t>acronym.</a:t>
            </a:r>
          </a:p>
          <a:p>
            <a:endParaRPr lang="en-US" i="1">
              <a:latin typeface="+mj-lt"/>
            </a:endParaRPr>
          </a:p>
          <a:p>
            <a:pPr>
              <a:buFont typeface="Arial"/>
              <a:buChar char="•"/>
            </a:pPr>
            <a:r>
              <a:rPr lang="en-US" b="1">
                <a:solidFill>
                  <a:srgbClr val="0070C0"/>
                </a:solidFill>
                <a:latin typeface="+mj-lt"/>
              </a:rPr>
              <a:t>S</a:t>
            </a:r>
            <a:r>
              <a:rPr lang="en-US">
                <a:solidFill>
                  <a:srgbClr val="444444"/>
                </a:solidFill>
                <a:latin typeface="+mj-lt"/>
              </a:rPr>
              <a:t>ite – </a:t>
            </a:r>
            <a:r>
              <a:rPr lang="en-US" i="1">
                <a:solidFill>
                  <a:srgbClr val="444444"/>
                </a:solidFill>
                <a:latin typeface="+mj-lt"/>
              </a:rPr>
              <a:t>where is the </a:t>
            </a:r>
            <a:r>
              <a:rPr lang="en-US" i="1" smtClean="0">
                <a:solidFill>
                  <a:srgbClr val="444444"/>
                </a:solidFill>
                <a:latin typeface="+mj-lt"/>
              </a:rPr>
              <a:t>pain</a:t>
            </a:r>
            <a:r>
              <a:rPr lang="tr-TR" i="1" smtClean="0">
                <a:solidFill>
                  <a:srgbClr val="444444"/>
                </a:solidFill>
                <a:latin typeface="+mj-lt"/>
              </a:rPr>
              <a:t>?</a:t>
            </a:r>
            <a:r>
              <a:rPr lang="en-US" i="1">
                <a:solidFill>
                  <a:srgbClr val="444444"/>
                </a:solidFill>
                <a:latin typeface="+mj-lt"/>
              </a:rPr>
              <a:t> </a:t>
            </a:r>
            <a:endParaRPr lang="en-US">
              <a:solidFill>
                <a:srgbClr val="444444"/>
              </a:solidFill>
              <a:latin typeface="+mj-lt"/>
            </a:endParaRPr>
          </a:p>
          <a:p>
            <a:pPr>
              <a:buFont typeface="Arial"/>
              <a:buChar char="•"/>
            </a:pPr>
            <a:r>
              <a:rPr lang="en-US" b="1">
                <a:solidFill>
                  <a:srgbClr val="0070C0"/>
                </a:solidFill>
                <a:latin typeface="+mj-lt"/>
              </a:rPr>
              <a:t>O</a:t>
            </a:r>
            <a:r>
              <a:rPr lang="en-US">
                <a:solidFill>
                  <a:srgbClr val="444444"/>
                </a:solidFill>
                <a:latin typeface="+mj-lt"/>
              </a:rPr>
              <a:t>nset – </a:t>
            </a:r>
            <a:r>
              <a:rPr lang="en-US" i="1">
                <a:solidFill>
                  <a:srgbClr val="444444"/>
                </a:solidFill>
                <a:latin typeface="+mj-lt"/>
              </a:rPr>
              <a:t>when did it start? / sudden vs gradual?</a:t>
            </a:r>
            <a:endParaRPr lang="en-US">
              <a:solidFill>
                <a:srgbClr val="444444"/>
              </a:solidFill>
              <a:latin typeface="+mj-lt"/>
            </a:endParaRPr>
          </a:p>
          <a:p>
            <a:pPr>
              <a:buFont typeface="Arial"/>
              <a:buChar char="•"/>
            </a:pPr>
            <a:r>
              <a:rPr lang="en-US" b="1">
                <a:solidFill>
                  <a:srgbClr val="0070C0"/>
                </a:solidFill>
                <a:latin typeface="+mj-lt"/>
              </a:rPr>
              <a:t>C</a:t>
            </a:r>
            <a:r>
              <a:rPr lang="en-US">
                <a:solidFill>
                  <a:srgbClr val="444444"/>
                </a:solidFill>
                <a:latin typeface="+mj-lt"/>
              </a:rPr>
              <a:t>haracter – </a:t>
            </a:r>
            <a:r>
              <a:rPr lang="en-US" i="1">
                <a:solidFill>
                  <a:srgbClr val="444444"/>
                </a:solidFill>
                <a:latin typeface="+mj-lt"/>
              </a:rPr>
              <a:t>sharp / dull ache / burning</a:t>
            </a:r>
            <a:endParaRPr lang="en-US">
              <a:solidFill>
                <a:srgbClr val="444444"/>
              </a:solidFill>
              <a:latin typeface="+mj-lt"/>
            </a:endParaRPr>
          </a:p>
          <a:p>
            <a:pPr>
              <a:buFont typeface="Arial"/>
              <a:buChar char="•"/>
            </a:pPr>
            <a:r>
              <a:rPr lang="en-US" b="1">
                <a:solidFill>
                  <a:srgbClr val="0070C0"/>
                </a:solidFill>
                <a:latin typeface="+mj-lt"/>
              </a:rPr>
              <a:t>R</a:t>
            </a:r>
            <a:r>
              <a:rPr lang="en-US">
                <a:solidFill>
                  <a:srgbClr val="444444"/>
                </a:solidFill>
                <a:latin typeface="+mj-lt"/>
              </a:rPr>
              <a:t>adiation – </a:t>
            </a:r>
            <a:r>
              <a:rPr lang="en-US" i="1">
                <a:solidFill>
                  <a:srgbClr val="444444"/>
                </a:solidFill>
                <a:latin typeface="+mj-lt"/>
              </a:rPr>
              <a:t>does the pain move anywhere else? </a:t>
            </a:r>
            <a:endParaRPr lang="en-US">
              <a:solidFill>
                <a:srgbClr val="444444"/>
              </a:solidFill>
              <a:latin typeface="+mj-lt"/>
            </a:endParaRPr>
          </a:p>
          <a:p>
            <a:pPr>
              <a:buFont typeface="Arial"/>
              <a:buChar char="•"/>
            </a:pPr>
            <a:r>
              <a:rPr lang="en-US" b="1">
                <a:solidFill>
                  <a:srgbClr val="0070C0"/>
                </a:solidFill>
                <a:latin typeface="+mj-lt"/>
              </a:rPr>
              <a:t>A</a:t>
            </a:r>
            <a:r>
              <a:rPr lang="en-US">
                <a:solidFill>
                  <a:srgbClr val="444444"/>
                </a:solidFill>
                <a:latin typeface="+mj-lt"/>
              </a:rPr>
              <a:t>ssociations – </a:t>
            </a:r>
            <a:r>
              <a:rPr lang="en-US" i="1">
                <a:solidFill>
                  <a:srgbClr val="444444"/>
                </a:solidFill>
                <a:latin typeface="+mj-lt"/>
              </a:rPr>
              <a:t>other symptoms associated with the </a:t>
            </a:r>
            <a:r>
              <a:rPr lang="en-US" i="1" smtClean="0">
                <a:solidFill>
                  <a:srgbClr val="444444"/>
                </a:solidFill>
                <a:latin typeface="+mj-lt"/>
              </a:rPr>
              <a:t>pain</a:t>
            </a:r>
            <a:r>
              <a:rPr lang="tr-TR" i="1" smtClean="0">
                <a:solidFill>
                  <a:srgbClr val="444444"/>
                </a:solidFill>
                <a:latin typeface="+mj-lt"/>
              </a:rPr>
              <a:t>?</a:t>
            </a:r>
            <a:r>
              <a:rPr lang="en-US" i="1">
                <a:solidFill>
                  <a:srgbClr val="444444"/>
                </a:solidFill>
                <a:latin typeface="+mj-lt"/>
              </a:rPr>
              <a:t> </a:t>
            </a:r>
            <a:endParaRPr lang="en-US">
              <a:solidFill>
                <a:srgbClr val="444444"/>
              </a:solidFill>
              <a:latin typeface="+mj-lt"/>
            </a:endParaRPr>
          </a:p>
          <a:p>
            <a:pPr>
              <a:buFont typeface="Arial"/>
              <a:buChar char="•"/>
            </a:pPr>
            <a:r>
              <a:rPr lang="en-US" b="1">
                <a:solidFill>
                  <a:srgbClr val="0070C0"/>
                </a:solidFill>
                <a:latin typeface="+mj-lt"/>
              </a:rPr>
              <a:t>T</a:t>
            </a:r>
            <a:r>
              <a:rPr lang="en-US">
                <a:solidFill>
                  <a:srgbClr val="444444"/>
                </a:solidFill>
                <a:latin typeface="+mj-lt"/>
              </a:rPr>
              <a:t>ime course – </a:t>
            </a:r>
            <a:r>
              <a:rPr lang="en-US" i="1">
                <a:solidFill>
                  <a:srgbClr val="444444"/>
                </a:solidFill>
                <a:latin typeface="+mj-lt"/>
              </a:rPr>
              <a:t>worsening / improving / fluctuating / time of day dependent</a:t>
            </a:r>
            <a:endParaRPr lang="en-US">
              <a:solidFill>
                <a:srgbClr val="444444"/>
              </a:solidFill>
              <a:latin typeface="+mj-lt"/>
            </a:endParaRPr>
          </a:p>
          <a:p>
            <a:pPr>
              <a:buFont typeface="Arial"/>
              <a:buChar char="•"/>
            </a:pPr>
            <a:r>
              <a:rPr lang="en-US" b="1">
                <a:solidFill>
                  <a:srgbClr val="0070C0"/>
                </a:solidFill>
                <a:latin typeface="+mj-lt"/>
              </a:rPr>
              <a:t>E</a:t>
            </a:r>
            <a:r>
              <a:rPr lang="en-US">
                <a:solidFill>
                  <a:srgbClr val="444444"/>
                </a:solidFill>
                <a:latin typeface="+mj-lt"/>
              </a:rPr>
              <a:t>xacerbating / Relieving factors – </a:t>
            </a:r>
            <a:r>
              <a:rPr lang="en-US" i="1">
                <a:solidFill>
                  <a:srgbClr val="444444"/>
                </a:solidFill>
                <a:latin typeface="+mj-lt"/>
              </a:rPr>
              <a:t>anything make the pain worse or better?</a:t>
            </a:r>
            <a:endParaRPr lang="en-US">
              <a:solidFill>
                <a:srgbClr val="444444"/>
              </a:solidFill>
              <a:latin typeface="+mj-lt"/>
            </a:endParaRPr>
          </a:p>
          <a:p>
            <a:pPr>
              <a:buFont typeface="Arial"/>
              <a:buChar char="•"/>
            </a:pPr>
            <a:r>
              <a:rPr lang="en-US" b="1">
                <a:solidFill>
                  <a:srgbClr val="0070C0"/>
                </a:solidFill>
                <a:latin typeface="+mj-lt"/>
              </a:rPr>
              <a:t>S</a:t>
            </a:r>
            <a:r>
              <a:rPr lang="en-US">
                <a:solidFill>
                  <a:srgbClr val="444444"/>
                </a:solidFill>
                <a:latin typeface="+mj-lt"/>
              </a:rPr>
              <a:t>everity – </a:t>
            </a:r>
            <a:r>
              <a:rPr lang="en-US" i="1">
                <a:solidFill>
                  <a:srgbClr val="444444"/>
                </a:solidFill>
                <a:latin typeface="+mj-lt"/>
              </a:rPr>
              <a:t>on a scale of 0-10, how severe is the pain?</a:t>
            </a:r>
            <a:endParaRPr lang="en-US">
              <a:solidFill>
                <a:srgbClr val="444444"/>
              </a:solidFill>
              <a:latin typeface="+mj-lt"/>
            </a:endParaRPr>
          </a:p>
          <a:p>
            <a:endParaRPr lang="tr-TR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809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2770</Words>
  <Application>Microsoft Office PowerPoint</Application>
  <PresentationFormat>Ekran Gösterisi (4:3)</PresentationFormat>
  <Paragraphs>591</Paragraphs>
  <Slides>72</Slides>
  <Notes>67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72</vt:i4>
      </vt:variant>
    </vt:vector>
  </HeadingPairs>
  <TitlesOfParts>
    <vt:vector size="74" baseType="lpstr">
      <vt:lpstr>Ofis Teması</vt:lpstr>
      <vt:lpstr>Bitmap Image</vt:lpstr>
      <vt:lpstr>History Taking and Physical Examination of Cardiovascular System-The Essentials</vt:lpstr>
      <vt:lpstr>History taking &amp; Physical Examination </vt:lpstr>
      <vt:lpstr>Opening the consultation/ Warm up </vt:lpstr>
      <vt:lpstr>The history/Anamnesis taking process.. </vt:lpstr>
      <vt:lpstr>Presenting complaint </vt:lpstr>
      <vt:lpstr>PowerPoint Sunusu</vt:lpstr>
      <vt:lpstr>Other symptoms..</vt:lpstr>
      <vt:lpstr>History of presenting complaint</vt:lpstr>
      <vt:lpstr>If the chest pain is a major symptom..</vt:lpstr>
      <vt:lpstr>The history taking process.. </vt:lpstr>
      <vt:lpstr>Past medical history (Disease or risk factor)</vt:lpstr>
      <vt:lpstr>Drug history</vt:lpstr>
      <vt:lpstr>Family history</vt:lpstr>
      <vt:lpstr>Social history</vt:lpstr>
      <vt:lpstr>Systemic enquiry</vt:lpstr>
      <vt:lpstr>Systemic enquiry</vt:lpstr>
      <vt:lpstr>Closing the consultation</vt:lpstr>
      <vt:lpstr>PowerPoint Sunusu</vt:lpstr>
      <vt:lpstr>PHYSİCAL EXAMINATION OF CARDIOVASCULAR SYSTEM</vt:lpstr>
      <vt:lpstr>Physical Examination of Cardiovascular system</vt:lpstr>
      <vt:lpstr>General Appearance</vt:lpstr>
      <vt:lpstr>PowerPoint Sunusu</vt:lpstr>
      <vt:lpstr>PowerPoint Sunusu</vt:lpstr>
      <vt:lpstr>PowerPoint Sunusu</vt:lpstr>
      <vt:lpstr>Cyanosis</vt:lpstr>
      <vt:lpstr>PowerPoint Sunusu</vt:lpstr>
      <vt:lpstr>Clubbing</vt:lpstr>
      <vt:lpstr>Causes of Clubbing</vt:lpstr>
      <vt:lpstr>Clinical Clues to Specific Cardiac Abnormalities Detectable from the General Examination (some examples)</vt:lpstr>
      <vt:lpstr>Physical Examination of Cardiovascular system</vt:lpstr>
      <vt:lpstr>Measurement of the blood pressure</vt:lpstr>
      <vt:lpstr>Arterial blood pressure</vt:lpstr>
      <vt:lpstr>Measuring blood pressure</vt:lpstr>
      <vt:lpstr>Important aspects of blood pressure measurements</vt:lpstr>
      <vt:lpstr>Physical Examination of Cardiovascular system</vt:lpstr>
      <vt:lpstr>PowerPoint Sunusu</vt:lpstr>
      <vt:lpstr> Carotid Arteries </vt:lpstr>
      <vt:lpstr>Assesment of the arteriel pulse</vt:lpstr>
      <vt:lpstr>Physical Examination of Cardiovascular system</vt:lpstr>
      <vt:lpstr>Jugular venous examination (pulse/ pressure / distention) </vt:lpstr>
      <vt:lpstr>PowerPoint Sunusu</vt:lpstr>
      <vt:lpstr>Assessment of Jugular venous distention (JVD)</vt:lpstr>
      <vt:lpstr> Examination of the Jugular Venous Pressure (JVP) </vt:lpstr>
      <vt:lpstr> JVP Technique </vt:lpstr>
      <vt:lpstr> JVP Technique  </vt:lpstr>
      <vt:lpstr>PowerPoint Sunusu</vt:lpstr>
      <vt:lpstr>JVP</vt:lpstr>
      <vt:lpstr>Elevated JVP causes</vt:lpstr>
      <vt:lpstr>Juguler venous pulse waveform</vt:lpstr>
      <vt:lpstr>PowerPoint Sunusu</vt:lpstr>
      <vt:lpstr>PowerPoint Sunusu</vt:lpstr>
      <vt:lpstr>PowerPoint Sunusu</vt:lpstr>
      <vt:lpstr>Physical Examination of Cardiovascular system</vt:lpstr>
      <vt:lpstr>Check for pedal edema</vt:lpstr>
      <vt:lpstr>Examination of Pedal edema</vt:lpstr>
      <vt:lpstr>Physical Examination of Cardiovascular system</vt:lpstr>
      <vt:lpstr>Physical Examination of Cardiovascular system</vt:lpstr>
      <vt:lpstr>Inspection</vt:lpstr>
      <vt:lpstr>Chest wall deformities</vt:lpstr>
      <vt:lpstr>Palpation</vt:lpstr>
      <vt:lpstr>Apex beat</vt:lpstr>
      <vt:lpstr>Apex beat</vt:lpstr>
      <vt:lpstr>Parasternal lift</vt:lpstr>
      <vt:lpstr>Thrills</vt:lpstr>
      <vt:lpstr>Auscultation: Using your stethescope</vt:lpstr>
      <vt:lpstr> Auscultation Technique </vt:lpstr>
      <vt:lpstr>Angle of Louis</vt:lpstr>
      <vt:lpstr>Auscultatory sites</vt:lpstr>
      <vt:lpstr>What are we listening for?</vt:lpstr>
      <vt:lpstr>What are we listening for?</vt:lpstr>
      <vt:lpstr>References</vt:lpstr>
      <vt:lpstr>Thank you…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taking and physical examination of cardiovascular system-the essentials</dc:title>
  <dc:creator>Menekse Gerede</dc:creator>
  <cp:lastModifiedBy>Menekse Gerede</cp:lastModifiedBy>
  <cp:revision>295</cp:revision>
  <dcterms:created xsi:type="dcterms:W3CDTF">2020-03-23T13:14:22Z</dcterms:created>
  <dcterms:modified xsi:type="dcterms:W3CDTF">2020-05-04T14:59:41Z</dcterms:modified>
</cp:coreProperties>
</file>