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sldIdLst>
    <p:sldId id="256" r:id="rId2"/>
    <p:sldId id="329" r:id="rId3"/>
    <p:sldId id="257" r:id="rId4"/>
    <p:sldId id="330" r:id="rId5"/>
    <p:sldId id="331" r:id="rId6"/>
    <p:sldId id="259" r:id="rId7"/>
    <p:sldId id="261" r:id="rId8"/>
    <p:sldId id="332" r:id="rId9"/>
    <p:sldId id="263" r:id="rId10"/>
    <p:sldId id="266" r:id="rId11"/>
    <p:sldId id="333" r:id="rId12"/>
    <p:sldId id="334" r:id="rId13"/>
    <p:sldId id="335" r:id="rId14"/>
    <p:sldId id="270" r:id="rId15"/>
    <p:sldId id="273" r:id="rId16"/>
    <p:sldId id="274" r:id="rId17"/>
    <p:sldId id="336" r:id="rId18"/>
    <p:sldId id="337" r:id="rId19"/>
    <p:sldId id="275" r:id="rId20"/>
    <p:sldId id="277" r:id="rId21"/>
    <p:sldId id="278" r:id="rId22"/>
    <p:sldId id="279" r:id="rId23"/>
    <p:sldId id="280" r:id="rId24"/>
    <p:sldId id="281" r:id="rId25"/>
    <p:sldId id="338" r:id="rId26"/>
    <p:sldId id="282" r:id="rId27"/>
    <p:sldId id="339" r:id="rId28"/>
    <p:sldId id="286" r:id="rId29"/>
    <p:sldId id="340" r:id="rId30"/>
    <p:sldId id="288" r:id="rId31"/>
    <p:sldId id="341" r:id="rId32"/>
    <p:sldId id="289" r:id="rId33"/>
    <p:sldId id="342" r:id="rId34"/>
    <p:sldId id="297" r:id="rId35"/>
    <p:sldId id="298" r:id="rId36"/>
    <p:sldId id="299" r:id="rId37"/>
    <p:sldId id="301" r:id="rId38"/>
    <p:sldId id="304" r:id="rId39"/>
    <p:sldId id="306" r:id="rId40"/>
    <p:sldId id="307" r:id="rId41"/>
    <p:sldId id="313" r:id="rId42"/>
    <p:sldId id="315" r:id="rId43"/>
    <p:sldId id="316" r:id="rId44"/>
    <p:sldId id="318" r:id="rId45"/>
    <p:sldId id="320" r:id="rId46"/>
    <p:sldId id="321" r:id="rId47"/>
    <p:sldId id="322" r:id="rId48"/>
    <p:sldId id="324" r:id="rId49"/>
    <p:sldId id="327" r:id="rId50"/>
    <p:sldId id="343" r:id="rId51"/>
    <p:sldId id="346" r:id="rId52"/>
    <p:sldId id="418" r:id="rId53"/>
    <p:sldId id="347" r:id="rId54"/>
    <p:sldId id="348" r:id="rId55"/>
    <p:sldId id="349" r:id="rId56"/>
    <p:sldId id="350" r:id="rId57"/>
    <p:sldId id="419" r:id="rId58"/>
    <p:sldId id="351" r:id="rId59"/>
    <p:sldId id="352" r:id="rId60"/>
    <p:sldId id="420" r:id="rId61"/>
    <p:sldId id="354" r:id="rId62"/>
    <p:sldId id="356" r:id="rId63"/>
    <p:sldId id="360" r:id="rId64"/>
    <p:sldId id="362" r:id="rId65"/>
    <p:sldId id="365" r:id="rId66"/>
    <p:sldId id="366" r:id="rId67"/>
    <p:sldId id="421" r:id="rId68"/>
    <p:sldId id="367" r:id="rId69"/>
    <p:sldId id="368" r:id="rId70"/>
    <p:sldId id="369" r:id="rId71"/>
    <p:sldId id="370" r:id="rId72"/>
    <p:sldId id="377" r:id="rId73"/>
    <p:sldId id="422" r:id="rId74"/>
    <p:sldId id="378" r:id="rId75"/>
    <p:sldId id="380" r:id="rId76"/>
    <p:sldId id="382" r:id="rId77"/>
    <p:sldId id="383" r:id="rId78"/>
    <p:sldId id="423" r:id="rId79"/>
    <p:sldId id="385" r:id="rId80"/>
    <p:sldId id="424" r:id="rId81"/>
    <p:sldId id="386" r:id="rId82"/>
    <p:sldId id="425" r:id="rId83"/>
    <p:sldId id="388" r:id="rId84"/>
    <p:sldId id="389" r:id="rId85"/>
    <p:sldId id="426" r:id="rId86"/>
    <p:sldId id="391" r:id="rId87"/>
    <p:sldId id="414" r:id="rId88"/>
    <p:sldId id="415" r:id="rId89"/>
    <p:sldId id="416" r:id="rId9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2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FE827-84B6-4894-BC31-34394D31142D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B47FE-CB7D-4C75-BE82-DD536AEAC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84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6A06A1-BA8E-4EAE-B9AE-BBAB77D43FC3}" type="slidenum">
              <a:rPr lang="en-US" altLang="tr-TR"/>
              <a:pPr/>
              <a:t>3</a:t>
            </a:fld>
            <a:endParaRPr lang="en-US" altLang="tr-TR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9C633A-0E46-406D-8713-FE97BA3DEDEF}" type="slidenum">
              <a:rPr lang="en-US" altLang="tr-TR"/>
              <a:pPr/>
              <a:t>20</a:t>
            </a:fld>
            <a:endParaRPr lang="en-US" altLang="tr-TR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972A8C-5DDE-4725-A403-66B5733DC668}" type="slidenum">
              <a:rPr lang="en-US" altLang="tr-TR"/>
              <a:pPr/>
              <a:t>21</a:t>
            </a:fld>
            <a:endParaRPr lang="en-US" altLang="tr-T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78B096-866A-4F2F-91C8-AE8574FD0E4E}" type="slidenum">
              <a:rPr lang="en-US" altLang="tr-TR"/>
              <a:pPr/>
              <a:t>22</a:t>
            </a:fld>
            <a:endParaRPr lang="en-US" altLang="tr-TR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8B7724-1776-4E2F-B2C6-E798BAE8EFCD}" type="slidenum">
              <a:rPr lang="en-US" altLang="tr-TR"/>
              <a:pPr/>
              <a:t>23</a:t>
            </a:fld>
            <a:endParaRPr lang="en-US" altLang="tr-TR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35E5A5-76B0-44F3-88D8-7F675F4E778E}" type="slidenum">
              <a:rPr lang="en-US" altLang="tr-TR"/>
              <a:pPr/>
              <a:t>24</a:t>
            </a:fld>
            <a:endParaRPr lang="en-US" altLang="tr-TR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516665-7C75-41D4-AD98-CBB0B9D6D1BC}" type="slidenum">
              <a:rPr lang="en-US" altLang="tr-TR"/>
              <a:pPr/>
              <a:t>26</a:t>
            </a:fld>
            <a:endParaRPr lang="en-US" altLang="tr-TR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0243B5-7700-49D1-A1C2-A3888C390455}" type="slidenum">
              <a:rPr lang="en-US" altLang="tr-TR"/>
              <a:pPr/>
              <a:t>28</a:t>
            </a:fld>
            <a:endParaRPr lang="en-US" altLang="tr-TR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6A06A1-BA8E-4EAE-B9AE-BBAB77D43FC3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8F13B6-30D2-45F4-8BDB-FE2F07A4A699}" type="slidenum">
              <a:rPr lang="en-US" altLang="tr-TR"/>
              <a:pPr/>
              <a:t>30</a:t>
            </a:fld>
            <a:endParaRPr lang="en-US" altLang="tr-TR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7EF25E-4DD5-454B-829F-4DFBF0C843AA}" type="slidenum">
              <a:rPr lang="en-US" altLang="tr-TR"/>
              <a:pPr/>
              <a:t>32</a:t>
            </a:fld>
            <a:endParaRPr lang="en-US" altLang="tr-TR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05DF24-8923-4C48-99E3-D84C32643FA1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648016-BD77-4850-9606-4387A25E69C1}" type="slidenum">
              <a:rPr lang="en-US" altLang="tr-TR"/>
              <a:pPr/>
              <a:t>34</a:t>
            </a:fld>
            <a:endParaRPr lang="en-US" altLang="tr-TR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81BF7-3C77-4820-8A30-A3941AD87815}" type="slidenum">
              <a:rPr lang="en-US" altLang="tr-TR"/>
              <a:pPr/>
              <a:t>35</a:t>
            </a:fld>
            <a:endParaRPr lang="en-US" altLang="tr-TR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9B2E34-D40D-49D8-9B87-91093B93914A}" type="slidenum">
              <a:rPr lang="en-US" altLang="tr-TR"/>
              <a:pPr/>
              <a:t>36</a:t>
            </a:fld>
            <a:endParaRPr lang="en-US" altLang="tr-TR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439F24-07EC-4587-8D67-53FB5AD5A262}" type="slidenum">
              <a:rPr lang="en-US" altLang="tr-TR"/>
              <a:pPr/>
              <a:t>37</a:t>
            </a:fld>
            <a:endParaRPr lang="en-US" altLang="tr-TR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C27B0F-B2DE-485C-8939-4821DAEF55D1}" type="slidenum">
              <a:rPr lang="en-US" altLang="tr-TR"/>
              <a:pPr/>
              <a:t>38</a:t>
            </a:fld>
            <a:endParaRPr lang="en-US" altLang="tr-TR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C98B79-8259-441B-9340-1FECBE423231}" type="slidenum">
              <a:rPr lang="en-US" altLang="tr-TR"/>
              <a:pPr/>
              <a:t>39</a:t>
            </a:fld>
            <a:endParaRPr lang="en-US" altLang="tr-TR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234A1-7C57-47F6-987A-83577451E18D}" type="slidenum">
              <a:rPr lang="en-US" altLang="tr-TR"/>
              <a:pPr/>
              <a:t>40</a:t>
            </a:fld>
            <a:endParaRPr lang="en-US" altLang="tr-TR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DB518D-DF8C-4490-B9E1-95C6D5582463}" type="slidenum">
              <a:rPr lang="en-US" altLang="tr-TR"/>
              <a:pPr/>
              <a:t>41</a:t>
            </a:fld>
            <a:endParaRPr lang="en-US" altLang="tr-TR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93A072-49E0-4534-A1C5-3AF08FA95B0B}" type="slidenum">
              <a:rPr lang="en-US" altLang="tr-TR"/>
              <a:pPr/>
              <a:t>42</a:t>
            </a:fld>
            <a:endParaRPr lang="en-US" altLang="tr-TR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74A4B2-6E28-4350-8A50-F4544E09630C}" type="slidenum">
              <a:rPr lang="en-US" altLang="tr-TR"/>
              <a:pPr/>
              <a:t>43</a:t>
            </a:fld>
            <a:endParaRPr lang="en-US" altLang="tr-TR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11780C-7503-4C07-AB80-870A57C3C1EA}" type="slidenum">
              <a:rPr lang="en-US" altLang="tr-TR"/>
              <a:pPr/>
              <a:t>7</a:t>
            </a:fld>
            <a:endParaRPr lang="en-US" altLang="tr-TR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83A42-8334-45BB-9E30-AB23A6E98530}" type="slidenum">
              <a:rPr lang="en-US" altLang="tr-TR"/>
              <a:pPr/>
              <a:t>44</a:t>
            </a:fld>
            <a:endParaRPr lang="en-US" altLang="tr-TR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43D1F0-52B8-471C-AF0C-15B9BBA06614}" type="slidenum">
              <a:rPr lang="en-US" altLang="tr-TR"/>
              <a:pPr/>
              <a:t>45</a:t>
            </a:fld>
            <a:endParaRPr lang="en-US" altLang="tr-TR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72DB17-EE05-4BEB-B1B4-F118D971A8E8}" type="slidenum">
              <a:rPr lang="en-US" altLang="tr-TR"/>
              <a:pPr/>
              <a:t>46</a:t>
            </a:fld>
            <a:endParaRPr lang="en-US" altLang="tr-TR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EBDB31-F106-4119-BB5B-772064880C2F}" type="slidenum">
              <a:rPr lang="en-US" altLang="tr-TR"/>
              <a:pPr/>
              <a:t>47</a:t>
            </a:fld>
            <a:endParaRPr lang="en-US" altLang="tr-TR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FDDAFF-9112-44EB-801B-A9F8F90DCAB7}" type="slidenum">
              <a:rPr lang="en-US" altLang="tr-TR"/>
              <a:pPr/>
              <a:t>48</a:t>
            </a:fld>
            <a:endParaRPr lang="en-US" altLang="tr-TR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2BC367-36D4-4A00-9A20-78183D8A61BF}" type="slidenum">
              <a:rPr lang="en-US" altLang="tr-TR"/>
              <a:pPr/>
              <a:t>49</a:t>
            </a:fld>
            <a:endParaRPr lang="en-US" altLang="tr-TR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6B6685-96E5-44AF-ABE2-2D7673CF7297}" type="slidenum">
              <a:rPr lang="en-US" altLang="tr-TR"/>
              <a:pPr/>
              <a:t>51</a:t>
            </a:fld>
            <a:endParaRPr lang="en-US" altLang="tr-TR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F2FDC-0261-44BC-87F9-CEC82EDB1C1C}" type="slidenum">
              <a:rPr lang="en-US" altLang="tr-TR"/>
              <a:pPr/>
              <a:t>53</a:t>
            </a:fld>
            <a:endParaRPr lang="en-US" altLang="tr-TR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CE92FB-E8A4-4DC3-AB4A-23AF7DBA38B6}" type="slidenum">
              <a:rPr lang="en-US" altLang="tr-TR"/>
              <a:pPr/>
              <a:t>54</a:t>
            </a:fld>
            <a:endParaRPr lang="en-US" altLang="tr-TR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AE0EAD-79FB-4089-8E5F-80F149EE3AF5}" type="slidenum">
              <a:rPr lang="en-US" altLang="tr-TR"/>
              <a:pPr/>
              <a:t>55</a:t>
            </a:fld>
            <a:endParaRPr lang="en-US" altLang="tr-TR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F16C32-F15B-44F9-A719-723FE5064FC9}" type="slidenum">
              <a:rPr lang="en-US" altLang="tr-TR"/>
              <a:pPr/>
              <a:t>9</a:t>
            </a:fld>
            <a:endParaRPr lang="en-US" altLang="tr-TR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31C011-5706-480D-B325-9440C19EB94E}" type="slidenum">
              <a:rPr lang="en-US" altLang="tr-TR"/>
              <a:pPr/>
              <a:t>56</a:t>
            </a:fld>
            <a:endParaRPr lang="en-US" altLang="tr-TR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83F0EF-C0F9-4D29-A634-A69FA86F85FE}" type="slidenum">
              <a:rPr lang="en-US" altLang="tr-TR"/>
              <a:pPr/>
              <a:t>58</a:t>
            </a:fld>
            <a:endParaRPr lang="en-US" altLang="tr-TR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870EF8-FE65-4F6C-BF7D-2D058ED745C3}" type="slidenum">
              <a:rPr lang="en-US" altLang="tr-TR"/>
              <a:pPr/>
              <a:t>59</a:t>
            </a:fld>
            <a:endParaRPr lang="en-US" altLang="tr-TR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77A930-03A3-4890-AD0E-E077E82B79C8}" type="slidenum">
              <a:rPr lang="en-US" altLang="tr-TR"/>
              <a:pPr/>
              <a:t>61</a:t>
            </a:fld>
            <a:endParaRPr lang="en-US" altLang="tr-TR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716D4D-AAB8-4E0E-A47F-F991BD0A52D3}" type="slidenum">
              <a:rPr lang="en-US" altLang="tr-TR"/>
              <a:pPr/>
              <a:t>62</a:t>
            </a:fld>
            <a:endParaRPr lang="en-US" altLang="tr-TR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35DD1B-D8C0-4AA3-8ACF-C52AFD27F463}" type="slidenum">
              <a:rPr lang="en-US" altLang="tr-TR"/>
              <a:pPr/>
              <a:t>63</a:t>
            </a:fld>
            <a:endParaRPr lang="en-US" altLang="tr-TR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A20345-5876-41DB-B689-C93CB9DC76E8}" type="slidenum">
              <a:rPr lang="en-US" altLang="tr-TR"/>
              <a:pPr/>
              <a:t>64</a:t>
            </a:fld>
            <a:endParaRPr lang="en-US" altLang="tr-TR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607820-8FCD-4B60-A535-7141BCD2B7F3}" type="slidenum">
              <a:rPr lang="en-US" altLang="tr-TR"/>
              <a:pPr/>
              <a:t>65</a:t>
            </a:fld>
            <a:endParaRPr lang="en-US" altLang="tr-TR"/>
          </a:p>
        </p:txBody>
      </p:sp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2AB461-A32B-4E43-99C8-1255B3D49D5E}" type="slidenum">
              <a:rPr lang="en-US" altLang="tr-TR"/>
              <a:pPr/>
              <a:t>66</a:t>
            </a:fld>
            <a:endParaRPr lang="en-US" altLang="tr-TR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7A859B-919D-4996-A6B0-350EEB8E1864}" type="slidenum">
              <a:rPr lang="en-US" altLang="tr-TR"/>
              <a:pPr/>
              <a:t>68</a:t>
            </a:fld>
            <a:endParaRPr lang="en-US" altLang="tr-TR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616AF9-AF3C-49CC-AFF5-5A00131D91AF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FF7915-3B77-4998-BB3D-E2ACD8494FF5}" type="slidenum">
              <a:rPr lang="en-US" altLang="tr-TR"/>
              <a:pPr/>
              <a:t>69</a:t>
            </a:fld>
            <a:endParaRPr lang="en-US" altLang="tr-TR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6A4227-72C2-47AB-9947-A45B7D04409A}" type="slidenum">
              <a:rPr lang="en-US" altLang="tr-TR"/>
              <a:pPr/>
              <a:t>70</a:t>
            </a:fld>
            <a:endParaRPr lang="en-US" altLang="tr-T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7589A6-0DDD-414C-9399-3843F98F61C8}" type="slidenum">
              <a:rPr lang="en-US" altLang="tr-TR"/>
              <a:pPr/>
              <a:t>71</a:t>
            </a:fld>
            <a:endParaRPr lang="en-US" altLang="tr-TR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3EC9D7-BC30-4166-832A-D9C5466133AE}" type="slidenum">
              <a:rPr lang="en-US" altLang="tr-TR"/>
              <a:pPr/>
              <a:t>72</a:t>
            </a:fld>
            <a:endParaRPr lang="en-US" altLang="tr-TR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6A4227-72C2-47AB-9947-A45B7D04409A}" type="slidenum">
              <a:rPr lang="en-US" altLang="tr-TR"/>
              <a:pPr/>
              <a:t>73</a:t>
            </a:fld>
            <a:endParaRPr lang="en-US" altLang="tr-T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8646A5-D709-4B7E-8F19-0661ACF29E4A}" type="slidenum">
              <a:rPr lang="en-US" altLang="tr-TR"/>
              <a:pPr/>
              <a:t>74</a:t>
            </a:fld>
            <a:endParaRPr lang="en-US" altLang="tr-TR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1FD918-9B20-48F7-99B0-1B1C321FCFA5}" type="slidenum">
              <a:rPr lang="en-US" altLang="tr-TR"/>
              <a:pPr/>
              <a:t>75</a:t>
            </a:fld>
            <a:endParaRPr lang="en-US" altLang="tr-TR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8E16A-88F8-4A9D-B5EC-053030694643}" type="slidenum">
              <a:rPr lang="en-US" altLang="tr-TR"/>
              <a:pPr/>
              <a:t>76</a:t>
            </a:fld>
            <a:endParaRPr lang="en-US" altLang="tr-TR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157C1E-815E-4342-94FA-C31658C7D083}" type="slidenum">
              <a:rPr lang="en-US" altLang="tr-TR"/>
              <a:pPr/>
              <a:t>77</a:t>
            </a:fld>
            <a:endParaRPr lang="en-US" altLang="tr-TR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5B2DEF-3B74-4CC4-B19A-C04CD89F53A8}" type="slidenum">
              <a:rPr lang="en-US" altLang="tr-TR"/>
              <a:pPr/>
              <a:t>79</a:t>
            </a:fld>
            <a:endParaRPr lang="en-US" altLang="tr-TR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C3660E-2B82-486C-BCDF-2416F0296837}" type="slidenum">
              <a:rPr lang="en-US" altLang="tr-TR"/>
              <a:pPr/>
              <a:t>14</a:t>
            </a:fld>
            <a:endParaRPr lang="en-US" altLang="tr-TR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5B2DEF-3B74-4CC4-B19A-C04CD89F53A8}" type="slidenum">
              <a:rPr lang="en-US" altLang="tr-TR"/>
              <a:pPr/>
              <a:t>80</a:t>
            </a:fld>
            <a:endParaRPr lang="en-US" altLang="tr-TR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EE6BEB-C9D0-4CFF-B574-F4ACDC83186F}" type="slidenum">
              <a:rPr lang="en-US" altLang="tr-TR"/>
              <a:pPr/>
              <a:t>81</a:t>
            </a:fld>
            <a:endParaRPr lang="en-US" altLang="tr-TR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4E9236-3626-44AE-8FA4-D4ED3E27E73B}" type="slidenum">
              <a:rPr lang="en-US" altLang="tr-TR"/>
              <a:pPr/>
              <a:t>83</a:t>
            </a:fld>
            <a:endParaRPr lang="en-US" altLang="tr-TR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222BA9-9DE4-4567-9924-EE2161E18071}" type="slidenum">
              <a:rPr lang="en-US" altLang="tr-TR"/>
              <a:pPr/>
              <a:t>84</a:t>
            </a:fld>
            <a:endParaRPr lang="en-US" altLang="tr-TR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C05C30-9352-4F0C-AF94-D658DC7ED841}" type="slidenum">
              <a:rPr lang="en-US" altLang="tr-TR"/>
              <a:pPr/>
              <a:t>86</a:t>
            </a:fld>
            <a:endParaRPr lang="en-US" altLang="tr-TR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2085FA-D21E-4D87-9673-EAAFEA59AC4C}" type="slidenum">
              <a:rPr lang="en-US" altLang="tr-TR"/>
              <a:pPr/>
              <a:t>87</a:t>
            </a:fld>
            <a:endParaRPr lang="en-US" altLang="tr-TR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A3233D-783F-4391-B184-501207824B68}" type="slidenum">
              <a:rPr lang="en-US" altLang="tr-TR"/>
              <a:pPr/>
              <a:t>88</a:t>
            </a:fld>
            <a:endParaRPr lang="en-US" altLang="tr-TR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72FD27-1750-428D-8F4E-EDE40B006364}" type="slidenum">
              <a:rPr lang="en-US" altLang="tr-TR"/>
              <a:pPr/>
              <a:t>89</a:t>
            </a:fld>
            <a:endParaRPr lang="en-US" altLang="tr-TR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42EFFD-CDA4-44BF-A622-0781D03FDD7A}" type="slidenum">
              <a:rPr lang="en-US" altLang="tr-TR"/>
              <a:pPr/>
              <a:t>15</a:t>
            </a:fld>
            <a:endParaRPr lang="en-US" altLang="tr-T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D974E0-5CC6-436C-ACDF-9CDDD1ED0FF3}" type="slidenum">
              <a:rPr lang="en-US" altLang="tr-TR"/>
              <a:pPr/>
              <a:t>16</a:t>
            </a:fld>
            <a:endParaRPr lang="en-US" altLang="tr-TR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AC95E8-2C4E-4AFD-B9D0-A3CF1AA11C60}" type="slidenum">
              <a:rPr lang="en-US" altLang="tr-TR"/>
              <a:pPr/>
              <a:t>19</a:t>
            </a:fld>
            <a:endParaRPr lang="en-US" altLang="tr-TR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96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95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35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72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11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34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78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05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145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75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83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AAF7-16ED-4510-8CE7-FA5C86A12D5B}" type="datetimeFigureOut">
              <a:rPr lang="tr-TR" smtClean="0"/>
              <a:t>11.11.2016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549B-12FF-432A-B43E-C959BE584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22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Kanserde Rol Alan Sinyal Yolakları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138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figure_05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1" y="317501"/>
            <a:ext cx="6311900" cy="461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1800" y="4114800"/>
            <a:ext cx="533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b="1" dirty="0" smtClean="0">
                <a:solidFill>
                  <a:srgbClr val="FF0000"/>
                </a:solidFill>
              </a:rPr>
              <a:t>Anti-</a:t>
            </a:r>
            <a:r>
              <a:rPr lang="en-US" b="1" dirty="0" err="1" smtClean="0">
                <a:solidFill>
                  <a:srgbClr val="FF0000"/>
                </a:solidFill>
              </a:rPr>
              <a:t>fosfotirozin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antikoru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boyanmış</a:t>
            </a:r>
            <a:r>
              <a:rPr lang="en-US" dirty="0" smtClean="0"/>
              <a:t> </a:t>
            </a:r>
            <a:r>
              <a:rPr lang="en-US" dirty="0" err="1" smtClean="0"/>
              <a:t>tarnsforme</a:t>
            </a:r>
            <a:r>
              <a:rPr lang="en-US" dirty="0" smtClean="0"/>
              <a:t> </a:t>
            </a:r>
            <a:r>
              <a:rPr lang="en-US" dirty="0" err="1" smtClean="0"/>
              <a:t>olmamış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transforme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lisatlarını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jel</a:t>
            </a:r>
            <a:r>
              <a:rPr lang="en-US" dirty="0" smtClean="0"/>
              <a:t> </a:t>
            </a:r>
            <a:r>
              <a:rPr lang="en-US" dirty="0" err="1" smtClean="0"/>
              <a:t>görüntüsü</a:t>
            </a:r>
            <a:r>
              <a:rPr lang="en-US" dirty="0" smtClean="0"/>
              <a:t>. Fare fibroblast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transforme</a:t>
            </a:r>
            <a:r>
              <a:rPr lang="en-US" dirty="0" smtClean="0"/>
              <a:t> </a:t>
            </a:r>
            <a:r>
              <a:rPr lang="en-US" dirty="0" err="1" smtClean="0"/>
              <a:t>olduğunda</a:t>
            </a:r>
            <a:r>
              <a:rPr lang="en-US" dirty="0" smtClean="0"/>
              <a:t> </a:t>
            </a:r>
            <a:r>
              <a:rPr lang="en-US" dirty="0" err="1" smtClean="0"/>
              <a:t>fosforlanmış</a:t>
            </a:r>
            <a:r>
              <a:rPr lang="en-US" dirty="0" smtClean="0"/>
              <a:t> </a:t>
            </a:r>
            <a:r>
              <a:rPr lang="en-US" dirty="0" err="1" smtClean="0"/>
              <a:t>proteinler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 </a:t>
            </a:r>
            <a:r>
              <a:rPr lang="en-US" dirty="0" err="1" smtClean="0"/>
              <a:t>gösteriyorlar</a:t>
            </a:r>
            <a:r>
              <a:rPr lang="en-US" dirty="0" smtClean="0"/>
              <a:t>.</a:t>
            </a:r>
          </a:p>
          <a:p>
            <a:pPr marL="342900" indent="-342900">
              <a:buAutoNum type="alphaUcPeriod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kinazın</a:t>
            </a:r>
            <a:r>
              <a:rPr lang="en-US" dirty="0" smtClean="0"/>
              <a:t> </a:t>
            </a:r>
            <a:r>
              <a:rPr lang="en-US" dirty="0" err="1" smtClean="0"/>
              <a:t>hücrede</a:t>
            </a:r>
            <a:r>
              <a:rPr lang="en-US" dirty="0" smtClean="0"/>
              <a:t> </a:t>
            </a:r>
            <a:r>
              <a:rPr lang="en-US" dirty="0" err="1" smtClean="0"/>
              <a:t>yolakları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etkileyebildiğini</a:t>
            </a:r>
            <a:r>
              <a:rPr lang="en-US" dirty="0" smtClean="0"/>
              <a:t> </a:t>
            </a:r>
            <a:r>
              <a:rPr lang="en-US" dirty="0" err="1" smtClean="0"/>
              <a:t>göstermektedir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Src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tirozin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kinazdır</a:t>
            </a:r>
            <a:r>
              <a:rPr lang="en-US" sz="3200" b="1" dirty="0" smtClean="0"/>
              <a:t>!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n-US" dirty="0" err="1" smtClean="0"/>
              <a:t>transforme</a:t>
            </a:r>
            <a:r>
              <a:rPr lang="en-US" dirty="0" smtClean="0"/>
              <a:t> </a:t>
            </a:r>
            <a:r>
              <a:rPr lang="en-US" dirty="0" err="1" smtClean="0"/>
              <a:t>hücrelerde</a:t>
            </a:r>
            <a:r>
              <a:rPr lang="en-US" dirty="0" smtClean="0"/>
              <a:t> </a:t>
            </a:r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fosforilasyonunun</a:t>
            </a:r>
            <a:r>
              <a:rPr lang="en-US" dirty="0" smtClean="0"/>
              <a:t> </a:t>
            </a:r>
            <a:r>
              <a:rPr lang="en-US" dirty="0" err="1" smtClean="0"/>
              <a:t>arttığı</a:t>
            </a:r>
            <a:r>
              <a:rPr lang="en-US" dirty="0" smtClean="0"/>
              <a:t> </a:t>
            </a:r>
            <a:r>
              <a:rPr lang="en-US" dirty="0" err="1" smtClean="0"/>
              <a:t>gözlemlenmiştir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kinazın</a:t>
            </a:r>
            <a:r>
              <a:rPr lang="en-US" dirty="0" smtClean="0"/>
              <a:t> </a:t>
            </a:r>
            <a:r>
              <a:rPr lang="en-US" dirty="0" err="1" smtClean="0"/>
              <a:t>serin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trionin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fosforilasyon</a:t>
            </a:r>
            <a:r>
              <a:rPr lang="en-US" dirty="0" smtClean="0"/>
              <a:t> </a:t>
            </a:r>
            <a:r>
              <a:rPr lang="en-US" dirty="0" err="1" smtClean="0"/>
              <a:t>yaptığı</a:t>
            </a:r>
            <a:r>
              <a:rPr lang="en-US" dirty="0" smtClean="0"/>
              <a:t> </a:t>
            </a:r>
            <a:r>
              <a:rPr lang="en-US" dirty="0" err="1" smtClean="0"/>
              <a:t>bilinmektedir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fosforilasyonunun</a:t>
            </a:r>
            <a:r>
              <a:rPr lang="en-US" dirty="0" smtClean="0"/>
              <a:t> </a:t>
            </a:r>
            <a:r>
              <a:rPr lang="en-US" dirty="0" err="1" smtClean="0"/>
              <a:t>mitojenik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iletimi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gerçekleştiği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konmuş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295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Epidermal </a:t>
            </a:r>
            <a:r>
              <a:rPr lang="en-US" dirty="0" err="1" smtClean="0"/>
              <a:t>Büyüme</a:t>
            </a:r>
            <a:r>
              <a:rPr lang="en-US" dirty="0" smtClean="0"/>
              <a:t> </a:t>
            </a:r>
            <a:r>
              <a:rPr lang="en-US" dirty="0" err="1" smtClean="0"/>
              <a:t>Faktörü</a:t>
            </a:r>
            <a:r>
              <a:rPr lang="en-US" dirty="0" smtClean="0"/>
              <a:t> (EGF) </a:t>
            </a:r>
            <a:r>
              <a:rPr lang="en-US" dirty="0" err="1" smtClean="0"/>
              <a:t>reseptörü</a:t>
            </a:r>
            <a:r>
              <a:rPr lang="en-US" dirty="0" smtClean="0"/>
              <a:t> de </a:t>
            </a:r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51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EGF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EGF’nin</a:t>
            </a:r>
            <a:r>
              <a:rPr lang="en-US" sz="2400" dirty="0" smtClean="0"/>
              <a:t> </a:t>
            </a: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hücrelere</a:t>
            </a:r>
            <a:r>
              <a:rPr lang="en-US" sz="2400" dirty="0" smtClean="0"/>
              <a:t> </a:t>
            </a:r>
            <a:r>
              <a:rPr lang="en-US" sz="2400" dirty="0" err="1" smtClean="0"/>
              <a:t>bağlanarak</a:t>
            </a:r>
            <a:r>
              <a:rPr lang="en-US" sz="2400" dirty="0" smtClean="0"/>
              <a:t> </a:t>
            </a:r>
            <a:r>
              <a:rPr lang="en-US" sz="2400" dirty="0" err="1" smtClean="0"/>
              <a:t>mitojenik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aktiviteyi</a:t>
            </a:r>
            <a:r>
              <a:rPr lang="en-US" sz="2400" dirty="0" smtClean="0"/>
              <a:t> </a:t>
            </a:r>
            <a:r>
              <a:rPr lang="en-US" sz="2400" dirty="0" err="1" smtClean="0"/>
              <a:t>arttırdığı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ancak</a:t>
            </a:r>
            <a:r>
              <a:rPr lang="en-US" sz="2400" dirty="0" smtClean="0"/>
              <a:t> </a:t>
            </a: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hücrelere</a:t>
            </a:r>
            <a:r>
              <a:rPr lang="en-US" sz="2400" dirty="0" smtClean="0"/>
              <a:t> de </a:t>
            </a:r>
            <a:r>
              <a:rPr lang="en-US" sz="2400" dirty="0" err="1" smtClean="0"/>
              <a:t>bağlanamadığı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gözlenmiştir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EGF’nin</a:t>
            </a:r>
            <a:r>
              <a:rPr lang="en-US" sz="2400" dirty="0" smtClean="0"/>
              <a:t> </a:t>
            </a:r>
            <a:r>
              <a:rPr lang="en-US" sz="2400" dirty="0" err="1" smtClean="0"/>
              <a:t>bağlandığı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proteinler</a:t>
            </a:r>
            <a:r>
              <a:rPr lang="en-US" sz="2400" dirty="0" smtClean="0"/>
              <a:t> </a:t>
            </a:r>
            <a:r>
              <a:rPr lang="en-US" sz="2400" dirty="0" err="1" smtClean="0"/>
              <a:t>hücre</a:t>
            </a:r>
            <a:r>
              <a:rPr lang="en-US" sz="2400" dirty="0" smtClean="0"/>
              <a:t> </a:t>
            </a:r>
            <a:r>
              <a:rPr lang="en-US" sz="2400" dirty="0" err="1" smtClean="0"/>
              <a:t>yüzeyinde</a:t>
            </a:r>
            <a:r>
              <a:rPr lang="en-US" sz="2400" dirty="0"/>
              <a:t> </a:t>
            </a:r>
            <a:r>
              <a:rPr lang="en-US" sz="2400" dirty="0" smtClean="0"/>
              <a:t>(extracellular) </a:t>
            </a:r>
            <a:r>
              <a:rPr lang="en-US" sz="2400" dirty="0" err="1" smtClean="0"/>
              <a:t>bulunan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reseptörlerdir</a:t>
            </a:r>
            <a:r>
              <a:rPr lang="en-US" sz="2400" b="1" i="1" dirty="0" smtClean="0"/>
              <a:t> </a:t>
            </a:r>
            <a:r>
              <a:rPr lang="en-US" sz="2400" dirty="0" smtClean="0"/>
              <a:t>(EGFR). EGF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reseptöre</a:t>
            </a:r>
            <a:r>
              <a:rPr lang="en-US" sz="2400" dirty="0" smtClean="0"/>
              <a:t> </a:t>
            </a:r>
            <a:r>
              <a:rPr lang="en-US" sz="2400" dirty="0" err="1" smtClean="0"/>
              <a:t>bağlanıp</a:t>
            </a:r>
            <a:r>
              <a:rPr lang="en-US" sz="2400" dirty="0" smtClean="0"/>
              <a:t> o </a:t>
            </a:r>
            <a:r>
              <a:rPr lang="en-US" sz="2400" dirty="0" err="1" smtClean="0"/>
              <a:t>reseptörün</a:t>
            </a:r>
            <a:r>
              <a:rPr lang="en-US" sz="2400" dirty="0" smtClean="0"/>
              <a:t> </a:t>
            </a:r>
            <a:r>
              <a:rPr lang="en-US" sz="2400" dirty="0" err="1" smtClean="0"/>
              <a:t>aktivasyonunu</a:t>
            </a:r>
            <a:r>
              <a:rPr lang="en-US" sz="2400" dirty="0" smtClean="0"/>
              <a:t> </a:t>
            </a:r>
            <a:r>
              <a:rPr lang="en-US" sz="2400" dirty="0" err="1" smtClean="0"/>
              <a:t>sağlayan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ligand</a:t>
            </a:r>
            <a:r>
              <a:rPr lang="en-US" sz="2400" dirty="0" err="1" smtClean="0"/>
              <a:t>’dır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5488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figure_05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292101"/>
            <a:ext cx="4483100" cy="5475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58674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EGFR’nin</a:t>
            </a:r>
            <a:r>
              <a:rPr lang="en-US" b="1" dirty="0" smtClean="0"/>
              <a:t> </a:t>
            </a:r>
            <a:r>
              <a:rPr lang="en-US" b="1" dirty="0" err="1" smtClean="0"/>
              <a:t>yapısı</a:t>
            </a:r>
            <a:r>
              <a:rPr lang="en-US" b="1" dirty="0" smtClean="0"/>
              <a:t>. </a:t>
            </a:r>
            <a:r>
              <a:rPr lang="en-US" dirty="0" err="1" smtClean="0"/>
              <a:t>EGFR’nin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domaininde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n-US" dirty="0" err="1" smtClean="0"/>
              <a:t>benzeri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bölge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 </a:t>
            </a:r>
            <a:r>
              <a:rPr lang="en-US" dirty="0" err="1" smtClean="0"/>
              <a:t>Reseptörün</a:t>
            </a:r>
            <a:r>
              <a:rPr lang="en-US" dirty="0" smtClean="0"/>
              <a:t> </a:t>
            </a:r>
            <a:r>
              <a:rPr lang="en-US" dirty="0" err="1" smtClean="0"/>
              <a:t>aktivitesini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sayede</a:t>
            </a:r>
            <a:r>
              <a:rPr lang="en-US" dirty="0" smtClean="0"/>
              <a:t> </a:t>
            </a:r>
            <a:r>
              <a:rPr lang="en-US" dirty="0" err="1" smtClean="0"/>
              <a:t>gösterdiği</a:t>
            </a:r>
            <a:r>
              <a:rPr lang="en-US" dirty="0" smtClean="0"/>
              <a:t>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src-benzeri</a:t>
            </a:r>
            <a:r>
              <a:rPr lang="en-US" dirty="0" smtClean="0"/>
              <a:t> </a:t>
            </a:r>
            <a:r>
              <a:rPr lang="en-US" dirty="0" err="1" smtClean="0"/>
              <a:t>bölgesi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proteinleri</a:t>
            </a:r>
            <a:r>
              <a:rPr lang="en-US" dirty="0" smtClean="0"/>
              <a:t> </a:t>
            </a:r>
            <a:r>
              <a:rPr lang="en-US" dirty="0" err="1" smtClean="0"/>
              <a:t>tirozinlerinden</a:t>
            </a:r>
            <a:r>
              <a:rPr lang="en-US" dirty="0" smtClean="0"/>
              <a:t> </a:t>
            </a:r>
            <a:r>
              <a:rPr lang="en-US" dirty="0" err="1" smtClean="0"/>
              <a:t>fosforlayarak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bulunmuştur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6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figure_05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1" y="609600"/>
            <a:ext cx="7835900" cy="519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61722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reseptörlerinin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5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table_05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355600"/>
            <a:ext cx="7812088" cy="615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36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Bozulmuş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büyüme</a:t>
            </a:r>
            <a:r>
              <a:rPr lang="en-US" sz="3600" dirty="0" smtClean="0"/>
              <a:t> </a:t>
            </a:r>
            <a:r>
              <a:rPr lang="en-US" sz="3600" dirty="0" err="1" smtClean="0"/>
              <a:t>faktörü</a:t>
            </a:r>
            <a:r>
              <a:rPr lang="en-US" sz="3600" dirty="0" smtClean="0"/>
              <a:t> </a:t>
            </a:r>
            <a:r>
              <a:rPr lang="en-US" sz="3600" dirty="0" err="1" smtClean="0"/>
              <a:t>reseptörü</a:t>
            </a:r>
            <a:r>
              <a:rPr lang="en-US" sz="3600" dirty="0" smtClean="0"/>
              <a:t> </a:t>
            </a:r>
            <a:r>
              <a:rPr lang="en-US" sz="3600" dirty="0" err="1" smtClean="0"/>
              <a:t>onkoprotein</a:t>
            </a:r>
            <a:r>
              <a:rPr lang="en-US" sz="3600" dirty="0" smtClean="0"/>
              <a:t> </a:t>
            </a:r>
            <a:r>
              <a:rPr lang="en-US" sz="3600" dirty="0" err="1" smtClean="0"/>
              <a:t>olarak</a:t>
            </a:r>
            <a:r>
              <a:rPr lang="en-US" sz="3600" dirty="0" smtClean="0"/>
              <a:t> </a:t>
            </a:r>
            <a:r>
              <a:rPr lang="en-US" sz="3600" dirty="0" err="1" smtClean="0"/>
              <a:t>görev</a:t>
            </a:r>
            <a:r>
              <a:rPr lang="en-US" sz="3600" dirty="0" smtClean="0"/>
              <a:t> </a:t>
            </a:r>
            <a:r>
              <a:rPr lang="en-US" sz="3600" dirty="0" err="1" smtClean="0"/>
              <a:t>yapabilir</a:t>
            </a:r>
            <a:r>
              <a:rPr lang="en-US" sz="3600" dirty="0" smtClean="0"/>
              <a:t>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45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buluşlardan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tanesi</a:t>
            </a:r>
            <a:r>
              <a:rPr lang="en-US" dirty="0" smtClean="0"/>
              <a:t> </a:t>
            </a:r>
            <a:r>
              <a:rPr lang="en-US" dirty="0" err="1" smtClean="0"/>
              <a:t>EGFR’nin</a:t>
            </a:r>
            <a:r>
              <a:rPr lang="en-US" dirty="0" smtClean="0"/>
              <a:t> </a:t>
            </a:r>
            <a:r>
              <a:rPr lang="en-US" dirty="0" err="1" smtClean="0"/>
              <a:t>sekansının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onkoprotein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erbB</a:t>
            </a:r>
            <a:r>
              <a:rPr lang="en-US" dirty="0" smtClean="0"/>
              <a:t> </a:t>
            </a:r>
            <a:r>
              <a:rPr lang="en-US" dirty="0" err="1" smtClean="0"/>
              <a:t>geninin</a:t>
            </a:r>
            <a:r>
              <a:rPr lang="en-US" dirty="0" smtClean="0"/>
              <a:t> </a:t>
            </a:r>
            <a:r>
              <a:rPr lang="en-US" dirty="0" err="1" smtClean="0"/>
              <a:t>sekansına</a:t>
            </a:r>
            <a:r>
              <a:rPr lang="en-US" dirty="0" smtClean="0"/>
              <a:t> </a:t>
            </a:r>
            <a:r>
              <a:rPr lang="en-US" dirty="0" err="1" smtClean="0"/>
              <a:t>benzediğinin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çıkartılmasıydı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erbB</a:t>
            </a:r>
            <a:r>
              <a:rPr lang="en-US" dirty="0" smtClean="0"/>
              <a:t> ilk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/>
              <a:t>a</a:t>
            </a:r>
            <a:r>
              <a:rPr lang="en-US" dirty="0" smtClean="0"/>
              <a:t>vian </a:t>
            </a:r>
            <a:r>
              <a:rPr lang="en-US" dirty="0" err="1" smtClean="0"/>
              <a:t>eritroblatosis</a:t>
            </a:r>
            <a:r>
              <a:rPr lang="en-US" dirty="0" smtClean="0"/>
              <a:t> </a:t>
            </a:r>
            <a:r>
              <a:rPr lang="en-US" dirty="0" err="1" smtClean="0"/>
              <a:t>virüsünün</a:t>
            </a:r>
            <a:r>
              <a:rPr lang="en-US" dirty="0" smtClean="0"/>
              <a:t> (AEV) </a:t>
            </a:r>
            <a:r>
              <a:rPr lang="en-US" dirty="0" err="1" smtClean="0"/>
              <a:t>genomunda</a:t>
            </a:r>
            <a:r>
              <a:rPr lang="en-US" dirty="0" smtClean="0"/>
              <a:t> </a:t>
            </a:r>
            <a:r>
              <a:rPr lang="en-US" dirty="0" err="1" smtClean="0"/>
              <a:t>tanımlanmıştı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757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igure_05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381000"/>
            <a:ext cx="8501063" cy="383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45720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EGFR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ErbB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en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 N-</a:t>
            </a:r>
            <a:r>
              <a:rPr lang="en-US" dirty="0" err="1" smtClean="0"/>
              <a:t>terminaldeki</a:t>
            </a:r>
            <a:r>
              <a:rPr lang="en-US" dirty="0" smtClean="0"/>
              <a:t> </a:t>
            </a:r>
            <a:r>
              <a:rPr lang="en-US" dirty="0" err="1" smtClean="0"/>
              <a:t>ektodomaindir</a:t>
            </a:r>
            <a:r>
              <a:rPr lang="en-US" dirty="0" smtClean="0"/>
              <a:t>. Bu domain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 smtClean="0"/>
              <a:t>reseptör</a:t>
            </a:r>
            <a:r>
              <a:rPr lang="en-US" dirty="0" smtClean="0"/>
              <a:t> ligand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bağlanıp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ErbB’nin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domaini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da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olabilmesi</a:t>
            </a:r>
            <a:r>
              <a:rPr lang="en-US" dirty="0"/>
              <a:t> </a:t>
            </a:r>
            <a:r>
              <a:rPr lang="en-US" dirty="0" err="1" smtClean="0"/>
              <a:t>ileride</a:t>
            </a:r>
            <a:r>
              <a:rPr lang="en-US" dirty="0" smtClean="0"/>
              <a:t> </a:t>
            </a:r>
            <a:r>
              <a:rPr lang="en-US" dirty="0" err="1" smtClean="0"/>
              <a:t>bulunacak</a:t>
            </a:r>
            <a:r>
              <a:rPr lang="en-US" dirty="0" smtClean="0"/>
              <a:t> HER2/</a:t>
            </a:r>
            <a:r>
              <a:rPr lang="en-US" dirty="0" err="1" smtClean="0"/>
              <a:t>Neu</a:t>
            </a:r>
            <a:r>
              <a:rPr lang="en-US" dirty="0" smtClean="0"/>
              <a:t>/ErbB2 </a:t>
            </a:r>
            <a:r>
              <a:rPr lang="en-US" dirty="0" err="1" smtClean="0"/>
              <a:t>proteinin</a:t>
            </a:r>
            <a:r>
              <a:rPr lang="en-US" dirty="0" smtClean="0"/>
              <a:t> </a:t>
            </a:r>
            <a:r>
              <a:rPr lang="en-US" dirty="0" err="1" smtClean="0"/>
              <a:t>habercisi</a:t>
            </a:r>
            <a:r>
              <a:rPr lang="en-US" dirty="0" smtClean="0"/>
              <a:t> </a:t>
            </a:r>
            <a:r>
              <a:rPr lang="en-US" dirty="0" err="1" smtClean="0"/>
              <a:t>olmuştur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5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Onkogenlerin</a:t>
            </a:r>
            <a:r>
              <a:rPr lang="tr-TR" dirty="0" smtClean="0"/>
              <a:t> ve </a:t>
            </a:r>
            <a:r>
              <a:rPr lang="tr-TR" dirty="0" err="1" smtClean="0"/>
              <a:t>proto-onkogenlerin</a:t>
            </a:r>
            <a:r>
              <a:rPr lang="tr-TR" dirty="0" smtClean="0"/>
              <a:t> bulunması bu genlerin protein ürünlerinin nasıl hücrede bir seri olayı başlatıp kontrol edebildiği sorusunu gündeme getirdi.</a:t>
            </a:r>
          </a:p>
          <a:p>
            <a:r>
              <a:rPr lang="tr-TR" dirty="0" smtClean="0"/>
              <a:t>Bu sorunun cevabı normal bir hücrenin nasıl büyüyüp bölünebildiği sorusuna yanıt arayarak bulunmuştur.</a:t>
            </a:r>
          </a:p>
          <a:p>
            <a:r>
              <a:rPr lang="tr-TR" dirty="0" smtClean="0"/>
              <a:t>Normal hücreler dışarıdan büyümeyi destekleyen sinyaller alırlar ve bu sinyaller işlenir, hücre içinde devrelere aktarılır ve hücre ne yapacağına karar verir.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8401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figure_05_1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304800"/>
            <a:ext cx="5842000" cy="443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533400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GFR </a:t>
            </a:r>
            <a:r>
              <a:rPr lang="en-US" dirty="0" err="1" smtClean="0"/>
              <a:t>genlerinde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mutasyonlar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reseptörlerin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olabilirler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Ligand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aktivasyon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Reseptörün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gerçekleşebilir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figure_05_1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7772400" cy="5268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3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figure_05_1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25975"/>
            <a:ext cx="6565900" cy="49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58674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Normalde</a:t>
            </a:r>
            <a:r>
              <a:rPr lang="en-US" dirty="0" smtClean="0"/>
              <a:t> </a:t>
            </a:r>
            <a:r>
              <a:rPr lang="en-US" dirty="0" err="1" smtClean="0"/>
              <a:t>parakrin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iletimi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ligand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hücresi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otokrin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kullanılabilir</a:t>
            </a:r>
            <a:r>
              <a:rPr lang="en-US" dirty="0" smtClean="0"/>
              <a:t>.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edebilir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34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figure_05_11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79400"/>
            <a:ext cx="2438400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0" y="11430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İnvaziv</a:t>
            </a:r>
            <a:r>
              <a:rPr lang="en-US" dirty="0" smtClean="0"/>
              <a:t> meme </a:t>
            </a:r>
            <a:r>
              <a:rPr lang="en-US" dirty="0" err="1" smtClean="0"/>
              <a:t>kanserinde</a:t>
            </a:r>
            <a:r>
              <a:rPr lang="en-US" dirty="0" smtClean="0"/>
              <a:t> </a:t>
            </a:r>
            <a:r>
              <a:rPr lang="en-US" dirty="0" err="1" smtClean="0"/>
              <a:t>otokrin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yolağını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figür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67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table_05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016000"/>
            <a:ext cx="8501063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81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PDGF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i="1" dirty="0" smtClean="0"/>
              <a:t>v-sis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PDGF </a:t>
            </a:r>
            <a:r>
              <a:rPr lang="en-US" dirty="0" err="1" smtClean="0"/>
              <a:t>ve</a:t>
            </a:r>
            <a:r>
              <a:rPr lang="en-US" dirty="0" smtClean="0"/>
              <a:t> EGF </a:t>
            </a:r>
            <a:r>
              <a:rPr lang="en-US" dirty="0" err="1" smtClean="0"/>
              <a:t>biribirinden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GF’lerdir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PDGF’ler</a:t>
            </a:r>
            <a:r>
              <a:rPr lang="en-US" dirty="0" smtClean="0"/>
              <a:t> </a:t>
            </a:r>
            <a:r>
              <a:rPr lang="en-US" dirty="0" err="1" smtClean="0"/>
              <a:t>mezenkimal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uyarırken</a:t>
            </a:r>
            <a:r>
              <a:rPr lang="en-US" dirty="0" smtClean="0"/>
              <a:t> </a:t>
            </a:r>
            <a:r>
              <a:rPr lang="en-US" dirty="0" err="1" smtClean="0"/>
              <a:t>EGF’ler</a:t>
            </a:r>
            <a:r>
              <a:rPr lang="en-US" dirty="0" smtClean="0"/>
              <a:t> </a:t>
            </a:r>
            <a:r>
              <a:rPr lang="en-US" dirty="0" err="1" smtClean="0"/>
              <a:t>epitel</a:t>
            </a:r>
            <a:r>
              <a:rPr lang="en-US" dirty="0" smtClean="0"/>
              <a:t> </a:t>
            </a:r>
            <a:r>
              <a:rPr lang="en-US" dirty="0" err="1" smtClean="0"/>
              <a:t>kökenli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uyarırlar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PDGF’in</a:t>
            </a:r>
            <a:r>
              <a:rPr lang="en-US" dirty="0" smtClean="0"/>
              <a:t> simian </a:t>
            </a:r>
            <a:r>
              <a:rPr lang="en-US" dirty="0" err="1" smtClean="0"/>
              <a:t>sarkoma</a:t>
            </a:r>
            <a:r>
              <a:rPr lang="en-US" dirty="0" smtClean="0"/>
              <a:t> </a:t>
            </a:r>
            <a:r>
              <a:rPr lang="en-US" dirty="0" err="1" smtClean="0"/>
              <a:t>virüsünün</a:t>
            </a:r>
            <a:r>
              <a:rPr lang="en-US" dirty="0" smtClean="0"/>
              <a:t> (SSV)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onkoproteni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i="1" dirty="0" smtClean="0"/>
              <a:t> v-sis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benzelik</a:t>
            </a:r>
            <a:r>
              <a:rPr lang="en-US" dirty="0" smtClean="0"/>
              <a:t> </a:t>
            </a:r>
            <a:r>
              <a:rPr lang="en-US" dirty="0" err="1" smtClean="0"/>
              <a:t>gösteriyor</a:t>
            </a:r>
            <a:r>
              <a:rPr lang="en-US" dirty="0" smtClean="0"/>
              <a:t> </a:t>
            </a:r>
            <a:r>
              <a:rPr lang="en-US" dirty="0" err="1" smtClean="0"/>
              <a:t>oması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kere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virüs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ilişkisini</a:t>
            </a:r>
            <a:r>
              <a:rPr lang="en-US" dirty="0" smtClean="0"/>
              <a:t> </a:t>
            </a:r>
            <a:r>
              <a:rPr lang="en-US" dirty="0" err="1" smtClean="0"/>
              <a:t>pekiştirmiş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. </a:t>
            </a:r>
          </a:p>
          <a:p>
            <a:r>
              <a:rPr lang="en-US" dirty="0" smtClean="0"/>
              <a:t>SSV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enfekte</a:t>
            </a:r>
            <a:r>
              <a:rPr lang="en-US" dirty="0" smtClean="0"/>
              <a:t> </a:t>
            </a:r>
            <a:r>
              <a:rPr lang="en-US" dirty="0" err="1" smtClean="0"/>
              <a:t>olmuş</a:t>
            </a:r>
            <a:r>
              <a:rPr lang="en-US" dirty="0" smtClean="0"/>
              <a:t> </a:t>
            </a:r>
            <a:r>
              <a:rPr lang="en-US" dirty="0" err="1" smtClean="0"/>
              <a:t>hücrelerde</a:t>
            </a:r>
            <a:r>
              <a:rPr lang="en-US" dirty="0" smtClean="0"/>
              <a:t> v-sis </a:t>
            </a:r>
            <a:r>
              <a:rPr lang="en-US" dirty="0" err="1" smtClean="0"/>
              <a:t>sentezlenmesi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proteinin</a:t>
            </a:r>
            <a:r>
              <a:rPr lang="en-US" dirty="0" smtClean="0"/>
              <a:t> </a:t>
            </a:r>
            <a:r>
              <a:rPr lang="en-US" dirty="0" err="1" smtClean="0"/>
              <a:t>PDGF’e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proteinin</a:t>
            </a:r>
            <a:r>
              <a:rPr lang="en-US" dirty="0" smtClean="0"/>
              <a:t> PDGFR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tanınmasını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PDGFR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yolaklarının</a:t>
            </a:r>
            <a:r>
              <a:rPr lang="en-US" dirty="0" smtClean="0"/>
              <a:t> </a:t>
            </a:r>
            <a:r>
              <a:rPr lang="en-US" dirty="0" err="1" smtClean="0"/>
              <a:t>açılmasını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otokrin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iletimi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durum hem </a:t>
            </a:r>
            <a:r>
              <a:rPr lang="en-US" dirty="0" err="1" smtClean="0"/>
              <a:t>virüslerin</a:t>
            </a:r>
            <a:r>
              <a:rPr lang="en-US" dirty="0" smtClean="0"/>
              <a:t> </a:t>
            </a:r>
            <a:r>
              <a:rPr lang="en-US" dirty="0" err="1" smtClean="0"/>
              <a:t>hücrelerin</a:t>
            </a:r>
            <a:r>
              <a:rPr lang="en-US" dirty="0" smtClean="0"/>
              <a:t> </a:t>
            </a:r>
            <a:r>
              <a:rPr lang="en-US" dirty="0" err="1" smtClean="0"/>
              <a:t>kanserleşmesinde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gösterdiğini</a:t>
            </a:r>
            <a:r>
              <a:rPr lang="en-US" dirty="0" smtClean="0"/>
              <a:t> </a:t>
            </a:r>
            <a:r>
              <a:rPr lang="en-US" dirty="0" err="1" smtClean="0"/>
              <a:t>vurgulamış</a:t>
            </a:r>
            <a:r>
              <a:rPr lang="en-US" dirty="0" smtClean="0"/>
              <a:t>, hem </a:t>
            </a:r>
            <a:r>
              <a:rPr lang="en-US" dirty="0" err="1" smtClean="0"/>
              <a:t>otokrin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iletiminin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çıkmasını</a:t>
            </a:r>
            <a:r>
              <a:rPr lang="en-US" dirty="0" smtClean="0"/>
              <a:t> </a:t>
            </a:r>
            <a:r>
              <a:rPr lang="en-US" dirty="0" err="1" smtClean="0"/>
              <a:t>sağlamış</a:t>
            </a:r>
            <a:r>
              <a:rPr lang="en-US" dirty="0" smtClean="0"/>
              <a:t> hem de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onkogenlerin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virüslerin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tipine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davranabildiklerini</a:t>
            </a:r>
            <a:r>
              <a:rPr lang="en-US" dirty="0" smtClean="0"/>
              <a:t> </a:t>
            </a:r>
            <a:r>
              <a:rPr lang="en-US" dirty="0" err="1" smtClean="0"/>
              <a:t>kanıtlamıştır</a:t>
            </a:r>
            <a:r>
              <a:rPr lang="en-US" dirty="0" smtClean="0"/>
              <a:t>.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48302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table_05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419100"/>
            <a:ext cx="6800850" cy="602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5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Büyüme</a:t>
            </a:r>
            <a:r>
              <a:rPr lang="en-US" sz="3200" dirty="0" smtClean="0"/>
              <a:t> </a:t>
            </a:r>
            <a:r>
              <a:rPr lang="en-US" sz="3200" dirty="0" err="1"/>
              <a:t>f</a:t>
            </a:r>
            <a:r>
              <a:rPr lang="en-US" sz="3200" dirty="0" err="1" smtClean="0"/>
              <a:t>aktörü</a:t>
            </a:r>
            <a:r>
              <a:rPr lang="en-US" sz="3200" dirty="0" smtClean="0"/>
              <a:t> </a:t>
            </a:r>
            <a:r>
              <a:rPr lang="en-US" sz="3200" dirty="0" err="1" smtClean="0"/>
              <a:t>reseptörleri</a:t>
            </a:r>
            <a:r>
              <a:rPr lang="en-US" sz="3200" dirty="0" smtClean="0"/>
              <a:t> </a:t>
            </a:r>
            <a:r>
              <a:rPr lang="en-US" sz="3200" dirty="0" err="1" smtClean="0"/>
              <a:t>tirozin</a:t>
            </a:r>
            <a:r>
              <a:rPr lang="en-US" sz="3200" dirty="0" smtClean="0"/>
              <a:t> </a:t>
            </a:r>
            <a:r>
              <a:rPr lang="en-US" sz="3200" dirty="0" err="1" smtClean="0"/>
              <a:t>kinaz</a:t>
            </a:r>
            <a:r>
              <a:rPr lang="en-US" sz="3200" dirty="0" smtClean="0"/>
              <a:t> </a:t>
            </a:r>
            <a:r>
              <a:rPr lang="en-US" sz="3200" dirty="0" err="1" smtClean="0"/>
              <a:t>domainlerini</a:t>
            </a:r>
            <a:r>
              <a:rPr lang="en-US" sz="3200" dirty="0" smtClean="0"/>
              <a:t> ligand </a:t>
            </a:r>
            <a:r>
              <a:rPr lang="en-US" sz="3200" dirty="0" err="1" smtClean="0"/>
              <a:t>bağlanmasına</a:t>
            </a:r>
            <a:r>
              <a:rPr lang="en-US" sz="3200" dirty="0" smtClean="0"/>
              <a:t> </a:t>
            </a:r>
            <a:r>
              <a:rPr lang="en-US" sz="3200" dirty="0" err="1" smtClean="0"/>
              <a:t>cevap</a:t>
            </a:r>
            <a:r>
              <a:rPr lang="en-US" sz="3200" dirty="0" smtClean="0"/>
              <a:t> </a:t>
            </a:r>
            <a:r>
              <a:rPr lang="en-US" sz="3200" dirty="0" err="1" smtClean="0"/>
              <a:t>olarak</a:t>
            </a:r>
            <a:r>
              <a:rPr lang="en-US" sz="3200" dirty="0" smtClean="0"/>
              <a:t> </a:t>
            </a:r>
            <a:r>
              <a:rPr lang="en-US" sz="3200" dirty="0" err="1" smtClean="0"/>
              <a:t>sinyal</a:t>
            </a:r>
            <a:r>
              <a:rPr lang="en-US" sz="3200" dirty="0" smtClean="0"/>
              <a:t> </a:t>
            </a:r>
            <a:r>
              <a:rPr lang="en-US" sz="3200" dirty="0" err="1" smtClean="0"/>
              <a:t>yaymak</a:t>
            </a:r>
            <a:r>
              <a:rPr lang="en-US" sz="3200" dirty="0" smtClean="0"/>
              <a:t> </a:t>
            </a:r>
            <a:r>
              <a:rPr lang="en-US" sz="3200" dirty="0" err="1" smtClean="0"/>
              <a:t>için</a:t>
            </a:r>
            <a:r>
              <a:rPr lang="en-US" sz="3200" dirty="0" smtClean="0"/>
              <a:t> </a:t>
            </a:r>
            <a:r>
              <a:rPr lang="en-US" sz="3200" dirty="0" err="1" smtClean="0"/>
              <a:t>nasıl</a:t>
            </a:r>
            <a:r>
              <a:rPr lang="en-US" sz="3200" dirty="0" smtClean="0"/>
              <a:t> </a:t>
            </a:r>
            <a:r>
              <a:rPr lang="en-US" sz="3200" dirty="0" err="1" smtClean="0"/>
              <a:t>kullanırlar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err="1" smtClean="0"/>
              <a:t>Ligandına</a:t>
            </a:r>
            <a:r>
              <a:rPr lang="en-US" sz="2400" dirty="0" smtClean="0"/>
              <a:t> </a:t>
            </a:r>
            <a:r>
              <a:rPr lang="en-US" sz="2400" dirty="0" err="1" smtClean="0"/>
              <a:t>bağlandıktan</a:t>
            </a:r>
            <a:r>
              <a:rPr lang="en-US" sz="2400" dirty="0" smtClean="0"/>
              <a:t> </a:t>
            </a:r>
            <a:r>
              <a:rPr lang="en-US" sz="2400" dirty="0" err="1" smtClean="0"/>
              <a:t>saniyeler</a:t>
            </a:r>
            <a:r>
              <a:rPr lang="en-US" sz="2400" dirty="0" smtClean="0"/>
              <a:t> </a:t>
            </a:r>
            <a:r>
              <a:rPr lang="en-US" sz="2400" dirty="0" err="1" smtClean="0"/>
              <a:t>sonra</a:t>
            </a:r>
            <a:r>
              <a:rPr lang="en-US" sz="2400" dirty="0" smtClean="0"/>
              <a:t> </a:t>
            </a:r>
            <a:r>
              <a:rPr lang="en-US" sz="2400" dirty="0" err="1" smtClean="0"/>
              <a:t>fosforilasyon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gerçekleşir</a:t>
            </a:r>
            <a:r>
              <a:rPr lang="en-US" sz="2400" dirty="0" smtClean="0"/>
              <a:t>. </a:t>
            </a:r>
            <a:r>
              <a:rPr lang="en-US" sz="2400" dirty="0" err="1" smtClean="0"/>
              <a:t>Sadece</a:t>
            </a:r>
            <a:r>
              <a:rPr lang="en-US" sz="2400" dirty="0" smtClean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proteinleri</a:t>
            </a:r>
            <a:r>
              <a:rPr lang="en-US" sz="2400" dirty="0" smtClean="0"/>
              <a:t> </a:t>
            </a:r>
            <a:r>
              <a:rPr lang="en-US" sz="2400" dirty="0" err="1" smtClean="0"/>
              <a:t>değil</a:t>
            </a:r>
            <a:r>
              <a:rPr lang="en-US" sz="2400" dirty="0" smtClean="0"/>
              <a:t> </a:t>
            </a:r>
            <a:r>
              <a:rPr lang="en-US" sz="2400" dirty="0" err="1" smtClean="0"/>
              <a:t>kendilerini</a:t>
            </a:r>
            <a:r>
              <a:rPr lang="en-US" sz="2400" dirty="0" smtClean="0"/>
              <a:t> de </a:t>
            </a:r>
            <a:r>
              <a:rPr lang="en-US" sz="2400" dirty="0" err="1" smtClean="0"/>
              <a:t>fosforlarlar</a:t>
            </a:r>
            <a:r>
              <a:rPr lang="en-US" sz="2400" dirty="0" smtClean="0"/>
              <a:t> (</a:t>
            </a:r>
            <a:r>
              <a:rPr lang="en-US" sz="2400" dirty="0" err="1" smtClean="0"/>
              <a:t>autofosforlama</a:t>
            </a:r>
            <a:r>
              <a:rPr lang="en-US" sz="2400" dirty="0" smtClean="0"/>
              <a:t>)</a:t>
            </a:r>
          </a:p>
          <a:p>
            <a:r>
              <a:rPr lang="en-US" sz="2400" dirty="0" err="1" smtClean="0"/>
              <a:t>Pek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ligand dimer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bulunur</a:t>
            </a:r>
            <a:r>
              <a:rPr lang="en-US" sz="2400" dirty="0" smtClean="0"/>
              <a:t>. Homo- </a:t>
            </a:r>
            <a:r>
              <a:rPr lang="en-US" sz="2400" dirty="0" err="1" smtClean="0"/>
              <a:t>ya</a:t>
            </a:r>
            <a:r>
              <a:rPr lang="en-US" sz="2400" dirty="0" smtClean="0"/>
              <a:t> da heterodimer.</a:t>
            </a:r>
          </a:p>
          <a:p>
            <a:r>
              <a:rPr lang="en-US" sz="2400" dirty="0" err="1" smtClean="0"/>
              <a:t>Reseptörler</a:t>
            </a:r>
            <a:r>
              <a:rPr lang="en-US" sz="2400" dirty="0" smtClean="0"/>
              <a:t> </a:t>
            </a:r>
            <a:r>
              <a:rPr lang="en-US" sz="2400" dirty="0" err="1" smtClean="0"/>
              <a:t>membranda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</a:t>
            </a:r>
            <a:r>
              <a:rPr lang="en-US" sz="2400" dirty="0" smtClean="0"/>
              <a:t> </a:t>
            </a:r>
            <a:r>
              <a:rPr lang="en-US" sz="2400" dirty="0" err="1" smtClean="0"/>
              <a:t>edebilirler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bulgular</a:t>
            </a:r>
            <a:r>
              <a:rPr lang="en-US" sz="2400" dirty="0" smtClean="0"/>
              <a:t> </a:t>
            </a:r>
            <a:r>
              <a:rPr lang="en-US" sz="2400" dirty="0" err="1" smtClean="0"/>
              <a:t>basit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model </a:t>
            </a:r>
            <a:r>
              <a:rPr lang="en-US" sz="2400" dirty="0" err="1" smtClean="0"/>
              <a:t>oluşumu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yol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göstermiştir</a:t>
            </a:r>
            <a:r>
              <a:rPr lang="en-US" sz="2400" dirty="0" smtClean="0"/>
              <a:t> (</a:t>
            </a:r>
            <a:r>
              <a:rPr lang="en-US" sz="2400" dirty="0" err="1" smtClean="0"/>
              <a:t>Figür</a:t>
            </a:r>
            <a:r>
              <a:rPr lang="en-US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6373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figure_05_1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22300"/>
            <a:ext cx="8520113" cy="561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37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igure_05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701"/>
            <a:ext cx="7467600" cy="53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914400" y="59436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İnsan EGF reseptör (HER) sinyal yolağı. </a:t>
            </a:r>
            <a:r>
              <a:rPr lang="tr-TR" dirty="0" err="1" smtClean="0"/>
              <a:t>Heterodimerizasyonun</a:t>
            </a:r>
            <a:r>
              <a:rPr lang="tr-TR" dirty="0" smtClean="0"/>
              <a:t> en güzel modellerinden bir tanesi HER2’nin yakın akrabaları olan HER1/HER3 ve HER4 ile yaptığı </a:t>
            </a:r>
            <a:r>
              <a:rPr lang="tr-TR" dirty="0" err="1" smtClean="0"/>
              <a:t>dimerizasyonlardır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34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igure_05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701"/>
            <a:ext cx="7467600" cy="53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914400" y="5943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İnsan EGF reseptör (HER) sinyal yolağı.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094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figure_05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800100"/>
            <a:ext cx="8464550" cy="527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332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Reseptörler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ligand </a:t>
            </a:r>
            <a:r>
              <a:rPr lang="en-US" dirty="0" err="1" smtClean="0"/>
              <a:t>bağlanınca</a:t>
            </a:r>
            <a:r>
              <a:rPr lang="en-US" dirty="0" smtClean="0"/>
              <a:t> </a:t>
            </a:r>
            <a:r>
              <a:rPr lang="en-US" dirty="0" err="1" smtClean="0"/>
              <a:t>aktifleşmeyebilir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Ligand-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aktifleşme</a:t>
            </a:r>
            <a:r>
              <a:rPr lang="en-US" dirty="0" smtClean="0"/>
              <a:t>, </a:t>
            </a:r>
            <a:r>
              <a:rPr lang="en-US" dirty="0" err="1" smtClean="0"/>
              <a:t>reseptörlerde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nokta</a:t>
            </a:r>
            <a:r>
              <a:rPr lang="en-US" dirty="0" smtClean="0"/>
              <a:t> </a:t>
            </a:r>
            <a:r>
              <a:rPr lang="en-US" dirty="0" err="1" smtClean="0"/>
              <a:t>mutasyonlardan</a:t>
            </a:r>
            <a:r>
              <a:rPr lang="en-US" dirty="0" smtClean="0"/>
              <a:t> da </a:t>
            </a:r>
            <a:r>
              <a:rPr lang="en-US" dirty="0" err="1" smtClean="0"/>
              <a:t>kaynaklanabilir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da </a:t>
            </a:r>
            <a:r>
              <a:rPr lang="en-US" dirty="0" err="1" smtClean="0"/>
              <a:t>reseptörlerin</a:t>
            </a:r>
            <a:r>
              <a:rPr lang="en-US" dirty="0" smtClean="0"/>
              <a:t> </a:t>
            </a:r>
            <a:r>
              <a:rPr lang="en-US" dirty="0" err="1" smtClean="0"/>
              <a:t>füzyon</a:t>
            </a:r>
            <a:r>
              <a:rPr lang="en-US" dirty="0" smtClean="0"/>
              <a:t> </a:t>
            </a:r>
            <a:r>
              <a:rPr lang="en-US" dirty="0" err="1" smtClean="0"/>
              <a:t>proteinleri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biraraya</a:t>
            </a:r>
            <a:r>
              <a:rPr lang="en-US" dirty="0" smtClean="0"/>
              <a:t> </a:t>
            </a:r>
            <a:r>
              <a:rPr lang="en-US" dirty="0" err="1" smtClean="0"/>
              <a:t>gelmesi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737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 descr="fig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69875"/>
            <a:ext cx="3932237" cy="631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5400" y="18288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reseptörleri</a:t>
            </a:r>
            <a:r>
              <a:rPr lang="en-US" dirty="0" smtClean="0"/>
              <a:t> </a:t>
            </a:r>
            <a:r>
              <a:rPr lang="en-US" dirty="0" err="1" smtClean="0"/>
              <a:t>alakasız</a:t>
            </a:r>
            <a:r>
              <a:rPr lang="en-US" dirty="0" smtClean="0"/>
              <a:t> </a:t>
            </a:r>
            <a:r>
              <a:rPr lang="en-US" dirty="0" err="1" smtClean="0"/>
              <a:t>proteinlere</a:t>
            </a:r>
            <a:r>
              <a:rPr lang="en-US" dirty="0" smtClean="0"/>
              <a:t> </a:t>
            </a:r>
            <a:r>
              <a:rPr lang="en-US" dirty="0" err="1" smtClean="0"/>
              <a:t>bağlanarak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hale </a:t>
            </a:r>
            <a:r>
              <a:rPr lang="en-US" dirty="0" err="1" smtClean="0"/>
              <a:t>geçebilirler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90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Diğer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reseptör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türleri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RTK’lar</a:t>
            </a:r>
            <a:r>
              <a:rPr lang="en-US" dirty="0" smtClean="0"/>
              <a:t> </a:t>
            </a:r>
            <a:r>
              <a:rPr lang="en-US" dirty="0" err="1" smtClean="0"/>
              <a:t>reseptör</a:t>
            </a:r>
            <a:r>
              <a:rPr lang="en-US" dirty="0" smtClean="0"/>
              <a:t> </a:t>
            </a:r>
            <a:r>
              <a:rPr lang="en-US" dirty="0" err="1" smtClean="0"/>
              <a:t>türlerinin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grubunu</a:t>
            </a:r>
            <a:r>
              <a:rPr lang="en-US" dirty="0" smtClean="0"/>
              <a:t> </a:t>
            </a:r>
            <a:r>
              <a:rPr lang="en-US" dirty="0" err="1" smtClean="0"/>
              <a:t>oluştururlar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Janus </a:t>
            </a:r>
            <a:r>
              <a:rPr lang="en-US" dirty="0" err="1" smtClean="0"/>
              <a:t>kinazlar</a:t>
            </a:r>
            <a:r>
              <a:rPr lang="en-US" dirty="0" smtClean="0"/>
              <a:t> (</a:t>
            </a:r>
            <a:r>
              <a:rPr lang="en-US" dirty="0" err="1" smtClean="0"/>
              <a:t>Jaks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Eritropoitein</a:t>
            </a:r>
            <a:r>
              <a:rPr lang="en-US" dirty="0" smtClean="0"/>
              <a:t> (EPO) </a:t>
            </a:r>
            <a:r>
              <a:rPr lang="en-US" dirty="0" err="1" smtClean="0"/>
              <a:t>reseptörü</a:t>
            </a:r>
            <a:r>
              <a:rPr lang="en-US" dirty="0" smtClean="0"/>
              <a:t>: </a:t>
            </a:r>
            <a:r>
              <a:rPr lang="en-US" dirty="0" err="1" smtClean="0"/>
              <a:t>eritrositlerin</a:t>
            </a:r>
            <a:r>
              <a:rPr lang="en-US" dirty="0" smtClean="0"/>
              <a:t> </a:t>
            </a:r>
            <a:r>
              <a:rPr lang="en-US" dirty="0" err="1" smtClean="0"/>
              <a:t>olgunlaşmasını</a:t>
            </a:r>
            <a:r>
              <a:rPr lang="en-US" dirty="0" smtClean="0"/>
              <a:t> </a:t>
            </a:r>
            <a:r>
              <a:rPr lang="en-US" dirty="0" err="1" smtClean="0"/>
              <a:t>düzenleyen</a:t>
            </a:r>
            <a:r>
              <a:rPr lang="en-US" dirty="0" smtClean="0"/>
              <a:t> </a:t>
            </a:r>
            <a:r>
              <a:rPr lang="en-US" dirty="0" err="1" smtClean="0"/>
              <a:t>faktör</a:t>
            </a:r>
            <a:endParaRPr lang="en-US" dirty="0" smtClean="0"/>
          </a:p>
          <a:p>
            <a:pPr lvl="1"/>
            <a:r>
              <a:rPr lang="en-US" dirty="0" err="1" smtClean="0"/>
              <a:t>Trombopoietin</a:t>
            </a:r>
            <a:r>
              <a:rPr lang="en-US" dirty="0" smtClean="0"/>
              <a:t> (TPO) </a:t>
            </a:r>
            <a:r>
              <a:rPr lang="en-US" dirty="0" err="1" smtClean="0"/>
              <a:t>reseptörü</a:t>
            </a:r>
            <a:r>
              <a:rPr lang="en-US" dirty="0" smtClean="0"/>
              <a:t>: </a:t>
            </a:r>
            <a:r>
              <a:rPr lang="en-US" dirty="0" err="1" smtClean="0"/>
              <a:t>megakaryotların</a:t>
            </a:r>
            <a:r>
              <a:rPr lang="en-US" dirty="0" smtClean="0"/>
              <a:t> </a:t>
            </a:r>
            <a:r>
              <a:rPr lang="en-US" dirty="0" err="1" smtClean="0"/>
              <a:t>gelişimini</a:t>
            </a:r>
            <a:r>
              <a:rPr lang="en-US" dirty="0" smtClean="0"/>
              <a:t> </a:t>
            </a:r>
            <a:r>
              <a:rPr lang="en-US" dirty="0" err="1" smtClean="0"/>
              <a:t>düzenleyen</a:t>
            </a:r>
            <a:r>
              <a:rPr lang="en-US" dirty="0" smtClean="0"/>
              <a:t> </a:t>
            </a:r>
            <a:r>
              <a:rPr lang="en-US" dirty="0" err="1" smtClean="0"/>
              <a:t>faktör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Interferon </a:t>
            </a:r>
            <a:r>
              <a:rPr lang="en-US" dirty="0" err="1" smtClean="0"/>
              <a:t>reseptörleri</a:t>
            </a:r>
            <a:r>
              <a:rPr lang="en-US" dirty="0" smtClean="0"/>
              <a:t> (cytokine </a:t>
            </a:r>
            <a:r>
              <a:rPr lang="en-US" dirty="0" err="1" smtClean="0"/>
              <a:t>reseptörleri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1217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figure_05_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848600" cy="353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0" y="51816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Sitokin</a:t>
            </a:r>
            <a:r>
              <a:rPr lang="en-US" dirty="0" smtClean="0"/>
              <a:t> </a:t>
            </a:r>
            <a:r>
              <a:rPr lang="en-US" dirty="0" err="1" smtClean="0"/>
              <a:t>reseptörünün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: İnterferon </a:t>
            </a:r>
            <a:r>
              <a:rPr lang="en-US" dirty="0" err="1" smtClean="0"/>
              <a:t>reseptörlere</a:t>
            </a:r>
            <a:r>
              <a:rPr lang="en-US" dirty="0" smtClean="0"/>
              <a:t> </a:t>
            </a:r>
            <a:r>
              <a:rPr lang="en-US" dirty="0" err="1" smtClean="0"/>
              <a:t>bağlandıktan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kovalent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bağlarla</a:t>
            </a:r>
            <a:r>
              <a:rPr lang="en-US" dirty="0" smtClean="0"/>
              <a:t> (non-covalent binding)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kinazlar</a:t>
            </a:r>
            <a:r>
              <a:rPr lang="en-US" dirty="0" smtClean="0"/>
              <a:t> (Tyk2 </a:t>
            </a:r>
            <a:r>
              <a:rPr lang="en-US" dirty="0" err="1" smtClean="0"/>
              <a:t>ve</a:t>
            </a:r>
            <a:r>
              <a:rPr lang="en-US" dirty="0" smtClean="0"/>
              <a:t> Jak1) </a:t>
            </a:r>
            <a:r>
              <a:rPr lang="en-US" dirty="0" err="1" smtClean="0"/>
              <a:t>transfosforlama</a:t>
            </a:r>
            <a:r>
              <a:rPr lang="en-US" dirty="0" smtClean="0"/>
              <a:t> </a:t>
            </a:r>
            <a:r>
              <a:rPr lang="en-US" dirty="0" err="1" smtClean="0"/>
              <a:t>yaparlar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aktifleşirler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44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figure_05_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25844"/>
            <a:ext cx="6702425" cy="4131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5553670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TGF-Beta </a:t>
            </a:r>
            <a:r>
              <a:rPr lang="en-US" dirty="0" err="1" smtClean="0"/>
              <a:t>reseptörleri</a:t>
            </a:r>
            <a:r>
              <a:rPr lang="en-US" dirty="0" smtClean="0"/>
              <a:t> </a:t>
            </a:r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reseptörleri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olsalar</a:t>
            </a:r>
            <a:r>
              <a:rPr lang="en-US" dirty="0" smtClean="0"/>
              <a:t> da </a:t>
            </a:r>
            <a:r>
              <a:rPr lang="en-US" dirty="0" err="1" smtClean="0"/>
              <a:t>genellikle</a:t>
            </a:r>
            <a:r>
              <a:rPr lang="en-US" dirty="0" smtClean="0"/>
              <a:t> heterodimer </a:t>
            </a:r>
            <a:r>
              <a:rPr lang="en-US" dirty="0" err="1" smtClean="0"/>
              <a:t>oluşturmayı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trionin</a:t>
            </a:r>
            <a:r>
              <a:rPr lang="en-US" dirty="0" smtClean="0"/>
              <a:t>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domainlere</a:t>
            </a:r>
            <a:r>
              <a:rPr lang="en-US" dirty="0" smtClean="0"/>
              <a:t> </a:t>
            </a:r>
            <a:r>
              <a:rPr lang="en-US" dirty="0" err="1" smtClean="0"/>
              <a:t>sahiptirler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3810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TGF-Beta </a:t>
            </a:r>
            <a:r>
              <a:rPr lang="en-US" sz="2400" b="1" dirty="0" err="1" smtClean="0"/>
              <a:t>Reseptörleri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3933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figure_05_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4762500" cy="4218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2286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Notch </a:t>
            </a:r>
            <a:r>
              <a:rPr lang="en-US" sz="2400" b="1" dirty="0" err="1" smtClean="0"/>
              <a:t>Reseptörleri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181600" y="1371600"/>
            <a:ext cx="3733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Notch </a:t>
            </a:r>
            <a:r>
              <a:rPr lang="en-US" dirty="0" err="1" smtClean="0"/>
              <a:t>reseptörlerinin</a:t>
            </a:r>
            <a:r>
              <a:rPr lang="en-US" dirty="0" smtClean="0"/>
              <a:t> </a:t>
            </a:r>
            <a:r>
              <a:rPr lang="en-US" dirty="0" err="1" smtClean="0"/>
              <a:t>ligandı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membranında</a:t>
            </a:r>
            <a:r>
              <a:rPr lang="en-US" dirty="0" smtClean="0"/>
              <a:t> </a:t>
            </a:r>
            <a:r>
              <a:rPr lang="en-US" dirty="0" err="1" smtClean="0"/>
              <a:t>immoblize</a:t>
            </a:r>
            <a:r>
              <a:rPr lang="en-US" dirty="0" smtClean="0"/>
              <a:t> </a:t>
            </a:r>
            <a:r>
              <a:rPr lang="en-US" dirty="0" err="1" smtClean="0"/>
              <a:t>haldedir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Sinyali</a:t>
            </a:r>
            <a:r>
              <a:rPr lang="en-US" dirty="0" smtClean="0"/>
              <a:t> </a:t>
            </a:r>
            <a:r>
              <a:rPr lang="en-US" dirty="0" err="1" smtClean="0"/>
              <a:t>yayan</a:t>
            </a:r>
            <a:r>
              <a:rPr lang="en-US" dirty="0" smtClean="0"/>
              <a:t> </a:t>
            </a: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sinyali</a:t>
            </a:r>
            <a:r>
              <a:rPr lang="en-US" dirty="0" smtClean="0"/>
              <a:t> </a:t>
            </a:r>
            <a:r>
              <a:rPr lang="en-US" dirty="0" err="1" smtClean="0"/>
              <a:t>alacak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yakınlaşması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geçişlerine</a:t>
            </a:r>
            <a:r>
              <a:rPr lang="en-US" dirty="0" smtClean="0"/>
              <a:t> </a:t>
            </a:r>
            <a:r>
              <a:rPr lang="en-US" dirty="0" err="1" smtClean="0"/>
              <a:t>juxtacrine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T-</a:t>
            </a:r>
            <a:r>
              <a:rPr lang="en-US" dirty="0" err="1" smtClean="0"/>
              <a:t>hücresi</a:t>
            </a:r>
            <a:r>
              <a:rPr lang="en-US" dirty="0" smtClean="0"/>
              <a:t> </a:t>
            </a:r>
            <a:r>
              <a:rPr lang="en-US" dirty="0" err="1" smtClean="0"/>
              <a:t>lösemilerinde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ligand-</a:t>
            </a:r>
            <a:r>
              <a:rPr lang="en-US" dirty="0" err="1" smtClean="0"/>
              <a:t>bağımsız</a:t>
            </a:r>
            <a:r>
              <a:rPr lang="en-US" dirty="0" smtClean="0"/>
              <a:t> Notch </a:t>
            </a:r>
            <a:r>
              <a:rPr lang="en-US" dirty="0" err="1" smtClean="0"/>
              <a:t>aktivitesine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rastlanmaktadır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6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figure_05_2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5715000" cy="429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3810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Patched </a:t>
            </a:r>
            <a:r>
              <a:rPr lang="en-US" sz="2400" b="1" dirty="0" err="1" smtClean="0"/>
              <a:t>reseptörü</a:t>
            </a:r>
            <a:r>
              <a:rPr lang="en-US" sz="2400" b="1" dirty="0" smtClean="0"/>
              <a:t> (serpentine </a:t>
            </a:r>
            <a:r>
              <a:rPr lang="en-US" sz="2400" b="1" dirty="0" err="1" smtClean="0"/>
              <a:t>reseptörü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81600" y="1778675"/>
            <a:ext cx="3886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reseptörler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zarında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domain </a:t>
            </a:r>
            <a:r>
              <a:rPr lang="en-US" dirty="0" err="1" smtClean="0"/>
              <a:t>bulnduran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hareketli</a:t>
            </a:r>
            <a:r>
              <a:rPr lang="en-US" dirty="0" smtClean="0"/>
              <a:t> </a:t>
            </a:r>
            <a:r>
              <a:rPr lang="en-US" dirty="0" err="1" smtClean="0"/>
              <a:t>reseptörlerdir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Patched </a:t>
            </a:r>
            <a:r>
              <a:rPr lang="en-US" dirty="0" err="1" smtClean="0"/>
              <a:t>durumunda</a:t>
            </a:r>
            <a:r>
              <a:rPr lang="en-US" dirty="0" smtClean="0"/>
              <a:t> ligand Hedgehog </a:t>
            </a:r>
            <a:r>
              <a:rPr lang="en-US" dirty="0" err="1" smtClean="0"/>
              <a:t>bağlanınca</a:t>
            </a:r>
            <a:r>
              <a:rPr lang="en-US" dirty="0" smtClean="0"/>
              <a:t> </a:t>
            </a:r>
            <a:r>
              <a:rPr lang="en-US" dirty="0" err="1" smtClean="0"/>
              <a:t>reseptör</a:t>
            </a:r>
            <a:r>
              <a:rPr lang="en-US" dirty="0" smtClean="0"/>
              <a:t> </a:t>
            </a:r>
            <a:r>
              <a:rPr lang="en-US" dirty="0" err="1" smtClean="0"/>
              <a:t>membranda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4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figure_05_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7200"/>
            <a:ext cx="5804936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49530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yolaklarından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tanesi</a:t>
            </a:r>
            <a:r>
              <a:rPr lang="en-US" dirty="0" smtClean="0"/>
              <a:t> de </a:t>
            </a:r>
            <a:r>
              <a:rPr lang="en-US" dirty="0" err="1"/>
              <a:t>W</a:t>
            </a:r>
            <a:r>
              <a:rPr lang="en-US" dirty="0" err="1" smtClean="0"/>
              <a:t>nt’dir</a:t>
            </a:r>
            <a:r>
              <a:rPr lang="en-US" dirty="0" smtClean="0"/>
              <a:t>. Drosophila </a:t>
            </a:r>
            <a:r>
              <a:rPr lang="en-US" dirty="0" err="1" smtClean="0"/>
              <a:t>mutantı</a:t>
            </a:r>
            <a:r>
              <a:rPr lang="en-US" dirty="0" smtClean="0"/>
              <a:t> </a:t>
            </a:r>
            <a:r>
              <a:rPr lang="en-US" i="1" dirty="0" smtClean="0"/>
              <a:t>W</a:t>
            </a:r>
            <a:r>
              <a:rPr lang="en-US" dirty="0" smtClean="0"/>
              <a:t>ingless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faredeki</a:t>
            </a:r>
            <a:r>
              <a:rPr lang="en-US" dirty="0" smtClean="0"/>
              <a:t> </a:t>
            </a:r>
            <a:r>
              <a:rPr lang="en-US" dirty="0" err="1" smtClean="0"/>
              <a:t>alakalı</a:t>
            </a:r>
            <a:r>
              <a:rPr lang="en-US" dirty="0" smtClean="0"/>
              <a:t> gen </a:t>
            </a:r>
            <a:r>
              <a:rPr lang="en-US" i="1" dirty="0" smtClean="0"/>
              <a:t>int-1</a:t>
            </a:r>
            <a:r>
              <a:rPr lang="en-US" dirty="0" smtClean="0"/>
              <a:t>’den </a:t>
            </a:r>
            <a:r>
              <a:rPr lang="en-US" dirty="0" err="1" smtClean="0"/>
              <a:t>isim</a:t>
            </a:r>
            <a:r>
              <a:rPr lang="en-US" dirty="0" smtClean="0"/>
              <a:t> </a:t>
            </a:r>
            <a:r>
              <a:rPr lang="en-US" dirty="0" err="1" smtClean="0"/>
              <a:t>almaktadır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Beta-</a:t>
            </a:r>
            <a:r>
              <a:rPr lang="en-US" dirty="0" err="1" smtClean="0"/>
              <a:t>cateninin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wnt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edilmesine</a:t>
            </a:r>
            <a:r>
              <a:rPr lang="en-US" dirty="0" smtClean="0"/>
              <a:t> “</a:t>
            </a:r>
            <a:r>
              <a:rPr lang="en-US" b="1" i="1" dirty="0" smtClean="0"/>
              <a:t>canonical </a:t>
            </a:r>
            <a:r>
              <a:rPr lang="en-US" b="1" i="1" dirty="0" err="1" smtClean="0"/>
              <a:t>Wnt</a:t>
            </a:r>
            <a:r>
              <a:rPr lang="en-US" b="1" i="1" dirty="0" smtClean="0"/>
              <a:t> </a:t>
            </a:r>
            <a:r>
              <a:rPr lang="en-US" b="1" i="1" dirty="0" err="1" smtClean="0"/>
              <a:t>sinyal</a:t>
            </a:r>
            <a:r>
              <a:rPr lang="en-US" b="1" i="1" dirty="0" smtClean="0"/>
              <a:t> </a:t>
            </a:r>
            <a:r>
              <a:rPr lang="en-US" b="1" i="1" dirty="0" err="1" smtClean="0"/>
              <a:t>iletimi</a:t>
            </a:r>
            <a:r>
              <a:rPr lang="en-US" dirty="0" smtClean="0"/>
              <a:t>”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  <a:endParaRPr lang="tr-TR" dirty="0" smtClean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Bu yolağın kanser hücrelerinin </a:t>
            </a:r>
            <a:r>
              <a:rPr lang="tr-TR" dirty="0" err="1" smtClean="0"/>
              <a:t>motilite</a:t>
            </a:r>
            <a:r>
              <a:rPr lang="tr-TR" dirty="0" smtClean="0"/>
              <a:t>, </a:t>
            </a:r>
            <a:r>
              <a:rPr lang="tr-TR" dirty="0" err="1" smtClean="0"/>
              <a:t>invazyon</a:t>
            </a:r>
            <a:r>
              <a:rPr lang="tr-TR" dirty="0" smtClean="0"/>
              <a:t> ve hücre yenilenmesi gibi özelliklerini kontrol ettiği gösterilmiştir.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-4465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Wnt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sinyal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yolağı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443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figure_05_2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56" y="990600"/>
            <a:ext cx="7848600" cy="3734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5000" y="1524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Wnt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sinyal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yolağı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4724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G-protein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reseptörleri</a:t>
            </a:r>
            <a:r>
              <a:rPr lang="en-US" dirty="0" smtClean="0"/>
              <a:t> (GPCR) </a:t>
            </a:r>
            <a:r>
              <a:rPr lang="en-US" dirty="0" err="1" smtClean="0"/>
              <a:t>uyaran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Wnt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iletimine</a:t>
            </a:r>
            <a:r>
              <a:rPr lang="en-US" dirty="0" smtClean="0"/>
              <a:t> de “</a:t>
            </a:r>
            <a:r>
              <a:rPr lang="en-US" b="1" i="1" dirty="0" smtClean="0"/>
              <a:t>Non-canonical </a:t>
            </a:r>
            <a:r>
              <a:rPr lang="en-US" b="1" i="1" dirty="0" err="1" smtClean="0"/>
              <a:t>Wnt</a:t>
            </a:r>
            <a:r>
              <a:rPr lang="en-US" b="1" i="1" dirty="0" smtClean="0"/>
              <a:t> </a:t>
            </a:r>
            <a:r>
              <a:rPr lang="en-US" b="1" i="1" dirty="0" err="1" smtClean="0"/>
              <a:t>sinyal</a:t>
            </a:r>
            <a:r>
              <a:rPr lang="en-US" b="1" i="1" dirty="0" smtClean="0"/>
              <a:t> </a:t>
            </a:r>
            <a:r>
              <a:rPr lang="en-US" b="1" i="1" dirty="0" err="1" smtClean="0"/>
              <a:t>iletimi</a:t>
            </a:r>
            <a:r>
              <a:rPr lang="en-US" dirty="0" smtClean="0"/>
              <a:t> “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25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Büyüme faktörleri (</a:t>
            </a:r>
            <a:r>
              <a:rPr lang="tr-TR" sz="3200" b="1" dirty="0" err="1" smtClean="0"/>
              <a:t>Growth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Factors</a:t>
            </a:r>
            <a:r>
              <a:rPr lang="tr-TR" sz="3200" b="1" dirty="0" smtClean="0"/>
              <a:t>)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</a:t>
            </a:r>
            <a:r>
              <a:rPr lang="tr-TR" sz="2400" dirty="0" smtClean="0"/>
              <a:t>ücreler tarafından salınan küçük proteinlerdir.</a:t>
            </a:r>
          </a:p>
          <a:p>
            <a:r>
              <a:rPr lang="tr-TR" sz="2400" dirty="0" smtClean="0"/>
              <a:t>Hücrelerarası boşluğa salınırlar ve hücreler arasında mesaj taşırlar.</a:t>
            </a:r>
          </a:p>
          <a:p>
            <a:r>
              <a:rPr lang="tr-TR" sz="2400" dirty="0" err="1" smtClean="0"/>
              <a:t>GF’ler</a:t>
            </a:r>
            <a:r>
              <a:rPr lang="tr-TR" sz="2400" dirty="0" smtClean="0"/>
              <a:t> dokuda hücreleri bir arada tutan sinyalleri yayarlar.</a:t>
            </a:r>
          </a:p>
          <a:p>
            <a:r>
              <a:rPr lang="tr-TR" sz="2400" dirty="0" smtClean="0"/>
              <a:t>Hücrenin büyüyüp büyümeyeceği ve hangi statüde kalacağı bir hücrenin verebileceği bir karar değildir. </a:t>
            </a:r>
            <a:r>
              <a:rPr lang="tr-TR" sz="2400" dirty="0" err="1" smtClean="0"/>
              <a:t>Konsensus</a:t>
            </a:r>
            <a:r>
              <a:rPr lang="tr-TR" sz="2400" dirty="0" smtClean="0"/>
              <a:t> olması gerekir. Büyüme kararı alınırsa GF salınır, hücre büyümeyecekse </a:t>
            </a:r>
            <a:r>
              <a:rPr lang="tr-TR" sz="2400" dirty="0" err="1" smtClean="0"/>
              <a:t>growth</a:t>
            </a:r>
            <a:r>
              <a:rPr lang="tr-TR" sz="2400" dirty="0" smtClean="0"/>
              <a:t> </a:t>
            </a:r>
            <a:r>
              <a:rPr lang="tr-TR" sz="2400" dirty="0" err="1" smtClean="0"/>
              <a:t>inhibitory</a:t>
            </a:r>
            <a:r>
              <a:rPr lang="tr-TR" sz="2400" dirty="0" smtClean="0"/>
              <a:t> </a:t>
            </a:r>
            <a:r>
              <a:rPr lang="tr-TR" sz="2400" dirty="0" err="1" smtClean="0"/>
              <a:t>factor’ler</a:t>
            </a:r>
            <a:r>
              <a:rPr lang="tr-TR" sz="2400" dirty="0" smtClean="0"/>
              <a:t> salınır.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401395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figure_05_2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292100"/>
            <a:ext cx="6191250" cy="628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6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figure_05_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5067300" cy="493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57800" y="1524000"/>
            <a:ext cx="365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Hücreler</a:t>
            </a:r>
            <a:r>
              <a:rPr lang="en-US" dirty="0" smtClean="0"/>
              <a:t> </a:t>
            </a:r>
            <a:r>
              <a:rPr lang="en-US" dirty="0" err="1" smtClean="0"/>
              <a:t>büyümek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bölünmek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yüzeye</a:t>
            </a:r>
            <a:r>
              <a:rPr lang="en-US" dirty="0" smtClean="0"/>
              <a:t> </a:t>
            </a:r>
            <a:r>
              <a:rPr lang="en-US" dirty="0" err="1" smtClean="0"/>
              <a:t>tutunma</a:t>
            </a:r>
            <a:r>
              <a:rPr lang="en-US" dirty="0" smtClean="0"/>
              <a:t> </a:t>
            </a:r>
            <a:r>
              <a:rPr lang="en-US" dirty="0" err="1" smtClean="0"/>
              <a:t>ihtiyacı</a:t>
            </a:r>
            <a:r>
              <a:rPr lang="en-US" dirty="0" smtClean="0"/>
              <a:t> </a:t>
            </a:r>
            <a:r>
              <a:rPr lang="en-US" dirty="0" err="1" smtClean="0"/>
              <a:t>duyarlar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Yüzeye</a:t>
            </a:r>
            <a:r>
              <a:rPr lang="en-US" dirty="0" smtClean="0"/>
              <a:t> </a:t>
            </a:r>
            <a:r>
              <a:rPr lang="en-US" dirty="0" err="1" smtClean="0"/>
              <a:t>tutunmak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öncelikle</a:t>
            </a:r>
            <a:r>
              <a:rPr lang="en-US" dirty="0" smtClean="0"/>
              <a:t> ECM </a:t>
            </a:r>
            <a:r>
              <a:rPr lang="en-US" dirty="0" err="1" smtClean="0"/>
              <a:t>oluşturmaları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o </a:t>
            </a:r>
            <a:r>
              <a:rPr lang="en-US" dirty="0" err="1" smtClean="0"/>
              <a:t>ECM’e</a:t>
            </a:r>
            <a:r>
              <a:rPr lang="en-US" dirty="0" smtClean="0"/>
              <a:t> </a:t>
            </a:r>
            <a:r>
              <a:rPr lang="en-US" dirty="0" err="1" smtClean="0"/>
              <a:t>tutunmaları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</a:t>
            </a:r>
            <a:endParaRPr lang="tr-TR" dirty="0" smtClean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ECM bazı </a:t>
            </a:r>
            <a:r>
              <a:rPr lang="tr-TR" dirty="0" err="1" smtClean="0"/>
              <a:t>glikoproteinlerden</a:t>
            </a:r>
            <a:r>
              <a:rPr lang="tr-TR" dirty="0" smtClean="0"/>
              <a:t> meydana gelir; </a:t>
            </a:r>
            <a:r>
              <a:rPr lang="tr-TR" dirty="0" err="1" smtClean="0"/>
              <a:t>kollajen</a:t>
            </a:r>
            <a:r>
              <a:rPr lang="tr-TR" dirty="0" smtClean="0"/>
              <a:t>, </a:t>
            </a:r>
            <a:r>
              <a:rPr lang="tr-TR" dirty="0" err="1" smtClean="0"/>
              <a:t>laminin</a:t>
            </a:r>
            <a:r>
              <a:rPr lang="tr-TR" dirty="0" smtClean="0"/>
              <a:t>, </a:t>
            </a:r>
            <a:r>
              <a:rPr lang="tr-TR" dirty="0" err="1" smtClean="0"/>
              <a:t>proteoglykan</a:t>
            </a:r>
            <a:r>
              <a:rPr lang="tr-TR" dirty="0" smtClean="0"/>
              <a:t> ve </a:t>
            </a:r>
            <a:r>
              <a:rPr lang="tr-TR" dirty="0" err="1" smtClean="0"/>
              <a:t>fibronektin</a:t>
            </a:r>
            <a:r>
              <a:rPr lang="tr-TR" dirty="0" smtClean="0"/>
              <a:t>.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yüzeydeki</a:t>
            </a:r>
            <a:r>
              <a:rPr lang="en-US" dirty="0" smtClean="0"/>
              <a:t> </a:t>
            </a:r>
            <a:r>
              <a:rPr lang="en-US" dirty="0" err="1" smtClean="0"/>
              <a:t>ECM’i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ECM’i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kolajen</a:t>
            </a:r>
            <a:r>
              <a:rPr lang="en-US" dirty="0" smtClean="0"/>
              <a:t> </a:t>
            </a:r>
            <a:r>
              <a:rPr lang="en-US" dirty="0" err="1" smtClean="0"/>
              <a:t>fiberleri</a:t>
            </a:r>
            <a:r>
              <a:rPr lang="en-US" dirty="0" smtClean="0"/>
              <a:t> </a:t>
            </a:r>
            <a:r>
              <a:rPr lang="en-US" dirty="0" err="1" smtClean="0"/>
              <a:t>hissetmesi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reseptörlerine</a:t>
            </a:r>
            <a:r>
              <a:rPr lang="en-US" dirty="0" smtClean="0"/>
              <a:t> </a:t>
            </a:r>
            <a:r>
              <a:rPr lang="en-US" dirty="0" err="1" smtClean="0"/>
              <a:t>ihtiyaçları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reseptörlerine</a:t>
            </a:r>
            <a:r>
              <a:rPr lang="en-US" dirty="0" smtClean="0"/>
              <a:t> </a:t>
            </a:r>
            <a:r>
              <a:rPr lang="en-US" b="1" i="1" dirty="0" err="1" smtClean="0"/>
              <a:t>İntegrinler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02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figure_05_2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3546475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800" y="914400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İntegrinler</a:t>
            </a:r>
            <a:r>
              <a:rPr lang="en-US" dirty="0" smtClean="0"/>
              <a:t> </a:t>
            </a:r>
            <a:r>
              <a:rPr lang="en-US" dirty="0" err="1" smtClean="0"/>
              <a:t>heterodimerik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reseptörleridir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α </a:t>
            </a:r>
            <a:r>
              <a:rPr lang="en-US" dirty="0" err="1" smtClean="0"/>
              <a:t>ve</a:t>
            </a:r>
            <a:r>
              <a:rPr lang="en-US" dirty="0" smtClean="0"/>
              <a:t> β </a:t>
            </a:r>
            <a:r>
              <a:rPr lang="en-US" dirty="0" err="1" smtClean="0"/>
              <a:t>subünitelerinden</a:t>
            </a:r>
            <a:r>
              <a:rPr lang="en-US" dirty="0" smtClean="0"/>
              <a:t> </a:t>
            </a:r>
            <a:r>
              <a:rPr lang="en-US" dirty="0" err="1" smtClean="0"/>
              <a:t>oluşurlar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Ektodomainleri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ECM’e</a:t>
            </a:r>
            <a:r>
              <a:rPr lang="en-US" dirty="0" smtClean="0"/>
              <a:t> </a:t>
            </a:r>
            <a:r>
              <a:rPr lang="en-US" dirty="0" err="1" smtClean="0"/>
              <a:t>bağlanan</a:t>
            </a:r>
            <a:r>
              <a:rPr lang="en-US" dirty="0" smtClean="0"/>
              <a:t> </a:t>
            </a:r>
            <a:r>
              <a:rPr lang="en-US" dirty="0" err="1" smtClean="0"/>
              <a:t>integrinler</a:t>
            </a:r>
            <a:r>
              <a:rPr lang="en-US" dirty="0" smtClean="0"/>
              <a:t> </a:t>
            </a:r>
            <a:r>
              <a:rPr lang="en-US" dirty="0" err="1" smtClean="0"/>
              <a:t>gruplar</a:t>
            </a:r>
            <a:r>
              <a:rPr lang="en-US" dirty="0" smtClean="0"/>
              <a:t> </a:t>
            </a:r>
            <a:r>
              <a:rPr lang="en-US" dirty="0" err="1" smtClean="0"/>
              <a:t>oluşturarak</a:t>
            </a:r>
            <a:r>
              <a:rPr lang="en-US" dirty="0" smtClean="0"/>
              <a:t> </a:t>
            </a:r>
            <a:r>
              <a:rPr lang="en-US" dirty="0" err="1" smtClean="0"/>
              <a:t>fokal</a:t>
            </a:r>
            <a:r>
              <a:rPr lang="en-US" dirty="0" smtClean="0"/>
              <a:t> </a:t>
            </a:r>
            <a:r>
              <a:rPr lang="en-US" dirty="0" err="1" smtClean="0"/>
              <a:t>adezyonu</a:t>
            </a:r>
            <a:r>
              <a:rPr lang="en-US" dirty="0" smtClean="0"/>
              <a:t> </a:t>
            </a:r>
            <a:r>
              <a:rPr lang="en-US" dirty="0" err="1" smtClean="0"/>
              <a:t>sağlarlar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97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figure_05_27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279400"/>
            <a:ext cx="7337425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4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2" descr="table_05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016000"/>
            <a:ext cx="8451850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figure_05_2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"/>
            <a:ext cx="8531225" cy="618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54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figure_05_28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92100"/>
            <a:ext cx="7702550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01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figure_05_28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47700"/>
            <a:ext cx="8531225" cy="55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5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 descr="figure_05_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04800"/>
            <a:ext cx="8520113" cy="624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56413" y="4343400"/>
            <a:ext cx="213518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/>
              <a:t>Ras</a:t>
            </a:r>
            <a:r>
              <a:rPr lang="tr-TR" sz="1400" b="1" dirty="0" smtClean="0"/>
              <a:t>, </a:t>
            </a:r>
            <a:r>
              <a:rPr lang="tr-TR" sz="1400" b="1" dirty="0" err="1" smtClean="0"/>
              <a:t>GTPase</a:t>
            </a:r>
            <a:r>
              <a:rPr lang="tr-TR" sz="1400" b="1" dirty="0" smtClean="0"/>
              <a:t> aktivitesini </a:t>
            </a:r>
            <a:r>
              <a:rPr lang="tr-TR" sz="1400" b="1" dirty="0" err="1" smtClean="0"/>
              <a:t>kyabettiğinde</a:t>
            </a:r>
            <a:r>
              <a:rPr lang="tr-TR" sz="1400" b="1" dirty="0" smtClean="0"/>
              <a:t> (nokta mutasyon ile gerçekleşir) </a:t>
            </a:r>
            <a:r>
              <a:rPr lang="tr-TR" sz="1400" b="1" dirty="0" err="1" smtClean="0"/>
              <a:t>onkogenik</a:t>
            </a:r>
            <a:r>
              <a:rPr lang="tr-TR" sz="1400" b="1" dirty="0" smtClean="0"/>
              <a:t> özellik kazanır. Sürekli aktif halde kalır. </a:t>
            </a:r>
            <a:endParaRPr lang="tr-TR" sz="1400" b="1" dirty="0"/>
          </a:p>
        </p:txBody>
      </p:sp>
    </p:spTree>
    <p:extLst>
      <p:ext uri="{BB962C8B-B14F-4D97-AF65-F5344CB8AC3E}">
        <p14:creationId xmlns:p14="http://schemas.microsoft.com/office/powerpoint/2010/main" val="35688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figure_05_3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8531225" cy="594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15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Kültüre edilen hücreler çevresel faktörlere ihtiyaç duyarlar. Hücrenin üzerin eklenen </a:t>
            </a:r>
            <a:r>
              <a:rPr lang="tr-TR" sz="2400" dirty="0" err="1" smtClean="0"/>
              <a:t>besiyeri</a:t>
            </a:r>
            <a:r>
              <a:rPr lang="tr-TR" sz="2400" dirty="0" smtClean="0"/>
              <a:t> her ne kadar pek çok </a:t>
            </a:r>
            <a:r>
              <a:rPr lang="tr-TR" sz="2400" dirty="0" err="1" smtClean="0"/>
              <a:t>nutrient</a:t>
            </a:r>
            <a:r>
              <a:rPr lang="tr-TR" sz="2400" dirty="0" smtClean="0"/>
              <a:t> içerse de (vitamin, aminoasit, tuz..) hücrelerin büyümesi için yeterli değildir.</a:t>
            </a:r>
          </a:p>
          <a:p>
            <a:r>
              <a:rPr lang="tr-TR" sz="2400" dirty="0" smtClean="0"/>
              <a:t>Hücrelere serum eklenir. Serum hücrelere büyüme faktörü sağlar.</a:t>
            </a:r>
          </a:p>
          <a:p>
            <a:r>
              <a:rPr lang="tr-TR" sz="2400" dirty="0" smtClean="0"/>
              <a:t>PDGF bunlardan biridir. Pıhtılaşmayı sağlayan kan hücreleri, </a:t>
            </a:r>
            <a:r>
              <a:rPr lang="tr-TR" sz="2400" dirty="0" err="1" smtClean="0"/>
              <a:t>plateletlerden</a:t>
            </a:r>
            <a:r>
              <a:rPr lang="tr-TR" sz="2400" dirty="0" smtClean="0"/>
              <a:t> salgılanır (yarayı iyileştirmek için).</a:t>
            </a:r>
          </a:p>
          <a:p>
            <a:r>
              <a:rPr lang="tr-TR" sz="2400" dirty="0" smtClean="0"/>
              <a:t>Büyümeyi teşvik eden bu tür faktörlere </a:t>
            </a:r>
            <a:r>
              <a:rPr lang="tr-TR" sz="2400" dirty="0" err="1" smtClean="0"/>
              <a:t>mitojen</a:t>
            </a:r>
            <a:r>
              <a:rPr lang="tr-TR" sz="2400" dirty="0" smtClean="0"/>
              <a:t> denir. </a:t>
            </a:r>
          </a:p>
          <a:p>
            <a:r>
              <a:rPr lang="tr-TR" sz="2400" dirty="0" smtClean="0"/>
              <a:t>Örneğin PDGF içermeyen bir </a:t>
            </a:r>
            <a:r>
              <a:rPr lang="tr-TR" sz="2400" dirty="0" err="1" smtClean="0"/>
              <a:t>besiyerinde</a:t>
            </a:r>
            <a:r>
              <a:rPr lang="tr-TR" sz="2400" dirty="0" smtClean="0"/>
              <a:t> büyütülen </a:t>
            </a:r>
            <a:r>
              <a:rPr lang="tr-TR" sz="2400" dirty="0" err="1" smtClean="0"/>
              <a:t>fibroblast</a:t>
            </a:r>
            <a:r>
              <a:rPr lang="tr-TR" sz="2400" dirty="0" smtClean="0"/>
              <a:t> hücreleri yaşar ama büyüyüp bölünmezler.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029607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/>
              <a:t>Sitoplazmik</a:t>
            </a:r>
            <a:r>
              <a:rPr lang="tr-TR" sz="4000" b="1" dirty="0" smtClean="0"/>
              <a:t> Sinyal Yolakları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241662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igure_06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31800"/>
            <a:ext cx="7619961" cy="604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31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Kültüre edilen hücrelerin </a:t>
            </a:r>
            <a:r>
              <a:rPr lang="tr-TR" sz="2400" dirty="0" err="1" smtClean="0"/>
              <a:t>besiyerinden</a:t>
            </a:r>
            <a:r>
              <a:rPr lang="tr-TR" sz="2400" dirty="0" smtClean="0"/>
              <a:t> serum çekildiği zaman hücreler </a:t>
            </a:r>
            <a:r>
              <a:rPr lang="tr-TR" sz="2400" dirty="0" err="1" smtClean="0"/>
              <a:t>Go</a:t>
            </a:r>
            <a:r>
              <a:rPr lang="tr-TR" sz="2400" dirty="0" smtClean="0"/>
              <a:t> aşamasında kalırlar ve bölünmezler.</a:t>
            </a:r>
          </a:p>
          <a:p>
            <a:r>
              <a:rPr lang="tr-TR" sz="2400" dirty="0" smtClean="0"/>
              <a:t>Hücrelere bir süre sonra tekrar serum eklendiğinde hücreler senkronize bir şekilde DNA </a:t>
            </a:r>
            <a:r>
              <a:rPr lang="tr-TR" sz="2400" dirty="0" err="1" smtClean="0"/>
              <a:t>replikasyonu</a:t>
            </a:r>
            <a:r>
              <a:rPr lang="tr-TR" sz="2400" dirty="0" smtClean="0"/>
              <a:t> ve hücre bölünmesine giderler.</a:t>
            </a:r>
          </a:p>
          <a:p>
            <a:r>
              <a:rPr lang="tr-TR" sz="2400" dirty="0" smtClean="0"/>
              <a:t>1 saatten daha az bir sürede yaklaşık 100’e yakın gen uyarılır.</a:t>
            </a:r>
          </a:p>
          <a:p>
            <a:r>
              <a:rPr lang="tr-TR" sz="2400" dirty="0" smtClean="0"/>
              <a:t>Bu genlere erken cevap genleri denir (</a:t>
            </a:r>
            <a:r>
              <a:rPr lang="tr-TR" sz="2400" dirty="0" err="1" smtClean="0"/>
              <a:t>immidiate</a:t>
            </a:r>
            <a:r>
              <a:rPr lang="tr-TR" sz="2400" dirty="0" smtClean="0"/>
              <a:t> </a:t>
            </a:r>
            <a:r>
              <a:rPr lang="tr-TR" sz="2400" dirty="0" err="1" smtClean="0"/>
              <a:t>early</a:t>
            </a:r>
            <a:r>
              <a:rPr lang="tr-TR" sz="2400" dirty="0" smtClean="0"/>
              <a:t> </a:t>
            </a:r>
            <a:r>
              <a:rPr lang="tr-TR" sz="2400" dirty="0" err="1" smtClean="0"/>
              <a:t>genes</a:t>
            </a:r>
            <a:r>
              <a:rPr lang="tr-TR" sz="2400" dirty="0" smtClean="0"/>
              <a:t> (IEG))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113523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figure_06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2339975" cy="630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438400" y="533400"/>
            <a:ext cx="6477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Immidiate</a:t>
            </a:r>
            <a:r>
              <a:rPr lang="tr-TR" dirty="0" smtClean="0"/>
              <a:t>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Genes</a:t>
            </a:r>
            <a:r>
              <a:rPr lang="tr-TR" dirty="0" smtClean="0"/>
              <a:t> (IEG). Serum eklenmesinden hemen sonra ifadeleri değişen genler.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Besiyerinden</a:t>
            </a:r>
            <a:r>
              <a:rPr lang="tr-TR" dirty="0" smtClean="0"/>
              <a:t> serum uzaklaştırıldıktan bir süre sonra taze serum ile birlikte protein sentezini durduran </a:t>
            </a:r>
            <a:r>
              <a:rPr lang="tr-TR" dirty="0" err="1" smtClean="0"/>
              <a:t>cycloheximide</a:t>
            </a:r>
            <a:r>
              <a:rPr lang="tr-TR" dirty="0" smtClean="0"/>
              <a:t> hücrelere verilerek yeni bir deney tasarlanmıştır.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Buna rağmen </a:t>
            </a:r>
            <a:r>
              <a:rPr lang="tr-TR" dirty="0" err="1" smtClean="0"/>
              <a:t>IEG’lerin</a:t>
            </a:r>
            <a:r>
              <a:rPr lang="tr-TR" dirty="0" smtClean="0"/>
              <a:t> indüksiyonunda herhangi bir değişim gözlenmemiştir.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durum genlerin indüklenmesi için gerekli olan proteinlerin zaten orada bulunduğunu ve yeni (</a:t>
            </a:r>
            <a:r>
              <a:rPr lang="tr-TR" i="1" dirty="0" smtClean="0"/>
              <a:t>de </a:t>
            </a:r>
            <a:r>
              <a:rPr lang="tr-TR" i="1" dirty="0" err="1" smtClean="0"/>
              <a:t>novo</a:t>
            </a:r>
            <a:r>
              <a:rPr lang="tr-TR" dirty="0" smtClean="0"/>
              <a:t>) protein sentezine gerek olmadığını göstermektedir.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deney aynı zamanda hücrelerin bölünmek ve diğer aktivitelerini sürdürmek için hücre zarında bulunan ve </a:t>
            </a:r>
            <a:r>
              <a:rPr lang="tr-TR" dirty="0" err="1" smtClean="0"/>
              <a:t>mitojenik</a:t>
            </a:r>
            <a:r>
              <a:rPr lang="tr-TR" dirty="0" smtClean="0"/>
              <a:t> sinyalleri tanıyan büyüme faktörü reseptörlerinin (GFR) yanında hücre içinde iletimi sağlayan ve transkripsiyon faktörlerine ileten başka faktörlerin de olduğunu göstermiştir.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</a:t>
            </a:r>
            <a:r>
              <a:rPr lang="tr-TR" dirty="0" err="1" smtClean="0"/>
              <a:t>sitoplazmik</a:t>
            </a:r>
            <a:r>
              <a:rPr lang="tr-TR" dirty="0" smtClean="0"/>
              <a:t> sinyal iletim proteinlerinin miktarlarındaki değişikliğin değil yapılarındaki, konfigürasyonlarındaki, lokalizasyonlarındaki bir takım değişimlerin aktivasyonlarına sebep olduğu gösterilmiştir.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60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table_06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393700"/>
            <a:ext cx="5356225" cy="607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60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figure_06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399"/>
            <a:ext cx="4914900" cy="529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953000" y="1536680"/>
            <a:ext cx="403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Gecikmeli erken genler (</a:t>
            </a:r>
            <a:r>
              <a:rPr lang="tr-TR" b="1" dirty="0" err="1" smtClean="0"/>
              <a:t>delayed</a:t>
            </a:r>
            <a:r>
              <a:rPr lang="tr-TR" b="1" dirty="0" smtClean="0"/>
              <a:t> </a:t>
            </a:r>
            <a:r>
              <a:rPr lang="tr-TR" b="1" dirty="0" err="1" smtClean="0"/>
              <a:t>early</a:t>
            </a:r>
            <a:r>
              <a:rPr lang="tr-TR" b="1" dirty="0" smtClean="0"/>
              <a:t> </a:t>
            </a:r>
            <a:r>
              <a:rPr lang="tr-TR" b="1" dirty="0" err="1" smtClean="0"/>
              <a:t>genes</a:t>
            </a:r>
            <a:r>
              <a:rPr lang="tr-TR" b="1" dirty="0" smtClean="0"/>
              <a:t>): </a:t>
            </a:r>
            <a:r>
              <a:rPr lang="tr-TR" dirty="0" smtClean="0"/>
              <a:t>Bu genler ilk IEG dalgasından hemen sonra yaklaşık bir saat içerisinde indüklenen genlerdir.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Hücreler </a:t>
            </a:r>
            <a:r>
              <a:rPr lang="tr-TR" dirty="0" err="1" smtClean="0"/>
              <a:t>cycloheximide</a:t>
            </a:r>
            <a:r>
              <a:rPr lang="tr-TR" dirty="0" smtClean="0"/>
              <a:t> ile muamele edildiğinde bu genlerin kodladığı proteinler ortamda bulunmadıkları gözlenmiştir. Dolayısı ile bu proteinler </a:t>
            </a:r>
            <a:r>
              <a:rPr lang="tr-TR" i="1" dirty="0" smtClean="0"/>
              <a:t>de </a:t>
            </a:r>
            <a:r>
              <a:rPr lang="tr-TR" i="1" dirty="0" err="1" smtClean="0"/>
              <a:t>novo</a:t>
            </a:r>
            <a:r>
              <a:rPr lang="tr-TR" i="1" dirty="0" smtClean="0"/>
              <a:t> </a:t>
            </a:r>
            <a:r>
              <a:rPr lang="tr-TR" dirty="0" smtClean="0"/>
              <a:t>proteinlerdir ve sentezleri için ilk dalgada yer alan </a:t>
            </a:r>
            <a:r>
              <a:rPr lang="tr-TR" dirty="0" err="1" smtClean="0"/>
              <a:t>TF’lerin</a:t>
            </a:r>
            <a:r>
              <a:rPr lang="tr-TR" dirty="0" smtClean="0"/>
              <a:t> ifade edilmesi gerekmektedir.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67600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figure_06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73704"/>
            <a:ext cx="7772400" cy="480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762000" y="5943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Serum eklendikten  10 dakika sonra </a:t>
            </a:r>
            <a:r>
              <a:rPr lang="tr-TR" dirty="0" err="1" smtClean="0"/>
              <a:t>aktin</a:t>
            </a:r>
            <a:r>
              <a:rPr lang="tr-TR" dirty="0" smtClean="0"/>
              <a:t> fiberlerin durumu.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73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Ras</a:t>
            </a:r>
            <a:r>
              <a:rPr lang="tr-TR" dirty="0" smtClean="0"/>
              <a:t> Proteini Karmaşık Bir Sinyal Yolağının Ortasında </a:t>
            </a:r>
            <a:r>
              <a:rPr lang="tr-TR" smtClean="0"/>
              <a:t>Yer Almaktadır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4718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figure_06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304800"/>
            <a:ext cx="4143375" cy="626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8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figure_06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304800"/>
            <a:ext cx="3698875" cy="625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7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figure_05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9400"/>
            <a:ext cx="5638800" cy="507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762000" y="56388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Plateletler</a:t>
            </a:r>
            <a:r>
              <a:rPr lang="tr-TR" dirty="0" smtClean="0"/>
              <a:t> tarafından depolanmış olan </a:t>
            </a:r>
            <a:r>
              <a:rPr lang="tr-TR" dirty="0" err="1" smtClean="0"/>
              <a:t>PDGF’ler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417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Tirozin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fosforilasyonu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err="1" smtClean="0"/>
              <a:t>Büyüme</a:t>
            </a:r>
            <a:r>
              <a:rPr lang="en-US" sz="2400" dirty="0" smtClean="0"/>
              <a:t> </a:t>
            </a:r>
            <a:r>
              <a:rPr lang="en-US" sz="2400" dirty="0" err="1" smtClean="0"/>
              <a:t>reseptörleri</a:t>
            </a:r>
            <a:r>
              <a:rPr lang="en-US" sz="2400" dirty="0" smtClean="0"/>
              <a:t> </a:t>
            </a:r>
            <a:r>
              <a:rPr lang="en-US" sz="2400" dirty="0" err="1" smtClean="0"/>
              <a:t>tarafından</a:t>
            </a:r>
            <a:r>
              <a:rPr lang="en-US" sz="2400" dirty="0" smtClean="0"/>
              <a:t> </a:t>
            </a:r>
            <a:r>
              <a:rPr lang="en-US" sz="2400" dirty="0" err="1" smtClean="0"/>
              <a:t>taşınan</a:t>
            </a:r>
            <a:r>
              <a:rPr lang="en-US" sz="2400" dirty="0" smtClean="0"/>
              <a:t> </a:t>
            </a:r>
            <a:r>
              <a:rPr lang="en-US" sz="2400" dirty="0" err="1" smtClean="0"/>
              <a:t>kinazların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aktivitelerini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gösterdikleri</a:t>
            </a:r>
            <a:r>
              <a:rPr lang="en-US" sz="2400" dirty="0"/>
              <a:t> </a:t>
            </a:r>
            <a:r>
              <a:rPr lang="en-US" sz="2400" dirty="0" err="1" smtClean="0"/>
              <a:t>hala</a:t>
            </a:r>
            <a:r>
              <a:rPr lang="en-US" sz="2400" dirty="0" smtClean="0"/>
              <a:t> tam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aydınlatılmamıştır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reseptörlerin</a:t>
            </a:r>
            <a:r>
              <a:rPr lang="en-US" sz="2400" dirty="0" smtClean="0"/>
              <a:t> </a:t>
            </a:r>
            <a:r>
              <a:rPr lang="en-US" sz="2400" dirty="0" err="1" smtClean="0"/>
              <a:t>tirozin</a:t>
            </a:r>
            <a:r>
              <a:rPr lang="en-US" sz="2400" dirty="0" smtClean="0"/>
              <a:t> </a:t>
            </a:r>
            <a:r>
              <a:rPr lang="en-US" sz="2400" dirty="0" err="1" smtClean="0"/>
              <a:t>bölgelerinden</a:t>
            </a:r>
            <a:r>
              <a:rPr lang="en-US" sz="2400" dirty="0" smtClean="0"/>
              <a:t> </a:t>
            </a:r>
            <a:r>
              <a:rPr lang="en-US" sz="2400" dirty="0" err="1" smtClean="0"/>
              <a:t>fosforlanmaları</a:t>
            </a:r>
            <a:r>
              <a:rPr lang="en-US" sz="2400" dirty="0" smtClean="0"/>
              <a:t> </a:t>
            </a:r>
            <a:r>
              <a:rPr lang="en-US" sz="2400" dirty="0" err="1" smtClean="0"/>
              <a:t>sinyal</a:t>
            </a:r>
            <a:r>
              <a:rPr lang="en-US" sz="2400" dirty="0" smtClean="0"/>
              <a:t> </a:t>
            </a:r>
            <a:r>
              <a:rPr lang="en-US" sz="2400" dirty="0" err="1" smtClean="0"/>
              <a:t>yolaklarının</a:t>
            </a:r>
            <a:r>
              <a:rPr lang="en-US" sz="2400" dirty="0" smtClean="0"/>
              <a:t> </a:t>
            </a:r>
            <a:r>
              <a:rPr lang="en-US" sz="2400" dirty="0" err="1" smtClean="0"/>
              <a:t>açılması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tr-TR" sz="2400" dirty="0" smtClean="0"/>
              <a:t>y</a:t>
            </a:r>
            <a:r>
              <a:rPr lang="en-US" sz="2400" dirty="0" err="1" smtClean="0"/>
              <a:t>i</a:t>
            </a:r>
            <a:r>
              <a:rPr lang="en-US" sz="2400" dirty="0" smtClean="0"/>
              <a:t> m</a:t>
            </a:r>
            <a:r>
              <a:rPr lang="tr-TR" sz="2400" dirty="0" smtClean="0"/>
              <a:t>i</a:t>
            </a:r>
            <a:r>
              <a:rPr lang="en-US" sz="2400" dirty="0" err="1" smtClean="0"/>
              <a:t>dir</a:t>
            </a:r>
            <a:r>
              <a:rPr lang="en-US" sz="2400" dirty="0" smtClean="0"/>
              <a:t> </a:t>
            </a:r>
            <a:r>
              <a:rPr lang="en-US" sz="2400" dirty="0" err="1" smtClean="0"/>
              <a:t>kötü</a:t>
            </a:r>
            <a:r>
              <a:rPr lang="en-US" sz="2400" dirty="0" smtClean="0"/>
              <a:t> </a:t>
            </a:r>
            <a:r>
              <a:rPr lang="en-US" sz="2400" dirty="0" err="1" smtClean="0"/>
              <a:t>mü</a:t>
            </a:r>
            <a:r>
              <a:rPr lang="en-US" sz="2400" dirty="0" smtClean="0"/>
              <a:t>?</a:t>
            </a:r>
          </a:p>
          <a:p>
            <a:r>
              <a:rPr lang="en-US" sz="2400" dirty="0" err="1" smtClean="0"/>
              <a:t>Eğer</a:t>
            </a:r>
            <a:r>
              <a:rPr lang="en-US" sz="2400" dirty="0" smtClean="0"/>
              <a:t> </a:t>
            </a:r>
            <a:r>
              <a:rPr lang="en-US" sz="2400" dirty="0" err="1" smtClean="0"/>
              <a:t>iyi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 da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fosforilasyon</a:t>
            </a:r>
            <a:r>
              <a:rPr lang="en-US" sz="2400" dirty="0" smtClean="0"/>
              <a:t> </a:t>
            </a:r>
            <a:r>
              <a:rPr lang="en-US" sz="2400" dirty="0" err="1" smtClean="0"/>
              <a:t>kocaman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sinyal</a:t>
            </a:r>
            <a:r>
              <a:rPr lang="en-US" sz="2400" dirty="0" smtClean="0"/>
              <a:t> </a:t>
            </a:r>
            <a:r>
              <a:rPr lang="en-US" sz="2400" dirty="0" err="1" smtClean="0"/>
              <a:t>yolağını</a:t>
            </a:r>
            <a:r>
              <a:rPr lang="en-US" sz="2400" dirty="0" smtClean="0"/>
              <a:t> </a:t>
            </a:r>
            <a:r>
              <a:rPr lang="en-US" sz="2400" dirty="0" err="1" smtClean="0"/>
              <a:t>aktifleştirebilir</a:t>
            </a:r>
            <a:r>
              <a:rPr lang="en-US" sz="2400" dirty="0" smtClean="0"/>
              <a:t>?</a:t>
            </a:r>
          </a:p>
          <a:p>
            <a:pPr lvl="1"/>
            <a:r>
              <a:rPr lang="en-US" sz="2000" dirty="0" err="1" smtClean="0"/>
              <a:t>Reseptör</a:t>
            </a:r>
            <a:r>
              <a:rPr lang="en-US" sz="2000" dirty="0" smtClean="0"/>
              <a:t> </a:t>
            </a:r>
            <a:r>
              <a:rPr lang="en-US" sz="2000" dirty="0" err="1" smtClean="0"/>
              <a:t>alakalı</a:t>
            </a:r>
            <a:r>
              <a:rPr lang="en-US" sz="2000" dirty="0" smtClean="0"/>
              <a:t> </a:t>
            </a:r>
            <a:r>
              <a:rPr lang="en-US" sz="2000" dirty="0" err="1" smtClean="0"/>
              <a:t>tirozin</a:t>
            </a:r>
            <a:r>
              <a:rPr lang="en-US" sz="2000" dirty="0" smtClean="0"/>
              <a:t> </a:t>
            </a:r>
            <a:r>
              <a:rPr lang="en-US" sz="2000" dirty="0" err="1" smtClean="0"/>
              <a:t>kinazlar</a:t>
            </a:r>
            <a:r>
              <a:rPr lang="en-US" sz="2000" dirty="0" smtClean="0"/>
              <a:t> </a:t>
            </a:r>
            <a:r>
              <a:rPr lang="en-US" sz="2000" dirty="0" err="1" smtClean="0"/>
              <a:t>sitoplazmada</a:t>
            </a:r>
            <a:r>
              <a:rPr lang="en-US" sz="2000" dirty="0" smtClean="0"/>
              <a:t> </a:t>
            </a:r>
            <a:r>
              <a:rPr lang="en-US" sz="2000" dirty="0" err="1" smtClean="0"/>
              <a:t>birçok</a:t>
            </a:r>
            <a:r>
              <a:rPr lang="en-US" sz="2000" dirty="0" smtClean="0"/>
              <a:t> </a:t>
            </a:r>
            <a:r>
              <a:rPr lang="en-US" sz="2000" dirty="0" err="1" smtClean="0"/>
              <a:t>proteini</a:t>
            </a:r>
            <a:r>
              <a:rPr lang="en-US" sz="2000" dirty="0" smtClean="0"/>
              <a:t> </a:t>
            </a:r>
            <a:r>
              <a:rPr lang="en-US" sz="2000" dirty="0" err="1" smtClean="0"/>
              <a:t>fosforile</a:t>
            </a:r>
            <a:r>
              <a:rPr lang="en-US" sz="2000" dirty="0" smtClean="0"/>
              <a:t> </a:t>
            </a:r>
            <a:r>
              <a:rPr lang="en-US" sz="2000" dirty="0" err="1" smtClean="0"/>
              <a:t>ederler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fosforile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proteinlerin</a:t>
            </a:r>
            <a:r>
              <a:rPr lang="en-US" sz="2000" dirty="0" smtClean="0"/>
              <a:t> 3 </a:t>
            </a:r>
            <a:r>
              <a:rPr lang="en-US" sz="2000" dirty="0" err="1" smtClean="0"/>
              <a:t>boyutlu</a:t>
            </a:r>
            <a:r>
              <a:rPr lang="en-US" sz="2000" dirty="0" smtClean="0"/>
              <a:t> </a:t>
            </a:r>
            <a:r>
              <a:rPr lang="en-US" sz="2000" dirty="0" err="1" smtClean="0"/>
              <a:t>yapısı</a:t>
            </a:r>
            <a:r>
              <a:rPr lang="en-US" sz="2000" dirty="0" smtClean="0"/>
              <a:t> </a:t>
            </a:r>
            <a:r>
              <a:rPr lang="en-US" sz="2000" dirty="0" err="1" smtClean="0"/>
              <a:t>değişir</a:t>
            </a:r>
            <a:r>
              <a:rPr lang="en-US" sz="2000" dirty="0" smtClean="0"/>
              <a:t> (</a:t>
            </a:r>
            <a:r>
              <a:rPr lang="en-US" sz="2000" dirty="0" err="1" smtClean="0"/>
              <a:t>sterokimyası</a:t>
            </a:r>
            <a:r>
              <a:rPr lang="en-US" sz="2000" dirty="0" smtClean="0"/>
              <a:t>)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sinyal</a:t>
            </a:r>
            <a:r>
              <a:rPr lang="en-US" sz="2000" dirty="0" smtClean="0"/>
              <a:t> </a:t>
            </a:r>
            <a:r>
              <a:rPr lang="en-US" sz="2000" dirty="0" err="1" smtClean="0"/>
              <a:t>iletimine</a:t>
            </a:r>
            <a:r>
              <a:rPr lang="en-US" sz="2000" dirty="0" smtClean="0"/>
              <a:t> </a:t>
            </a:r>
            <a:r>
              <a:rPr lang="en-US" sz="2000" dirty="0" err="1" smtClean="0"/>
              <a:t>açık</a:t>
            </a:r>
            <a:r>
              <a:rPr lang="en-US" sz="2000" dirty="0" smtClean="0"/>
              <a:t> hale </a:t>
            </a:r>
            <a:r>
              <a:rPr lang="en-US" sz="2000" dirty="0" err="1" smtClean="0"/>
              <a:t>gelirler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err="1" smtClean="0"/>
              <a:t>Ya</a:t>
            </a:r>
            <a:r>
              <a:rPr lang="en-US" sz="2000" dirty="0" smtClean="0"/>
              <a:t> da </a:t>
            </a:r>
            <a:r>
              <a:rPr lang="en-US" sz="2000" dirty="0" err="1" smtClean="0"/>
              <a:t>reseptör</a:t>
            </a:r>
            <a:r>
              <a:rPr lang="en-US" sz="2000" dirty="0" smtClean="0"/>
              <a:t> </a:t>
            </a:r>
            <a:r>
              <a:rPr lang="en-US" sz="2000" dirty="0" err="1" smtClean="0"/>
              <a:t>kendini</a:t>
            </a:r>
            <a:r>
              <a:rPr lang="en-US" sz="2000" dirty="0" smtClean="0"/>
              <a:t> </a:t>
            </a:r>
            <a:r>
              <a:rPr lang="en-US" sz="2000" dirty="0" err="1" smtClean="0"/>
              <a:t>fosforlar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aktif</a:t>
            </a:r>
            <a:r>
              <a:rPr lang="en-US" sz="2000" dirty="0" smtClean="0"/>
              <a:t> hale </a:t>
            </a:r>
            <a:r>
              <a:rPr lang="en-US" sz="2000" dirty="0" err="1" smtClean="0"/>
              <a:t>geçer</a:t>
            </a:r>
            <a:r>
              <a:rPr lang="en-US" sz="2000" dirty="0" smtClean="0"/>
              <a:t>. Bu </a:t>
            </a:r>
            <a:r>
              <a:rPr lang="en-US" sz="2000" dirty="0" err="1" smtClean="0"/>
              <a:t>sayede</a:t>
            </a:r>
            <a:r>
              <a:rPr lang="en-US" sz="2000" dirty="0" smtClean="0"/>
              <a:t> </a:t>
            </a:r>
            <a:r>
              <a:rPr lang="en-US" sz="2000" dirty="0" err="1" smtClean="0"/>
              <a:t>yolağın</a:t>
            </a:r>
            <a:r>
              <a:rPr lang="en-US" sz="2000" dirty="0" smtClean="0"/>
              <a:t> alt </a:t>
            </a:r>
            <a:r>
              <a:rPr lang="en-US" sz="2000" dirty="0" err="1" smtClean="0"/>
              <a:t>basamaklarında</a:t>
            </a:r>
            <a:r>
              <a:rPr lang="en-US" sz="2000" dirty="0" smtClean="0"/>
              <a:t> </a:t>
            </a:r>
            <a:r>
              <a:rPr lang="en-US" sz="2000" dirty="0" err="1" smtClean="0"/>
              <a:t>bulunan</a:t>
            </a:r>
            <a:r>
              <a:rPr lang="en-US" sz="2000" dirty="0" smtClean="0"/>
              <a:t> </a:t>
            </a:r>
            <a:r>
              <a:rPr lang="en-US" sz="2000" dirty="0" err="1" smtClean="0"/>
              <a:t>diğer</a:t>
            </a:r>
            <a:r>
              <a:rPr lang="en-US" sz="2000" dirty="0" smtClean="0"/>
              <a:t> </a:t>
            </a:r>
            <a:r>
              <a:rPr lang="en-US" sz="2000" dirty="0" err="1" smtClean="0"/>
              <a:t>proteinler</a:t>
            </a:r>
            <a:r>
              <a:rPr lang="en-US" sz="2000" dirty="0" smtClean="0"/>
              <a:t> </a:t>
            </a:r>
            <a:r>
              <a:rPr lang="en-US" sz="2000" dirty="0" err="1" smtClean="0"/>
              <a:t>yeniden</a:t>
            </a:r>
            <a:r>
              <a:rPr lang="en-US" sz="2000" dirty="0" smtClean="0"/>
              <a:t> </a:t>
            </a:r>
            <a:r>
              <a:rPr lang="en-US" sz="2000" dirty="0" err="1" smtClean="0"/>
              <a:t>lokalize</a:t>
            </a:r>
            <a:r>
              <a:rPr lang="en-US" sz="2000" dirty="0" smtClean="0"/>
              <a:t> </a:t>
            </a:r>
            <a:r>
              <a:rPr lang="en-US" sz="2000" dirty="0" err="1" smtClean="0"/>
              <a:t>olurlar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sinyal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tr-TR" sz="2000" dirty="0" smtClean="0"/>
              <a:t>l</a:t>
            </a:r>
            <a:r>
              <a:rPr lang="en-US" sz="2000" dirty="0" err="1" smtClean="0"/>
              <a:t>etmeye</a:t>
            </a:r>
            <a:r>
              <a:rPr lang="en-US" sz="2000" dirty="0" smtClean="0"/>
              <a:t> </a:t>
            </a:r>
            <a:r>
              <a:rPr lang="en-US" sz="2000" dirty="0" err="1" smtClean="0"/>
              <a:t>başlarlar</a:t>
            </a:r>
            <a:r>
              <a:rPr lang="en-US" sz="2000" dirty="0" smtClean="0"/>
              <a:t>. </a:t>
            </a:r>
            <a:r>
              <a:rPr lang="en-US" sz="2000" dirty="0"/>
              <a:t>	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013907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figure_06_0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57980"/>
            <a:ext cx="5139767" cy="480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57800" y="685800"/>
            <a:ext cx="3886200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Src</a:t>
            </a:r>
            <a:r>
              <a:rPr lang="en-US" b="1" dirty="0" smtClean="0"/>
              <a:t> </a:t>
            </a:r>
            <a:r>
              <a:rPr lang="en-US" b="1" dirty="0" err="1" smtClean="0"/>
              <a:t>proteininin</a:t>
            </a:r>
            <a:r>
              <a:rPr lang="en-US" b="1" dirty="0" smtClean="0"/>
              <a:t> domain </a:t>
            </a:r>
            <a:r>
              <a:rPr lang="en-US" b="1" dirty="0" err="1" smtClean="0"/>
              <a:t>yapısı</a:t>
            </a:r>
            <a:r>
              <a:rPr lang="en-US" b="1" dirty="0" smtClean="0"/>
              <a:t>.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kinazda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n-US" dirty="0" err="1" smtClean="0"/>
              <a:t>homoloji</a:t>
            </a:r>
            <a:r>
              <a:rPr lang="en-US" dirty="0" smtClean="0"/>
              <a:t> </a:t>
            </a:r>
            <a:r>
              <a:rPr lang="en-US" dirty="0" err="1" smtClean="0"/>
              <a:t>domainleri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adlandırılan</a:t>
            </a:r>
            <a:r>
              <a:rPr lang="en-US" dirty="0" smtClean="0"/>
              <a:t> 3 </a:t>
            </a:r>
            <a:r>
              <a:rPr lang="en-US" dirty="0" err="1" smtClean="0"/>
              <a:t>farklı</a:t>
            </a:r>
            <a:r>
              <a:rPr lang="en-US" dirty="0" smtClean="0"/>
              <a:t> protein </a:t>
            </a:r>
            <a:r>
              <a:rPr lang="en-US" dirty="0" err="1" smtClean="0"/>
              <a:t>yapısı</a:t>
            </a:r>
            <a:r>
              <a:rPr lang="en-US" dirty="0" smtClean="0"/>
              <a:t>. SH1, SH2 </a:t>
            </a:r>
            <a:r>
              <a:rPr lang="en-US" dirty="0" err="1" smtClean="0"/>
              <a:t>ve</a:t>
            </a:r>
            <a:r>
              <a:rPr lang="en-US" dirty="0" smtClean="0"/>
              <a:t> SH3.</a:t>
            </a:r>
          </a:p>
          <a:p>
            <a:endParaRPr lang="en-US" dirty="0"/>
          </a:p>
          <a:p>
            <a:r>
              <a:rPr lang="en-US" dirty="0" smtClean="0"/>
              <a:t>SH1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domiani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bölgeden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SH2 </a:t>
            </a:r>
            <a:r>
              <a:rPr lang="en-US" dirty="0" err="1" smtClean="0"/>
              <a:t>ve</a:t>
            </a:r>
            <a:r>
              <a:rPr lang="en-US" dirty="0" smtClean="0"/>
              <a:t> SH3 </a:t>
            </a:r>
            <a:r>
              <a:rPr lang="en-US" dirty="0" err="1" smtClean="0"/>
              <a:t>substrat</a:t>
            </a:r>
            <a:r>
              <a:rPr lang="en-US" dirty="0" smtClean="0"/>
              <a:t> </a:t>
            </a:r>
            <a:r>
              <a:rPr lang="en-US" dirty="0" err="1" smtClean="0"/>
              <a:t>tanıma</a:t>
            </a:r>
            <a:r>
              <a:rPr lang="en-US" dirty="0" smtClean="0"/>
              <a:t> </a:t>
            </a:r>
            <a:r>
              <a:rPr lang="en-US" dirty="0" err="1" smtClean="0"/>
              <a:t>kinazlama</a:t>
            </a:r>
            <a:r>
              <a:rPr lang="en-US" dirty="0" smtClean="0"/>
              <a:t> </a:t>
            </a:r>
            <a:r>
              <a:rPr lang="en-US" dirty="0" err="1" smtClean="0"/>
              <a:t>işinin</a:t>
            </a:r>
            <a:r>
              <a:rPr lang="en-US" dirty="0" smtClean="0"/>
              <a:t> </a:t>
            </a:r>
            <a:r>
              <a:rPr lang="en-US" dirty="0" err="1" smtClean="0"/>
              <a:t>düzenlenmesinde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SH2 </a:t>
            </a:r>
            <a:r>
              <a:rPr lang="en-US" dirty="0" err="1" smtClean="0"/>
              <a:t>domaini</a:t>
            </a:r>
            <a:r>
              <a:rPr lang="en-US" dirty="0" smtClean="0"/>
              <a:t> </a:t>
            </a:r>
            <a:r>
              <a:rPr lang="en-US" b="1" i="1" dirty="0" err="1" smtClean="0"/>
              <a:t>hücre</a:t>
            </a:r>
            <a:r>
              <a:rPr lang="en-US" b="1" i="1" dirty="0" smtClean="0"/>
              <a:t> </a:t>
            </a:r>
            <a:r>
              <a:rPr lang="en-US" b="1" i="1" dirty="0" err="1" smtClean="0"/>
              <a:t>içi</a:t>
            </a:r>
            <a:r>
              <a:rPr lang="en-US" b="1" i="1" dirty="0" smtClean="0"/>
              <a:t> </a:t>
            </a:r>
            <a:r>
              <a:rPr lang="en-US" b="1" i="1" dirty="0" err="1" smtClean="0"/>
              <a:t>reseptör</a:t>
            </a:r>
            <a:r>
              <a:rPr lang="en-US" b="1" i="1" dirty="0" smtClean="0"/>
              <a:t> </a:t>
            </a:r>
            <a:r>
              <a:rPr lang="en-US" dirty="0" err="1" smtClean="0"/>
              <a:t>görevi</a:t>
            </a:r>
            <a:r>
              <a:rPr lang="en-US" dirty="0" smtClean="0"/>
              <a:t> </a:t>
            </a:r>
            <a:r>
              <a:rPr lang="en-US" dirty="0" err="1" smtClean="0"/>
              <a:t>görür</a:t>
            </a:r>
            <a:r>
              <a:rPr lang="en-US" dirty="0" smtClean="0"/>
              <a:t>. Bu </a:t>
            </a:r>
            <a:r>
              <a:rPr lang="en-US" dirty="0" err="1" smtClean="0"/>
              <a:t>reseptörün</a:t>
            </a:r>
            <a:r>
              <a:rPr lang="en-US" dirty="0" smtClean="0"/>
              <a:t> </a:t>
            </a:r>
            <a:r>
              <a:rPr lang="en-US" dirty="0" err="1" smtClean="0"/>
              <a:t>ligandı</a:t>
            </a:r>
            <a:r>
              <a:rPr lang="en-US" dirty="0" smtClean="0"/>
              <a:t> </a:t>
            </a:r>
            <a:r>
              <a:rPr lang="en-US" dirty="0" err="1" smtClean="0"/>
              <a:t>fosforile</a:t>
            </a:r>
            <a:r>
              <a:rPr lang="en-US" dirty="0" smtClean="0"/>
              <a:t> </a:t>
            </a:r>
            <a:r>
              <a:rPr lang="en-US" dirty="0" err="1" smtClean="0"/>
              <a:t>tirozin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oligopeptid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C-</a:t>
            </a:r>
            <a:r>
              <a:rPr lang="en-US" dirty="0" err="1" smtClean="0"/>
              <a:t>ucunda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3-6 residue </a:t>
            </a:r>
            <a:r>
              <a:rPr lang="en-US" dirty="0" err="1" smtClean="0"/>
              <a:t>uzunluğunda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sekanstır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49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figure_06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92100"/>
            <a:ext cx="8331200" cy="627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51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figure_06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279400"/>
            <a:ext cx="7727950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figure_06_1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457200"/>
            <a:ext cx="5030472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9200" y="114300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Bu </a:t>
            </a:r>
            <a:r>
              <a:rPr lang="en-US" sz="2000" dirty="0" err="1" smtClean="0"/>
              <a:t>proteinlerin</a:t>
            </a:r>
            <a:r>
              <a:rPr lang="en-US" sz="2000" dirty="0" smtClean="0"/>
              <a:t> </a:t>
            </a:r>
            <a:r>
              <a:rPr lang="en-US" sz="2000" dirty="0" err="1" smtClean="0"/>
              <a:t>hepsi</a:t>
            </a:r>
            <a:r>
              <a:rPr lang="en-US" sz="2000" dirty="0" smtClean="0"/>
              <a:t> </a:t>
            </a:r>
            <a:r>
              <a:rPr lang="en-US" sz="2000" dirty="0" err="1" smtClean="0"/>
              <a:t>PDGF’e</a:t>
            </a:r>
            <a:r>
              <a:rPr lang="en-US" sz="2000" dirty="0" smtClean="0"/>
              <a:t> </a:t>
            </a:r>
            <a:r>
              <a:rPr lang="en-US" sz="2000" dirty="0" err="1" smtClean="0"/>
              <a:t>bağlanabilirler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her </a:t>
            </a:r>
            <a:r>
              <a:rPr lang="en-US" sz="2000" dirty="0" err="1" smtClean="0"/>
              <a:t>biri</a:t>
            </a:r>
            <a:r>
              <a:rPr lang="en-US" sz="2000" dirty="0" smtClean="0"/>
              <a:t> en </a:t>
            </a:r>
            <a:r>
              <a:rPr lang="en-US" sz="2000" dirty="0" err="1" smtClean="0"/>
              <a:t>az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tane</a:t>
            </a:r>
            <a:r>
              <a:rPr lang="en-US" sz="2000" dirty="0" smtClean="0"/>
              <a:t> SH2 </a:t>
            </a:r>
            <a:r>
              <a:rPr lang="en-US" sz="2000" dirty="0" err="1" smtClean="0"/>
              <a:t>domaini</a:t>
            </a:r>
            <a:r>
              <a:rPr lang="en-US" sz="2000" dirty="0" smtClean="0"/>
              <a:t> </a:t>
            </a:r>
            <a:r>
              <a:rPr lang="en-US" sz="2000" dirty="0" err="1" smtClean="0"/>
              <a:t>içerir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1703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table_06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520700"/>
            <a:ext cx="6977063" cy="583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41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figure_06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2101"/>
            <a:ext cx="6781800" cy="538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61722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SH2 </a:t>
            </a:r>
            <a:r>
              <a:rPr lang="en-US" dirty="0" err="1" smtClean="0"/>
              <a:t>ve</a:t>
            </a:r>
            <a:r>
              <a:rPr lang="en-US" dirty="0" smtClean="0"/>
              <a:t> SH3 </a:t>
            </a:r>
            <a:r>
              <a:rPr lang="en-US" dirty="0" err="1" smtClean="0"/>
              <a:t>domainlerinin</a:t>
            </a:r>
            <a:r>
              <a:rPr lang="en-US" dirty="0" smtClean="0"/>
              <a:t> </a:t>
            </a:r>
            <a:r>
              <a:rPr lang="en-US" dirty="0" err="1" smtClean="0"/>
              <a:t>tanımlanmış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yolağının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olabileceğine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ipuçları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çıkarttı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4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Ras’ın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başrol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oynadığı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yolakların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tanımlanması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Ras</a:t>
            </a:r>
            <a:r>
              <a:rPr lang="en-US" sz="2800" dirty="0" smtClean="0"/>
              <a:t> </a:t>
            </a:r>
            <a:r>
              <a:rPr lang="en-US" sz="2800" dirty="0" err="1" smtClean="0"/>
              <a:t>GTP’ye</a:t>
            </a:r>
            <a:r>
              <a:rPr lang="en-US" sz="2800" dirty="0" smtClean="0"/>
              <a:t> </a:t>
            </a:r>
            <a:r>
              <a:rPr lang="en-US" sz="2800" dirty="0" err="1" smtClean="0"/>
              <a:t>bağlandığı</a:t>
            </a:r>
            <a:r>
              <a:rPr lang="en-US" sz="2800" dirty="0" smtClean="0"/>
              <a:t> </a:t>
            </a:r>
            <a:r>
              <a:rPr lang="en-US" sz="2800" dirty="0" err="1" smtClean="0"/>
              <a:t>zaman</a:t>
            </a:r>
            <a:r>
              <a:rPr lang="en-US" sz="2800" dirty="0" smtClean="0"/>
              <a:t> </a:t>
            </a:r>
            <a:r>
              <a:rPr lang="en-US" sz="2800" dirty="0" err="1" smtClean="0"/>
              <a:t>Ras’ın</a:t>
            </a:r>
            <a:r>
              <a:rPr lang="en-US" sz="2800" dirty="0" smtClean="0"/>
              <a:t> </a:t>
            </a:r>
            <a:r>
              <a:rPr lang="en-US" sz="2800" dirty="0" err="1" smtClean="0"/>
              <a:t>iki</a:t>
            </a:r>
            <a:r>
              <a:rPr lang="en-US" sz="2800" dirty="0" smtClean="0"/>
              <a:t> switch </a:t>
            </a:r>
            <a:r>
              <a:rPr lang="en-US" sz="2800" dirty="0" err="1" smtClean="0"/>
              <a:t>domaini</a:t>
            </a:r>
            <a:r>
              <a:rPr lang="en-US" sz="2800" dirty="0" smtClean="0"/>
              <a:t> </a:t>
            </a:r>
            <a:r>
              <a:rPr lang="en-US" sz="2800" dirty="0" err="1" smtClean="0"/>
              <a:t>kayar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efektör</a:t>
            </a:r>
            <a:r>
              <a:rPr lang="en-US" sz="2800" dirty="0" smtClean="0"/>
              <a:t> </a:t>
            </a:r>
            <a:r>
              <a:rPr lang="en-US" sz="2800" dirty="0" err="1" smtClean="0"/>
              <a:t>düğümünün</a:t>
            </a:r>
            <a:r>
              <a:rPr lang="en-US" sz="2800" dirty="0" smtClean="0"/>
              <a:t> </a:t>
            </a:r>
            <a:r>
              <a:rPr lang="en-US" sz="2800" dirty="0" err="1" smtClean="0"/>
              <a:t>farklı</a:t>
            </a:r>
            <a:r>
              <a:rPr lang="en-US" sz="2800" dirty="0" smtClean="0"/>
              <a:t> </a:t>
            </a:r>
            <a:r>
              <a:rPr lang="en-US" sz="2800" dirty="0" err="1" smtClean="0"/>
              <a:t>proteinler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interakt</a:t>
            </a:r>
            <a:r>
              <a:rPr lang="en-US" sz="2800" dirty="0" smtClean="0"/>
              <a:t> </a:t>
            </a:r>
            <a:r>
              <a:rPr lang="en-US" sz="2800" dirty="0" err="1" smtClean="0"/>
              <a:t>etmesine</a:t>
            </a:r>
            <a:r>
              <a:rPr lang="en-US" sz="2800" dirty="0" smtClean="0"/>
              <a:t> </a:t>
            </a:r>
            <a:r>
              <a:rPr lang="en-US" sz="2800" dirty="0" err="1" smtClean="0"/>
              <a:t>uygun</a:t>
            </a:r>
            <a:r>
              <a:rPr lang="en-US" sz="2800" dirty="0" smtClean="0"/>
              <a:t> hale </a:t>
            </a:r>
            <a:r>
              <a:rPr lang="en-US" sz="2800" dirty="0" err="1" smtClean="0"/>
              <a:t>gelir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88801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figure_06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0200"/>
            <a:ext cx="6562725" cy="61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89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figure_06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152400"/>
            <a:ext cx="6807200" cy="506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533400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Serin/</a:t>
            </a:r>
            <a:r>
              <a:rPr lang="tr-TR" sz="1600" dirty="0" err="1" smtClean="0"/>
              <a:t>trionin</a:t>
            </a:r>
            <a:r>
              <a:rPr lang="tr-TR" sz="1600" dirty="0" smtClean="0"/>
              <a:t> </a:t>
            </a:r>
            <a:r>
              <a:rPr lang="tr-TR" sz="1600" dirty="0" err="1" smtClean="0"/>
              <a:t>fosforlanmalarında</a:t>
            </a:r>
            <a:r>
              <a:rPr lang="tr-TR" sz="1600" dirty="0" smtClean="0"/>
              <a:t> proteinin yapısında bir takım değişiklikler olur ve </a:t>
            </a:r>
            <a:r>
              <a:rPr lang="tr-TR" sz="1600" dirty="0" err="1" smtClean="0"/>
              <a:t>fosforlanan</a:t>
            </a:r>
            <a:r>
              <a:rPr lang="tr-TR" sz="1600" dirty="0" smtClean="0"/>
              <a:t> protein bu şekilde aktif hale gelir.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Tirozin</a:t>
            </a:r>
            <a:r>
              <a:rPr lang="tr-TR" sz="1600" dirty="0" smtClean="0"/>
              <a:t> </a:t>
            </a:r>
            <a:r>
              <a:rPr lang="tr-TR" sz="1600" dirty="0" err="1" smtClean="0"/>
              <a:t>fosforlanmalarında</a:t>
            </a:r>
            <a:r>
              <a:rPr lang="tr-TR" sz="1600" dirty="0" smtClean="0"/>
              <a:t> daha çok lokalizasyon değişimleri söz konusudur.</a:t>
            </a:r>
          </a:p>
          <a:p>
            <a:pPr marL="284163" indent="-284163"/>
            <a:r>
              <a:rPr lang="tr-TR" sz="1600" dirty="0" smtClean="0"/>
              <a:t>*   </a:t>
            </a:r>
            <a:r>
              <a:rPr lang="tr-TR" sz="1600" dirty="0" err="1" smtClean="0"/>
              <a:t>Melanomaların</a:t>
            </a:r>
            <a:r>
              <a:rPr lang="tr-TR" sz="1600" dirty="0" smtClean="0"/>
              <a:t> %50’sinde B-Raf mutasyonu gözlenmektedir. Geri kalan </a:t>
            </a:r>
            <a:r>
              <a:rPr lang="tr-TR" sz="1600" dirty="0" err="1" smtClean="0"/>
              <a:t>melanomaların</a:t>
            </a:r>
            <a:r>
              <a:rPr lang="tr-TR" sz="1600" dirty="0" smtClean="0"/>
              <a:t> 1/3’ünde </a:t>
            </a:r>
            <a:r>
              <a:rPr lang="tr-TR" sz="1600" dirty="0" err="1" smtClean="0"/>
              <a:t>Ras</a:t>
            </a:r>
            <a:r>
              <a:rPr lang="tr-TR" sz="1600" dirty="0" smtClean="0"/>
              <a:t> aktivasyon mutasyonları görülmektedir. </a:t>
            </a:r>
            <a:r>
              <a:rPr lang="tr-TR" sz="1600" dirty="0" err="1" smtClean="0"/>
              <a:t>Ras</a:t>
            </a:r>
            <a:r>
              <a:rPr lang="tr-TR" sz="1600" dirty="0" smtClean="0"/>
              <a:t> ve Raf birbirini tamamlar.</a:t>
            </a:r>
            <a:endParaRPr lang="tr-TR" sz="1600" dirty="0"/>
          </a:p>
        </p:txBody>
      </p:sp>
      <p:sp>
        <p:nvSpPr>
          <p:cNvPr id="3" name="Metin kutusu 2"/>
          <p:cNvSpPr txBox="1"/>
          <p:nvPr/>
        </p:nvSpPr>
        <p:spPr>
          <a:xfrm>
            <a:off x="2971800" y="2286000"/>
            <a:ext cx="20574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rgbClr val="FF0000"/>
                </a:solidFill>
              </a:rPr>
              <a:t>Bazen </a:t>
            </a:r>
            <a:r>
              <a:rPr lang="tr-TR" sz="1100" dirty="0" err="1" smtClean="0">
                <a:solidFill>
                  <a:srgbClr val="FF0000"/>
                </a:solidFill>
              </a:rPr>
              <a:t>Ras’tan</a:t>
            </a:r>
            <a:r>
              <a:rPr lang="tr-TR" sz="1100" dirty="0" smtClean="0">
                <a:solidFill>
                  <a:srgbClr val="FF0000"/>
                </a:solidFill>
              </a:rPr>
              <a:t> bağımsız bir şekilde Raf aktivitesi gözlenebilir.  </a:t>
            </a:r>
            <a:r>
              <a:rPr lang="tr-TR" sz="1100" dirty="0" err="1" smtClean="0">
                <a:solidFill>
                  <a:srgbClr val="FF0000"/>
                </a:solidFill>
              </a:rPr>
              <a:t>Raf’ın</a:t>
            </a:r>
            <a:r>
              <a:rPr lang="tr-TR" sz="1100" dirty="0" smtClean="0">
                <a:solidFill>
                  <a:srgbClr val="FF0000"/>
                </a:solidFill>
              </a:rPr>
              <a:t> mutasyona uğraması ile yolak sürekli olarak açık halde bulunabilir.* </a:t>
            </a:r>
            <a:endParaRPr lang="tr-T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06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figure_05_0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92101"/>
            <a:ext cx="4876800" cy="502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990600" y="57150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PDGF’in</a:t>
            </a:r>
            <a:r>
              <a:rPr lang="tr-TR" dirty="0" smtClean="0"/>
              <a:t> varlığında ve yokluğunda hücre büyümesi. Yara iyileşme deneyleri PDGF reseptörü içeren ve içermeyen hücrelerde yapıldığında yara iyileşmesinin reseptör pozitif hücrelerde gerçekleştiği gözlemlenmektedir.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402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figure_06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10" y="431800"/>
            <a:ext cx="6769100" cy="477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04800" y="5486400"/>
            <a:ext cx="815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err="1" smtClean="0"/>
              <a:t>Ras’ın</a:t>
            </a:r>
            <a:r>
              <a:rPr lang="tr-TR" sz="1600" b="1" dirty="0" smtClean="0"/>
              <a:t> düzenlediği bir başka yolak da </a:t>
            </a:r>
            <a:r>
              <a:rPr lang="tr-TR" sz="1600" b="1" dirty="0" err="1" smtClean="0"/>
              <a:t>Akt</a:t>
            </a:r>
            <a:r>
              <a:rPr lang="tr-TR" sz="1600" b="1" dirty="0" smtClean="0"/>
              <a:t>/PKB yolağıdır. </a:t>
            </a:r>
            <a:endParaRPr 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31882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figure_06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"/>
            <a:ext cx="6172200" cy="540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962400" y="685800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Hücre zarının bu yapısına </a:t>
            </a:r>
            <a:r>
              <a:rPr lang="tr-TR" sz="1600" dirty="0" err="1" smtClean="0"/>
              <a:t>amfifatik</a:t>
            </a:r>
            <a:r>
              <a:rPr lang="tr-TR" sz="1600" dirty="0" smtClean="0"/>
              <a:t> denir. </a:t>
            </a:r>
          </a:p>
          <a:p>
            <a:r>
              <a:rPr lang="tr-TR" sz="1600" dirty="0" smtClean="0"/>
              <a:t>Hem </a:t>
            </a:r>
            <a:r>
              <a:rPr lang="tr-TR" sz="1600" dirty="0" err="1" smtClean="0"/>
              <a:t>hidrofobik</a:t>
            </a:r>
            <a:r>
              <a:rPr lang="tr-TR" sz="1600" dirty="0" smtClean="0"/>
              <a:t> hem de </a:t>
            </a:r>
            <a:r>
              <a:rPr lang="tr-TR" sz="1600" dirty="0" err="1" smtClean="0"/>
              <a:t>hidrofilik</a:t>
            </a:r>
            <a:r>
              <a:rPr lang="tr-TR" sz="1600" dirty="0" smtClean="0"/>
              <a:t>.</a:t>
            </a:r>
            <a:endParaRPr lang="tr-TR" sz="16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533400" y="58674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Bazı </a:t>
            </a:r>
            <a:r>
              <a:rPr lang="tr-TR" dirty="0" err="1" smtClean="0"/>
              <a:t>fosfolipitler</a:t>
            </a:r>
            <a:r>
              <a:rPr lang="tr-TR" dirty="0" smtClean="0"/>
              <a:t> </a:t>
            </a:r>
            <a:r>
              <a:rPr lang="tr-TR" dirty="0" err="1" smtClean="0"/>
              <a:t>hidrofilik</a:t>
            </a:r>
            <a:r>
              <a:rPr lang="tr-TR" dirty="0" smtClean="0"/>
              <a:t> baş bölgelerinde </a:t>
            </a:r>
            <a:r>
              <a:rPr lang="tr-TR" dirty="0" err="1" smtClean="0"/>
              <a:t>inositol</a:t>
            </a:r>
            <a:r>
              <a:rPr lang="tr-TR" dirty="0" smtClean="0"/>
              <a:t> adı verilen bir karbonhidrat molekülü taşırlar ve bu molekül suda çözünebilir. Bu moleküle fosfat bağlanarak, (</a:t>
            </a:r>
            <a:r>
              <a:rPr lang="tr-TR" dirty="0" err="1" smtClean="0"/>
              <a:t>fosfoinositol</a:t>
            </a:r>
            <a:r>
              <a:rPr lang="tr-TR" dirty="0" smtClean="0"/>
              <a:t> (IP3)) hücre zarından kopartılıp hücre içinde mesaj taşıması sağlanır.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915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figure_06_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87400"/>
            <a:ext cx="8531225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211388" y="4648200"/>
            <a:ext cx="2436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PIP3’e bağlanan </a:t>
            </a:r>
            <a:r>
              <a:rPr lang="tr-TR" sz="1200" dirty="0" err="1" smtClean="0"/>
              <a:t>sitoplazmik</a:t>
            </a:r>
            <a:r>
              <a:rPr lang="tr-TR" sz="1200" dirty="0" smtClean="0"/>
              <a:t> proteinler </a:t>
            </a:r>
            <a:r>
              <a:rPr lang="tr-TR" sz="1200" dirty="0" err="1" smtClean="0"/>
              <a:t>plekstrin</a:t>
            </a:r>
            <a:r>
              <a:rPr lang="tr-TR" sz="1200" dirty="0" smtClean="0"/>
              <a:t> homolog domain içerirler. Bu proteinlerden en önemlisi </a:t>
            </a:r>
            <a:r>
              <a:rPr lang="tr-TR" sz="1200" dirty="0" err="1" smtClean="0"/>
              <a:t>Akt’tır</a:t>
            </a:r>
            <a:r>
              <a:rPr lang="tr-TR" sz="1200" dirty="0" smtClean="0"/>
              <a:t>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05622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figure_06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10" y="431800"/>
            <a:ext cx="6769100" cy="477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04800" y="5486400"/>
            <a:ext cx="815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err="1" smtClean="0"/>
              <a:t>Ras’ın</a:t>
            </a:r>
            <a:r>
              <a:rPr lang="tr-TR" sz="1600" b="1" dirty="0" smtClean="0"/>
              <a:t> düzenlediği bir başka yolak da </a:t>
            </a:r>
            <a:r>
              <a:rPr lang="tr-TR" sz="1600" b="1" dirty="0" err="1" smtClean="0"/>
              <a:t>Akt</a:t>
            </a:r>
            <a:r>
              <a:rPr lang="tr-TR" sz="1600" b="1" dirty="0" smtClean="0"/>
              <a:t>/PKB yolağıdır. </a:t>
            </a:r>
            <a:endParaRPr 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358446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figure_06_1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9400"/>
            <a:ext cx="7623175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3354388" y="5265003"/>
            <a:ext cx="24368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PIP3’e bağlanan </a:t>
            </a:r>
            <a:r>
              <a:rPr lang="tr-TR" sz="1400" dirty="0" err="1" smtClean="0"/>
              <a:t>sitoplazmik</a:t>
            </a:r>
            <a:r>
              <a:rPr lang="tr-TR" sz="1400" dirty="0" smtClean="0"/>
              <a:t> proteinler </a:t>
            </a:r>
            <a:r>
              <a:rPr lang="tr-TR" sz="1400" dirty="0" err="1" smtClean="0"/>
              <a:t>plekstrin</a:t>
            </a:r>
            <a:r>
              <a:rPr lang="tr-TR" sz="1400" dirty="0" smtClean="0"/>
              <a:t> homolog domain içerirler. Bu proteinlerden en önemlisi </a:t>
            </a:r>
            <a:r>
              <a:rPr lang="tr-TR" sz="1400" dirty="0" err="1" smtClean="0"/>
              <a:t>Akt’tır</a:t>
            </a:r>
            <a:r>
              <a:rPr lang="tr-TR" sz="1400" dirty="0" smtClean="0"/>
              <a:t>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49845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figure_06_19c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3960301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417501" y="990600"/>
            <a:ext cx="46502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PIP3 ve </a:t>
            </a:r>
            <a:r>
              <a:rPr lang="tr-TR" dirty="0" err="1" smtClean="0"/>
              <a:t>PI’ların</a:t>
            </a:r>
            <a:r>
              <a:rPr lang="tr-TR" dirty="0" smtClean="0"/>
              <a:t> bazal düzeylerde seyretmesi </a:t>
            </a:r>
            <a:r>
              <a:rPr lang="tr-TR" dirty="0" err="1" smtClean="0"/>
              <a:t>kinazların</a:t>
            </a:r>
            <a:r>
              <a:rPr lang="tr-TR" dirty="0" smtClean="0"/>
              <a:t> aktivitelerini tersine çeviren </a:t>
            </a:r>
            <a:r>
              <a:rPr lang="tr-TR" dirty="0" err="1" smtClean="0"/>
              <a:t>fosfatazlar</a:t>
            </a:r>
            <a:r>
              <a:rPr lang="tr-TR" dirty="0" smtClean="0"/>
              <a:t> ile sağlanır. 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</a:t>
            </a:r>
            <a:r>
              <a:rPr lang="tr-TR" dirty="0" err="1" smtClean="0"/>
              <a:t>fosfatazların</a:t>
            </a:r>
            <a:r>
              <a:rPr lang="tr-TR" dirty="0" smtClean="0"/>
              <a:t> en iyi karakterize olanı PTEN PI3K tarafından PIP3’e eklenmiş olan 3’ fosfatları kopartır.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durum </a:t>
            </a:r>
            <a:r>
              <a:rPr lang="tr-TR" dirty="0" err="1" smtClean="0"/>
              <a:t>Akt</a:t>
            </a:r>
            <a:r>
              <a:rPr lang="tr-TR" dirty="0" smtClean="0"/>
              <a:t>/PKB sinyal yolağının düzensizleşmesine yol açan iki farklı mekanizmayı işaret eder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/>
              <a:t>PI3K’nin </a:t>
            </a:r>
            <a:r>
              <a:rPr lang="tr-TR" dirty="0" err="1" smtClean="0"/>
              <a:t>hiperaktivitesi</a:t>
            </a:r>
            <a:endParaRPr lang="tr-T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PTEN’in</a:t>
            </a:r>
            <a:r>
              <a:rPr lang="tr-TR" dirty="0" smtClean="0"/>
              <a:t> </a:t>
            </a:r>
            <a:r>
              <a:rPr lang="tr-TR" dirty="0" err="1" smtClean="0"/>
              <a:t>inaktivasyonu</a:t>
            </a:r>
            <a:endParaRPr lang="tr-TR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tr-TR" dirty="0" smtClean="0"/>
              <a:t>PI3K aktivasyonu ve </a:t>
            </a:r>
            <a:r>
              <a:rPr lang="tr-TR" dirty="0" err="1" smtClean="0"/>
              <a:t>PTEN’in</a:t>
            </a:r>
            <a:r>
              <a:rPr lang="tr-TR" dirty="0" smtClean="0"/>
              <a:t> kaybı aynı sonuçlara sebep olduğu için tümörlerde sadece ikisinden bir tanesine rastlanabileceği öngörülebilir ki bu pek çok kanserde böyledir.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546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table_06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444500"/>
            <a:ext cx="7489825" cy="596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921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 descr="table_06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368300"/>
            <a:ext cx="7075488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0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Jak</a:t>
            </a:r>
            <a:r>
              <a:rPr lang="tr-TR" sz="3200" dirty="0" smtClean="0"/>
              <a:t>-STAT Yolağı Sinyallerin Hücre Zarından Çekirdeğe Direkt İletimini Sağlar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140825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figure_06_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142"/>
            <a:ext cx="6096000" cy="482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54102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Sitokinlerin</a:t>
            </a:r>
            <a:r>
              <a:rPr lang="tr-TR" sz="1600" dirty="0" smtClean="0"/>
              <a:t> bağlandığı reseptörler olan </a:t>
            </a:r>
            <a:r>
              <a:rPr lang="tr-TR" sz="1600" dirty="0" err="1" smtClean="0"/>
              <a:t>Jak</a:t>
            </a:r>
            <a:r>
              <a:rPr lang="tr-TR" sz="1600" dirty="0" smtClean="0"/>
              <a:t>-STAT reseptörleri </a:t>
            </a:r>
            <a:r>
              <a:rPr lang="tr-TR" sz="1600" dirty="0" err="1" smtClean="0"/>
              <a:t>kovalent</a:t>
            </a:r>
            <a:r>
              <a:rPr lang="tr-TR" sz="1600" dirty="0" smtClean="0"/>
              <a:t> bağlanmış </a:t>
            </a:r>
            <a:r>
              <a:rPr lang="tr-TR" sz="1600" dirty="0" err="1" smtClean="0"/>
              <a:t>tirozin</a:t>
            </a:r>
            <a:r>
              <a:rPr lang="tr-TR" sz="1600" dirty="0" smtClean="0"/>
              <a:t> </a:t>
            </a:r>
            <a:r>
              <a:rPr lang="tr-TR" sz="1600" dirty="0" err="1" smtClean="0"/>
              <a:t>kinaz</a:t>
            </a:r>
            <a:r>
              <a:rPr lang="tr-TR" sz="1600" dirty="0" smtClean="0"/>
              <a:t> domainleri içermezler. </a:t>
            </a:r>
            <a:r>
              <a:rPr lang="tr-TR" sz="1600" dirty="0" err="1" smtClean="0"/>
              <a:t>Jak</a:t>
            </a:r>
            <a:r>
              <a:rPr lang="tr-TR" sz="1600" dirty="0" smtClean="0"/>
              <a:t> sınıfı </a:t>
            </a:r>
            <a:r>
              <a:rPr lang="tr-TR" sz="1600" dirty="0" err="1" smtClean="0"/>
              <a:t>kinazlar</a:t>
            </a:r>
            <a:r>
              <a:rPr lang="tr-TR" sz="1600" dirty="0" smtClean="0"/>
              <a:t> ile </a:t>
            </a:r>
            <a:r>
              <a:rPr lang="tr-TR" sz="1600" dirty="0" err="1" smtClean="0"/>
              <a:t>kovalent</a:t>
            </a:r>
            <a:r>
              <a:rPr lang="tr-TR" sz="1600" dirty="0" smtClean="0"/>
              <a:t> olmayan kompleksler oluştururlar.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Bu sınıf reseptörler, interferon (IFN), </a:t>
            </a:r>
            <a:r>
              <a:rPr lang="tr-TR" sz="1600" dirty="0" err="1" smtClean="0"/>
              <a:t>eritropoietin</a:t>
            </a:r>
            <a:r>
              <a:rPr lang="tr-TR" sz="1600" dirty="0" smtClean="0"/>
              <a:t> (EPO) ve </a:t>
            </a:r>
            <a:r>
              <a:rPr lang="tr-TR" sz="1600" dirty="0" err="1" smtClean="0"/>
              <a:t>trombopoietin</a:t>
            </a:r>
            <a:r>
              <a:rPr lang="tr-TR" sz="1600" dirty="0" smtClean="0"/>
              <a:t> (TPO) için olan reseptörlerdir.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İşleyiş mekanizması şekilde detaylı olarak </a:t>
            </a:r>
            <a:r>
              <a:rPr lang="tr-TR" sz="1600" dirty="0" err="1" smtClean="0"/>
              <a:t>anlatılmktadır</a:t>
            </a:r>
            <a:r>
              <a:rPr lang="tr-TR" sz="1600" dirty="0" smtClean="0"/>
              <a:t>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5342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Hücreler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sinyalleşmenin</a:t>
            </a:r>
            <a:r>
              <a:rPr lang="en-US" dirty="0" smtClean="0"/>
              <a:t> </a:t>
            </a:r>
            <a:r>
              <a:rPr lang="en-US" dirty="0" err="1" smtClean="0"/>
              <a:t>GF’ler</a:t>
            </a:r>
            <a:r>
              <a:rPr lang="en-US" dirty="0" smtClean="0"/>
              <a:t> </a:t>
            </a:r>
            <a:r>
              <a:rPr lang="en-US" dirty="0" err="1" smtClean="0"/>
              <a:t>aracılığı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gerçekleştiği</a:t>
            </a:r>
            <a:r>
              <a:rPr lang="en-US" dirty="0" smtClean="0"/>
              <a:t> ilk </a:t>
            </a:r>
            <a:r>
              <a:rPr lang="en-US" dirty="0" err="1" smtClean="0"/>
              <a:t>olarak</a:t>
            </a:r>
            <a:r>
              <a:rPr lang="en-US" dirty="0" smtClean="0"/>
              <a:t> v-</a:t>
            </a:r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proteini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gerçekleştirilen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edilmiştir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src’ye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geliştirilmiş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antikorlar</a:t>
            </a:r>
            <a:r>
              <a:rPr lang="en-US" dirty="0" smtClean="0"/>
              <a:t>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 smtClean="0"/>
              <a:t>src’nin</a:t>
            </a:r>
            <a:r>
              <a:rPr lang="en-US" dirty="0" smtClean="0"/>
              <a:t> </a:t>
            </a:r>
            <a:r>
              <a:rPr lang="en-US" dirty="0" err="1" smtClean="0"/>
              <a:t>işleyişi</a:t>
            </a:r>
            <a:r>
              <a:rPr lang="en-US" dirty="0" smtClean="0"/>
              <a:t> </a:t>
            </a:r>
            <a:r>
              <a:rPr lang="en-US" dirty="0" err="1" smtClean="0"/>
              <a:t>anlaşıldı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Src’nin</a:t>
            </a:r>
            <a:r>
              <a:rPr lang="en-US" dirty="0" smtClean="0"/>
              <a:t> </a:t>
            </a:r>
            <a:r>
              <a:rPr lang="en-US" dirty="0" err="1" smtClean="0"/>
              <a:t>fosforlama</a:t>
            </a:r>
            <a:r>
              <a:rPr lang="en-US" dirty="0" smtClean="0"/>
              <a:t> </a:t>
            </a:r>
            <a:r>
              <a:rPr lang="en-US" dirty="0" err="1" smtClean="0"/>
              <a:t>özelliği</a:t>
            </a:r>
            <a:r>
              <a:rPr lang="en-US" dirty="0" smtClean="0"/>
              <a:t> </a:t>
            </a:r>
            <a:r>
              <a:rPr lang="en-US" dirty="0" err="1" smtClean="0"/>
              <a:t>vardı</a:t>
            </a:r>
            <a:r>
              <a:rPr lang="en-US" dirty="0"/>
              <a:t>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protein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yapıyordu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Src’nin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fosfoprotein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hatta</a:t>
            </a:r>
            <a:r>
              <a:rPr lang="en-US" dirty="0" smtClean="0"/>
              <a:t> </a:t>
            </a:r>
            <a:r>
              <a:rPr lang="en-US" dirty="0" err="1" smtClean="0"/>
              <a:t>otofosforilasyon</a:t>
            </a:r>
            <a:r>
              <a:rPr lang="en-US" dirty="0" smtClean="0"/>
              <a:t> da </a:t>
            </a:r>
            <a:r>
              <a:rPr lang="en-US" dirty="0" err="1" smtClean="0"/>
              <a:t>yapabildiği</a:t>
            </a:r>
            <a:r>
              <a:rPr lang="en-US" dirty="0" smtClean="0"/>
              <a:t> </a:t>
            </a:r>
            <a:r>
              <a:rPr lang="en-US" dirty="0" err="1" smtClean="0"/>
              <a:t>bulundu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99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figure_06_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142"/>
            <a:ext cx="6096000" cy="482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447800" y="2819400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STAT: </a:t>
            </a:r>
            <a:r>
              <a:rPr lang="tr-TR" dirty="0" err="1" smtClean="0"/>
              <a:t>Siganl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ransducers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Activators</a:t>
            </a:r>
            <a:r>
              <a:rPr lang="tr-TR" dirty="0" smtClean="0"/>
              <a:t> of </a:t>
            </a:r>
            <a:r>
              <a:rPr lang="tr-TR" dirty="0" err="1" smtClean="0"/>
              <a:t>Transcription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24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figure_06_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3183588" cy="511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038600" y="2055674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Sürekli olarak </a:t>
            </a:r>
            <a:r>
              <a:rPr lang="tr-TR" dirty="0" err="1" smtClean="0"/>
              <a:t>dimer</a:t>
            </a:r>
            <a:r>
              <a:rPr lang="tr-TR" dirty="0" smtClean="0"/>
              <a:t> olarak bulunan STAT3 proteinleri bir çok kanserde görülmektedir. Meme kanserlerinin çoğunda STAT3’ün aktif olduğu bilinmektedir.</a:t>
            </a:r>
          </a:p>
          <a:p>
            <a:r>
              <a:rPr lang="tr-TR" dirty="0" smtClean="0"/>
              <a:t>Ayrıca mide ve akciğer kanserlerinde de sürekli-aktif STAT3’ün varlığı bilinmektedir.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211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Hücre Adezyon Reseptörleri Büyüme reseptörleri ile Kesişen Sinyaller Yayarlar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500080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figure_06_2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5026115" cy="543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800600" y="685800"/>
            <a:ext cx="381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Integrinler</a:t>
            </a:r>
            <a:r>
              <a:rPr lang="tr-TR" dirty="0" smtClean="0"/>
              <a:t> </a:t>
            </a:r>
            <a:r>
              <a:rPr lang="tr-TR" dirty="0" err="1" smtClean="0"/>
              <a:t>ECM’ye</a:t>
            </a:r>
            <a:r>
              <a:rPr lang="tr-TR" dirty="0" smtClean="0"/>
              <a:t> bağlanarak hücrelerin hayatta kalmasını ve </a:t>
            </a:r>
            <a:r>
              <a:rPr lang="tr-TR" dirty="0" err="1" smtClean="0"/>
              <a:t>apoptoza</a:t>
            </a:r>
            <a:r>
              <a:rPr lang="tr-TR" dirty="0" smtClean="0"/>
              <a:t> gitmemesini sağlarlar.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Birçok </a:t>
            </a:r>
            <a:r>
              <a:rPr lang="tr-TR" dirty="0" err="1" smtClean="0"/>
              <a:t>integrin</a:t>
            </a:r>
            <a:r>
              <a:rPr lang="tr-TR" dirty="0" smtClean="0"/>
              <a:t> molekülü bir araya gelerek </a:t>
            </a:r>
            <a:r>
              <a:rPr lang="tr-TR" dirty="0" err="1" smtClean="0"/>
              <a:t>fokal</a:t>
            </a:r>
            <a:r>
              <a:rPr lang="tr-TR" dirty="0" smtClean="0"/>
              <a:t> adezyon bölgelerini oluştururlar. Bu bölgeler </a:t>
            </a:r>
            <a:r>
              <a:rPr lang="tr-TR" dirty="0" err="1" smtClean="0"/>
              <a:t>Fokal</a:t>
            </a:r>
            <a:r>
              <a:rPr lang="tr-TR" dirty="0" smtClean="0"/>
              <a:t> Adezyon </a:t>
            </a:r>
            <a:r>
              <a:rPr lang="tr-TR" dirty="0" err="1" smtClean="0"/>
              <a:t>Kinazların</a:t>
            </a:r>
            <a:r>
              <a:rPr lang="tr-TR" dirty="0" smtClean="0"/>
              <a:t> (FAK) aktive olmasını sağlarlar.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9078" y="4114800"/>
            <a:ext cx="3121522" cy="226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4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figure_06_2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279400"/>
            <a:ext cx="8026400" cy="629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46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i="1" dirty="0" smtClean="0"/>
              <a:t>Wnt-Beta-</a:t>
            </a:r>
            <a:r>
              <a:rPr lang="tr-TR" sz="3600" b="1" i="1" dirty="0" err="1" smtClean="0"/>
              <a:t>Katenin</a:t>
            </a:r>
            <a:r>
              <a:rPr lang="tr-TR" sz="3600" b="1" i="1" dirty="0" smtClean="0"/>
              <a:t> Yolağı </a:t>
            </a:r>
            <a:r>
              <a:rPr lang="tr-TR" sz="3600" dirty="0" smtClean="0"/>
              <a:t>Hücre Çoğalmasına Katkıda Bulunur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462915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figure_06_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469900"/>
            <a:ext cx="8524875" cy="59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73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figure_06_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279400"/>
            <a:ext cx="8189913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31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figure_06_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1800"/>
            <a:ext cx="8531225" cy="600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47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figure_06_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79400"/>
            <a:ext cx="6478588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00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figure_05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279400"/>
            <a:ext cx="7270750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7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5027</TotalTime>
  <Words>2128</Words>
  <Application>Microsoft Office PowerPoint</Application>
  <PresentationFormat>Ekran Gösterisi (4:3)</PresentationFormat>
  <Paragraphs>222</Paragraphs>
  <Slides>89</Slides>
  <Notes>67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89</vt:i4>
      </vt:variant>
    </vt:vector>
  </HeadingPairs>
  <TitlesOfParts>
    <vt:vector size="92" baseType="lpstr">
      <vt:lpstr>Arial</vt:lpstr>
      <vt:lpstr>Calibri</vt:lpstr>
      <vt:lpstr>Ofis Teması</vt:lpstr>
      <vt:lpstr>Kanserde Rol Alan Sinyal Yolakları</vt:lpstr>
      <vt:lpstr>PowerPoint Sunusu</vt:lpstr>
      <vt:lpstr>PowerPoint Sunusu</vt:lpstr>
      <vt:lpstr>Büyüme faktörleri (Growth Factors)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Src bir tirozin kinazdır!</vt:lpstr>
      <vt:lpstr>Epidermal Büyüme Faktörü (EGF) reseptörü de tirozin kinaz olarak fonksiyon gösterir</vt:lpstr>
      <vt:lpstr>EGF</vt:lpstr>
      <vt:lpstr>PowerPoint Sunusu</vt:lpstr>
      <vt:lpstr>PowerPoint Sunusu</vt:lpstr>
      <vt:lpstr>PowerPoint Sunusu</vt:lpstr>
      <vt:lpstr>Bozulmuş bir büyüme faktörü reseptörü onkoprotein olarak görev yapabilir!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PDGF ve v-sis</vt:lpstr>
      <vt:lpstr>PowerPoint Sunusu</vt:lpstr>
      <vt:lpstr>Büyüme faktörü reseptörleri tirozin kinaz domainlerini ligand bağlanmasına cevap olarak sinyal yaymak için nasıl kullanırlar?</vt:lpstr>
      <vt:lpstr>PowerPoint Sunusu</vt:lpstr>
      <vt:lpstr>PowerPoint Sunusu</vt:lpstr>
      <vt:lpstr>PowerPoint Sunusu</vt:lpstr>
      <vt:lpstr>PowerPoint Sunusu</vt:lpstr>
      <vt:lpstr>PowerPoint Sunusu</vt:lpstr>
      <vt:lpstr>Diğer reseptör türleri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Sitoplazmik Sinyal Yolakları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Ras Proteini Karmaşık Bir Sinyal Yolağının Ortasında Yer Almaktadır</vt:lpstr>
      <vt:lpstr>PowerPoint Sunusu</vt:lpstr>
      <vt:lpstr>PowerPoint Sunusu</vt:lpstr>
      <vt:lpstr>Tirozin fosforilasyonu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Ras’ın başrol oynadığı yolakların tanımlanması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Jak-STAT Yolağı Sinyallerin Hücre Zarından Çekirdeğe Direkt İletimini Sağlar</vt:lpstr>
      <vt:lpstr>PowerPoint Sunusu</vt:lpstr>
      <vt:lpstr>PowerPoint Sunusu</vt:lpstr>
      <vt:lpstr>PowerPoint Sunusu</vt:lpstr>
      <vt:lpstr>Hücre Adezyon Reseptörleri Büyüme reseptörleri ile Kesişen Sinyaller Yayarlar</vt:lpstr>
      <vt:lpstr>PowerPoint Sunusu</vt:lpstr>
      <vt:lpstr>PowerPoint Sunusu</vt:lpstr>
      <vt:lpstr>Wnt-Beta-Katenin Yolağı Hücre Çoğalmasına Katkıda Bulunur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Kanserde Rol Alan Sinyal Yolakları</dc:title>
  <dc:creator>Bala Gür Dedeoğlu</dc:creator>
  <cp:lastModifiedBy>Bala GÜR DEDEOĞLU</cp:lastModifiedBy>
  <cp:revision>107</cp:revision>
  <dcterms:created xsi:type="dcterms:W3CDTF">2015-11-02T12:12:47Z</dcterms:created>
  <dcterms:modified xsi:type="dcterms:W3CDTF">2016-11-11T08:12:40Z</dcterms:modified>
</cp:coreProperties>
</file>