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837" r:id="rId2"/>
    <p:sldId id="838" r:id="rId3"/>
    <p:sldId id="303" r:id="rId4"/>
    <p:sldId id="536" r:id="rId5"/>
    <p:sldId id="304" r:id="rId6"/>
    <p:sldId id="531" r:id="rId7"/>
    <p:sldId id="305" r:id="rId8"/>
    <p:sldId id="875" r:id="rId9"/>
    <p:sldId id="877" r:id="rId10"/>
    <p:sldId id="308" r:id="rId11"/>
    <p:sldId id="573" r:id="rId12"/>
    <p:sldId id="850" r:id="rId13"/>
    <p:sldId id="860" r:id="rId14"/>
    <p:sldId id="861" r:id="rId15"/>
    <p:sldId id="862" r:id="rId16"/>
    <p:sldId id="842" r:id="rId17"/>
    <p:sldId id="844"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76" autoAdjust="0"/>
    <p:restoredTop sz="94660"/>
  </p:normalViewPr>
  <p:slideViewPr>
    <p:cSldViewPr snapToGrid="0">
      <p:cViewPr varScale="1">
        <p:scale>
          <a:sx n="69" d="100"/>
          <a:sy n="69" d="100"/>
        </p:scale>
        <p:origin x="3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a:xfrm>
            <a:off x="5332412" y="5883275"/>
            <a:ext cx="4324044" cy="365125"/>
          </a:xfrm>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3820259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08E421F-223D-4E65-AEBB-F535412E1C22}" type="datetimeFigureOut">
              <a:rPr lang="tr-TR" smtClean="0"/>
              <a:t>13.03.2021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46668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277373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164459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373049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1165296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2065052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2806748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351653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10951856" y="5867131"/>
            <a:ext cx="551167" cy="365125"/>
          </a:xfrm>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316882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D08E421F-223D-4E65-AEBB-F535412E1C22}" type="datetimeFigureOut">
              <a:rPr lang="tr-TR" smtClean="0"/>
              <a:t>13.03.2021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243628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08E421F-223D-4E65-AEBB-F535412E1C22}" type="datetimeFigureOut">
              <a:rPr lang="tr-TR" smtClean="0"/>
              <a:t>13.03.2021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286508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08E421F-223D-4E65-AEBB-F535412E1C22}" type="datetimeFigureOut">
              <a:rPr lang="tr-TR" smtClean="0"/>
              <a:t>13.03.2021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55343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08E421F-223D-4E65-AEBB-F535412E1C22}" type="datetimeFigureOut">
              <a:rPr lang="tr-TR" smtClean="0"/>
              <a:t>13.03.2021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58743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E421F-223D-4E65-AEBB-F535412E1C22}" type="datetimeFigureOut">
              <a:rPr lang="tr-TR" smtClean="0"/>
              <a:t>13.03.2021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554135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08E421F-223D-4E65-AEBB-F535412E1C22}" type="datetimeFigureOut">
              <a:rPr lang="tr-TR" smtClean="0"/>
              <a:t>13.03.2021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367060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tr-TR" smtClean="0"/>
              <a:t>Asıl başlık stili için tıklatın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D08E421F-223D-4E65-AEBB-F535412E1C22}" type="datetimeFigureOut">
              <a:rPr lang="tr-TR" smtClean="0"/>
              <a:t>13.03.2021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47EF0B-4EB9-4B56-9BA6-53DA8B2F2288}" type="slidenum">
              <a:rPr lang="tr-TR" smtClean="0"/>
              <a:t>‹#›</a:t>
            </a:fld>
            <a:endParaRPr lang="tr-TR"/>
          </a:p>
        </p:txBody>
      </p:sp>
    </p:spTree>
    <p:extLst>
      <p:ext uri="{BB962C8B-B14F-4D97-AF65-F5344CB8AC3E}">
        <p14:creationId xmlns:p14="http://schemas.microsoft.com/office/powerpoint/2010/main" val="3547881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08E421F-223D-4E65-AEBB-F535412E1C22}" type="datetimeFigureOut">
              <a:rPr lang="tr-TR" smtClean="0"/>
              <a:t>13.03.2021</a:t>
            </a:fld>
            <a:endParaRPr lang="tr-T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147EF0B-4EB9-4B56-9BA6-53DA8B2F2288}" type="slidenum">
              <a:rPr lang="tr-TR" smtClean="0"/>
              <a:t>‹#›</a:t>
            </a:fld>
            <a:endParaRPr lang="tr-TR"/>
          </a:p>
        </p:txBody>
      </p:sp>
    </p:spTree>
    <p:extLst>
      <p:ext uri="{BB962C8B-B14F-4D97-AF65-F5344CB8AC3E}">
        <p14:creationId xmlns:p14="http://schemas.microsoft.com/office/powerpoint/2010/main" val="261445296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325951" y="3093459"/>
            <a:ext cx="9436962" cy="2616199"/>
          </a:xfrm>
        </p:spPr>
        <p:txBody>
          <a:bodyPr>
            <a:normAutofit fontScale="90000"/>
          </a:bodyPr>
          <a:lstStyle/>
          <a:p>
            <a:pPr algn="ctr"/>
            <a:r>
              <a:rPr lang="tr-TR" b="1" dirty="0">
                <a:solidFill>
                  <a:srgbClr val="FF0000"/>
                </a:solidFill>
              </a:rPr>
              <a:t>ÇOCUK İSTİSMARI VE </a:t>
            </a:r>
            <a:r>
              <a:rPr lang="tr-TR" b="1" dirty="0" smtClean="0">
                <a:solidFill>
                  <a:srgbClr val="FF0000"/>
                </a:solidFill>
              </a:rPr>
              <a:t>İHMALİ</a:t>
            </a:r>
            <a:br>
              <a:rPr lang="tr-TR" b="1" dirty="0" smtClean="0">
                <a:solidFill>
                  <a:srgbClr val="FF0000"/>
                </a:solidFill>
              </a:rPr>
            </a:br>
            <a:r>
              <a:rPr lang="tr-TR" b="1" dirty="0" smtClean="0">
                <a:solidFill>
                  <a:srgbClr val="FF0000"/>
                </a:solidFill>
              </a:rPr>
              <a:t/>
            </a:r>
            <a:br>
              <a:rPr lang="tr-TR" b="1" dirty="0" smtClean="0">
                <a:solidFill>
                  <a:srgbClr val="FF0000"/>
                </a:solidFill>
              </a:rPr>
            </a:br>
            <a:r>
              <a:rPr lang="tr-TR" sz="3100" b="1" dirty="0" err="1" smtClean="0">
                <a:solidFill>
                  <a:srgbClr val="FF0000"/>
                </a:solidFill>
              </a:rPr>
              <a:t>Prof.Dr</a:t>
            </a:r>
            <a:r>
              <a:rPr lang="tr-TR" sz="3100" b="1" dirty="0" smtClean="0">
                <a:solidFill>
                  <a:srgbClr val="FF0000"/>
                </a:solidFill>
              </a:rPr>
              <a:t>. Aynur Bütün Ayhan</a:t>
            </a:r>
            <a:br>
              <a:rPr lang="tr-TR" sz="3100" b="1" dirty="0" smtClean="0">
                <a:solidFill>
                  <a:srgbClr val="FF0000"/>
                </a:solidFill>
              </a:rPr>
            </a:br>
            <a:r>
              <a:rPr lang="tr-TR" sz="3100" b="1" dirty="0" smtClean="0">
                <a:solidFill>
                  <a:srgbClr val="FF0000"/>
                </a:solidFill>
              </a:rPr>
              <a:t>Ankara Üniversitesi </a:t>
            </a:r>
            <a:br>
              <a:rPr lang="tr-TR" sz="3100" b="1" dirty="0" smtClean="0">
                <a:solidFill>
                  <a:srgbClr val="FF0000"/>
                </a:solidFill>
              </a:rPr>
            </a:br>
            <a:r>
              <a:rPr lang="tr-TR" sz="3100" b="1" dirty="0" smtClean="0">
                <a:solidFill>
                  <a:srgbClr val="FF0000"/>
                </a:solidFill>
              </a:rPr>
              <a:t>Sağlık Bilimleri Fakültesi</a:t>
            </a:r>
            <a:br>
              <a:rPr lang="tr-TR" sz="3100" b="1" dirty="0" smtClean="0">
                <a:solidFill>
                  <a:srgbClr val="FF0000"/>
                </a:solidFill>
              </a:rPr>
            </a:br>
            <a:r>
              <a:rPr lang="tr-TR" sz="3100" b="1" dirty="0" smtClean="0">
                <a:solidFill>
                  <a:srgbClr val="FF0000"/>
                </a:solidFill>
              </a:rPr>
              <a:t>Çocuk Gelişimi</a:t>
            </a:r>
            <a:r>
              <a:rPr lang="tr-TR" sz="3100" b="1" dirty="0">
                <a:solidFill>
                  <a:srgbClr val="FF0000"/>
                </a:solidFill>
              </a:rPr>
              <a:t/>
            </a:r>
            <a:br>
              <a:rPr lang="tr-TR" sz="3100" b="1" dirty="0">
                <a:solidFill>
                  <a:srgbClr val="FF0000"/>
                </a:solidFill>
              </a:rPr>
            </a:br>
            <a:r>
              <a:rPr lang="tr-TR" b="1" dirty="0">
                <a:solidFill>
                  <a:srgbClr val="FF0000"/>
                </a:solidFill>
              </a:rPr>
              <a:t/>
            </a:r>
            <a:br>
              <a:rPr lang="tr-TR" b="1" dirty="0">
                <a:solidFill>
                  <a:srgbClr val="FF0000"/>
                </a:solidFill>
              </a:rPr>
            </a:br>
            <a:endParaRPr lang="tr-TR" b="1" dirty="0">
              <a:solidFill>
                <a:srgbClr val="FF0000"/>
              </a:solidFill>
            </a:endParaRPr>
          </a:p>
        </p:txBody>
      </p:sp>
    </p:spTree>
    <p:extLst>
      <p:ext uri="{BB962C8B-B14F-4D97-AF65-F5344CB8AC3E}">
        <p14:creationId xmlns:p14="http://schemas.microsoft.com/office/powerpoint/2010/main" val="544652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solidFill>
                  <a:srgbClr val="FF0000"/>
                </a:solidFill>
              </a:rPr>
              <a:t>Denetimsel</a:t>
            </a:r>
            <a:r>
              <a:rPr lang="tr-TR" b="1" dirty="0">
                <a:solidFill>
                  <a:srgbClr val="FF0000"/>
                </a:solidFill>
              </a:rPr>
              <a:t> İhmal;</a:t>
            </a:r>
            <a:r>
              <a:rPr lang="tr-TR" dirty="0"/>
              <a:t/>
            </a:r>
            <a:br>
              <a:rPr lang="tr-TR" dirty="0"/>
            </a:br>
            <a:endParaRPr lang="tr-TR" dirty="0"/>
          </a:p>
        </p:txBody>
      </p:sp>
      <p:pic>
        <p:nvPicPr>
          <p:cNvPr id="4" name="Resim 3"/>
          <p:cNvPicPr>
            <a:picLocks noChangeAspect="1"/>
          </p:cNvPicPr>
          <p:nvPr/>
        </p:nvPicPr>
        <p:blipFill>
          <a:blip r:embed="rId2"/>
          <a:stretch>
            <a:fillRect/>
          </a:stretch>
        </p:blipFill>
        <p:spPr>
          <a:xfrm>
            <a:off x="0" y="1754909"/>
            <a:ext cx="12192000" cy="5103091"/>
          </a:xfrm>
          <a:prstGeom prst="rect">
            <a:avLst/>
          </a:prstGeom>
        </p:spPr>
      </p:pic>
    </p:spTree>
    <p:extLst>
      <p:ext uri="{BB962C8B-B14F-4D97-AF65-F5344CB8AC3E}">
        <p14:creationId xmlns:p14="http://schemas.microsoft.com/office/powerpoint/2010/main" val="1037004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724455" y="1071419"/>
            <a:ext cx="10018713" cy="4765964"/>
          </a:xfrm>
        </p:spPr>
        <p:txBody>
          <a:bodyPr>
            <a:normAutofit/>
          </a:bodyPr>
          <a:lstStyle/>
          <a:p>
            <a:r>
              <a:rPr lang="tr-TR" dirty="0"/>
              <a:t>“Çocuğa bakmakla yükümlü kişilerin çocuğa sınır koymaması, çocuğun yanlış davranışları ile ilgilenmemesi, çocuğun kimlerle arkadaşlık kurduğu, nerede olduğu ve ne yaptığı ile ilgilenmemesi; bir başka deyişle, çocuk üzerindeki denetimin yetersiz olması durumudur.” </a:t>
            </a:r>
          </a:p>
          <a:p>
            <a:r>
              <a:rPr lang="tr-TR" dirty="0"/>
              <a:t>Çocuğa doğru ve yanlış davranışların neler olduğunu öğretmemek; </a:t>
            </a:r>
          </a:p>
          <a:p>
            <a:r>
              <a:rPr lang="tr-TR" dirty="0" smtClean="0"/>
              <a:t>Doğru </a:t>
            </a:r>
            <a:r>
              <a:rPr lang="tr-TR" dirty="0"/>
              <a:t>davranışlar ve yerine getirilmesi gereken sorumluluklar konusunda çocuğa rehberlik etmemek, örneğin çocuğun hırsızlık ve benzeri yanlış davranışlarda bulunmasını önemsememek; </a:t>
            </a:r>
          </a:p>
          <a:p>
            <a:r>
              <a:rPr lang="tr-TR" dirty="0" smtClean="0"/>
              <a:t>Çocuğun </a:t>
            </a:r>
            <a:r>
              <a:rPr lang="tr-TR" dirty="0"/>
              <a:t>evde ya da okulda olmadığı saatlerde nerede olduğu ve neler yaptığıyla ilgilenmemek, çocuğun birlikte vakit geçirdiği arkadaşlarının kimler olduğunu </a:t>
            </a:r>
            <a:r>
              <a:rPr lang="tr-TR" dirty="0" smtClean="0"/>
              <a:t>bilmemek </a:t>
            </a:r>
            <a:r>
              <a:rPr lang="tr-TR" dirty="0" err="1" smtClean="0"/>
              <a:t>v.b</a:t>
            </a:r>
            <a:r>
              <a:rPr lang="tr-TR" dirty="0" smtClean="0"/>
              <a:t>. </a:t>
            </a:r>
            <a:endParaRPr lang="tr-TR" dirty="0"/>
          </a:p>
          <a:p>
            <a:endParaRPr lang="tr-TR" dirty="0"/>
          </a:p>
        </p:txBody>
      </p:sp>
    </p:spTree>
    <p:extLst>
      <p:ext uri="{BB962C8B-B14F-4D97-AF65-F5344CB8AC3E}">
        <p14:creationId xmlns:p14="http://schemas.microsoft.com/office/powerpoint/2010/main" val="4112695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Bilişsel İhmal;</a:t>
            </a:r>
            <a:r>
              <a:rPr lang="tr-TR" dirty="0"/>
              <a:t/>
            </a:r>
            <a:br>
              <a:rPr lang="tr-TR" dirty="0"/>
            </a:br>
            <a:endParaRPr lang="tr-TR" dirty="0"/>
          </a:p>
        </p:txBody>
      </p:sp>
      <p:sp>
        <p:nvSpPr>
          <p:cNvPr id="3" name="İçerik Yer Tutucusu 2"/>
          <p:cNvSpPr>
            <a:spLocks noGrp="1"/>
          </p:cNvSpPr>
          <p:nvPr>
            <p:ph idx="1"/>
          </p:nvPr>
        </p:nvSpPr>
        <p:spPr>
          <a:xfrm>
            <a:off x="1484311" y="2214237"/>
            <a:ext cx="5431395" cy="3565125"/>
          </a:xfrm>
        </p:spPr>
        <p:txBody>
          <a:bodyPr>
            <a:normAutofit fontScale="77500" lnSpcReduction="20000"/>
          </a:bodyPr>
          <a:lstStyle/>
          <a:p>
            <a:pPr marL="0" indent="0">
              <a:buNone/>
            </a:pPr>
            <a:endParaRPr lang="tr-TR" dirty="0"/>
          </a:p>
          <a:p>
            <a:r>
              <a:rPr lang="tr-TR" dirty="0"/>
              <a:t> “Çocuğun zihinsel gelişimi için gerekli uyaranların sağlanmamasıdır.” </a:t>
            </a:r>
          </a:p>
          <a:p>
            <a:r>
              <a:rPr lang="tr-TR" dirty="0"/>
              <a:t>Ebeveynlerin çocuklarıyla vakit geçirmemesi, onlarla oyun oynamaması ya da oyunlarına katılmamaları, birlikte kitap okumamaları, ödevleriyle ilgilenmemeleri, gerektiğinde ödevlerine yardım etmemeleri, </a:t>
            </a:r>
          </a:p>
          <a:p>
            <a:r>
              <a:rPr lang="tr-TR" dirty="0" smtClean="0"/>
              <a:t>Kolaylıkla </a:t>
            </a:r>
            <a:r>
              <a:rPr lang="tr-TR" dirty="0"/>
              <a:t>yanıt verebilecekleri durumlarda bile çocuklarının sorularını yanıtsız bırakmaları, </a:t>
            </a:r>
          </a:p>
          <a:p>
            <a:r>
              <a:rPr lang="tr-TR" dirty="0" smtClean="0"/>
              <a:t>Çocuklarının </a:t>
            </a:r>
            <a:r>
              <a:rPr lang="tr-TR" dirty="0"/>
              <a:t>okulda neler yaptıkları, neler öğrendikleriyle ilgilenmemeleri </a:t>
            </a:r>
          </a:p>
          <a:p>
            <a:endParaRPr lang="tr-TR" dirty="0"/>
          </a:p>
        </p:txBody>
      </p:sp>
      <p:pic>
        <p:nvPicPr>
          <p:cNvPr id="4" name="Resim 3"/>
          <p:cNvPicPr>
            <a:picLocks noChangeAspect="1"/>
          </p:cNvPicPr>
          <p:nvPr/>
        </p:nvPicPr>
        <p:blipFill>
          <a:blip r:embed="rId2"/>
          <a:stretch>
            <a:fillRect/>
          </a:stretch>
        </p:blipFill>
        <p:spPr>
          <a:xfrm>
            <a:off x="7392599" y="1749351"/>
            <a:ext cx="4325925" cy="5059009"/>
          </a:xfrm>
          <a:prstGeom prst="rect">
            <a:avLst/>
          </a:prstGeom>
        </p:spPr>
      </p:pic>
    </p:spTree>
    <p:extLst>
      <p:ext uri="{BB962C8B-B14F-4D97-AF65-F5344CB8AC3E}">
        <p14:creationId xmlns:p14="http://schemas.microsoft.com/office/powerpoint/2010/main" val="36889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35736" y="419470"/>
            <a:ext cx="10018713" cy="1752599"/>
          </a:xfrm>
        </p:spPr>
        <p:txBody>
          <a:bodyPr/>
          <a:lstStyle/>
          <a:p>
            <a:r>
              <a:rPr lang="tr-TR" b="1" dirty="0">
                <a:solidFill>
                  <a:srgbClr val="FF0000"/>
                </a:solidFill>
              </a:rPr>
              <a:t>Eğitimin İhmali;</a:t>
            </a:r>
            <a:r>
              <a:rPr lang="tr-TR" dirty="0"/>
              <a:t/>
            </a:r>
            <a:br>
              <a:rPr lang="tr-TR" dirty="0"/>
            </a:br>
            <a:endParaRPr lang="tr-TR" dirty="0"/>
          </a:p>
        </p:txBody>
      </p:sp>
      <p:pic>
        <p:nvPicPr>
          <p:cNvPr id="6" name="Resim 5"/>
          <p:cNvPicPr>
            <a:picLocks noChangeAspect="1"/>
          </p:cNvPicPr>
          <p:nvPr/>
        </p:nvPicPr>
        <p:blipFill>
          <a:blip r:embed="rId2"/>
          <a:stretch>
            <a:fillRect/>
          </a:stretch>
        </p:blipFill>
        <p:spPr>
          <a:xfrm>
            <a:off x="0" y="1733364"/>
            <a:ext cx="12192000" cy="5124636"/>
          </a:xfrm>
          <a:prstGeom prst="rect">
            <a:avLst/>
          </a:prstGeom>
        </p:spPr>
      </p:pic>
    </p:spTree>
    <p:extLst>
      <p:ext uri="{BB962C8B-B14F-4D97-AF65-F5344CB8AC3E}">
        <p14:creationId xmlns:p14="http://schemas.microsoft.com/office/powerpoint/2010/main" val="195606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635231" y="1305018"/>
            <a:ext cx="10018713" cy="4379650"/>
          </a:xfrm>
        </p:spPr>
        <p:txBody>
          <a:bodyPr>
            <a:normAutofit/>
          </a:bodyPr>
          <a:lstStyle/>
          <a:p>
            <a:pPr marL="0" indent="0">
              <a:buNone/>
            </a:pPr>
            <a:endParaRPr lang="tr-TR" dirty="0"/>
          </a:p>
          <a:p>
            <a:r>
              <a:rPr lang="tr-TR" b="1" dirty="0"/>
              <a:t> “</a:t>
            </a:r>
            <a:r>
              <a:rPr lang="tr-TR" dirty="0"/>
              <a:t>Çocuğun eğitimsel ihtiyaçlarının yeteri kadar veya tutarlı olarak karşılanmaması ya da hiç karşılanmaması durumudur.” </a:t>
            </a:r>
          </a:p>
          <a:p>
            <a:r>
              <a:rPr lang="tr-TR" dirty="0"/>
              <a:t>Çocukların okula gönderilmemesi, </a:t>
            </a:r>
            <a:endParaRPr lang="tr-TR" dirty="0" smtClean="0"/>
          </a:p>
          <a:p>
            <a:r>
              <a:rPr lang="tr-TR" dirty="0" smtClean="0"/>
              <a:t>Çocuğun </a:t>
            </a:r>
            <a:r>
              <a:rPr lang="tr-TR" dirty="0"/>
              <a:t>eğitim ihtiyaçlarının karşılanmaması, örneğin altı yaşına gelmiş bir çocuğun okula yazdırılmamış olması, kardeşlerine bakması için evde </a:t>
            </a:r>
            <a:r>
              <a:rPr lang="tr-TR" dirty="0" smtClean="0"/>
              <a:t>tutulması</a:t>
            </a:r>
            <a:endParaRPr lang="tr-TR" dirty="0"/>
          </a:p>
          <a:p>
            <a:endParaRPr lang="tr-TR" dirty="0"/>
          </a:p>
        </p:txBody>
      </p:sp>
    </p:spTree>
    <p:extLst>
      <p:ext uri="{BB962C8B-B14F-4D97-AF65-F5344CB8AC3E}">
        <p14:creationId xmlns:p14="http://schemas.microsoft.com/office/powerpoint/2010/main" val="1760269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61863" y="1100830"/>
            <a:ext cx="10018713" cy="5072109"/>
          </a:xfrm>
        </p:spPr>
        <p:txBody>
          <a:bodyPr>
            <a:normAutofit/>
          </a:bodyPr>
          <a:lstStyle/>
          <a:p>
            <a:r>
              <a:rPr lang="tr-TR" dirty="0" smtClean="0"/>
              <a:t>On </a:t>
            </a:r>
            <a:r>
              <a:rPr lang="tr-TR" dirty="0"/>
              <a:t>sekiz yaşın altında olmasına rağmen zorla çalıştırılması, yetenekleri doğrultusunda eğitime yönlendirilmemesi, gelişimsel geriliği olan çocukların özel eğitim kurumlarından yararlandırılmaması </a:t>
            </a:r>
          </a:p>
          <a:p>
            <a:r>
              <a:rPr lang="tr-TR" dirty="0"/>
              <a:t>Çocuğun, ebeveynin vesayeti altında tutmayı istememesi nedeniyle devamlı olarak bir eve bırakılması veya devamlı olarak günlerce veya haftalarca başkalarıyla bırakılması </a:t>
            </a:r>
          </a:p>
          <a:p>
            <a:r>
              <a:rPr lang="tr-TR" dirty="0"/>
              <a:t>Ekonomik nedenlerle sık sık ev değiştirme ya da çocuğun bakımına ve eğitimine harcanacak parayı uyuşturucu ve alkole harcama gibi nedenlerle çocuğun eğitim olanaklarından mahrum bırakma</a:t>
            </a:r>
          </a:p>
          <a:p>
            <a:endParaRPr lang="tr-TR" dirty="0"/>
          </a:p>
        </p:txBody>
      </p:sp>
    </p:spTree>
    <p:extLst>
      <p:ext uri="{BB962C8B-B14F-4D97-AF65-F5344CB8AC3E}">
        <p14:creationId xmlns:p14="http://schemas.microsoft.com/office/powerpoint/2010/main" val="179998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79310"/>
            <a:ext cx="10018713" cy="1752599"/>
          </a:xfrm>
        </p:spPr>
        <p:txBody>
          <a:bodyPr/>
          <a:lstStyle/>
          <a:p>
            <a:r>
              <a:rPr lang="tr-TR" dirty="0" smtClean="0"/>
              <a:t>KAYNAKLAR</a:t>
            </a:r>
            <a:endParaRPr lang="tr-TR" dirty="0"/>
          </a:p>
        </p:txBody>
      </p:sp>
      <p:sp>
        <p:nvSpPr>
          <p:cNvPr id="3" name="İçerik Yer Tutucusu 2"/>
          <p:cNvSpPr>
            <a:spLocks noGrp="1"/>
          </p:cNvSpPr>
          <p:nvPr>
            <p:ph idx="1"/>
          </p:nvPr>
        </p:nvSpPr>
        <p:spPr>
          <a:xfrm>
            <a:off x="1614939" y="2405742"/>
            <a:ext cx="10018713" cy="3124201"/>
          </a:xfrm>
        </p:spPr>
        <p:txBody>
          <a:bodyPr>
            <a:noAutofit/>
          </a:bodyPr>
          <a:lstStyle/>
          <a:p>
            <a:r>
              <a:rPr lang="tr-TR" sz="1400" dirty="0" smtClean="0"/>
              <a:t>BAYSAL, S. U. (2007). Tıbbi İhmal. </a:t>
            </a:r>
            <a:r>
              <a:rPr lang="tr-TR" sz="1400" i="1" dirty="0" smtClean="0"/>
              <a:t>Tüm Boyutlarıyla Çocuk İstismarı</a:t>
            </a:r>
            <a:r>
              <a:rPr lang="tr-TR" sz="1400" dirty="0" smtClean="0"/>
              <a:t> içinde. Ed.: O. Polat. Ankara: Seçkin Yayıncılık, s.: 265-275.</a:t>
            </a:r>
          </a:p>
          <a:p>
            <a:r>
              <a:rPr lang="tr-TR" sz="1400" dirty="0" smtClean="0"/>
              <a:t>BAYSAL</a:t>
            </a:r>
            <a:r>
              <a:rPr lang="tr-TR" sz="1400" dirty="0"/>
              <a:t>, S. U., ŞAHİN, F. (2014). Çocuk istismarı ve ihmali. </a:t>
            </a:r>
            <a:r>
              <a:rPr lang="tr-TR" sz="1400" i="1" dirty="0"/>
              <a:t>Türkiye Milli Pediatri Derneği ve Sosyal Pediatri Derneği Ortak Kılavuzu</a:t>
            </a:r>
            <a:r>
              <a:rPr lang="tr-TR" sz="1400" dirty="0"/>
              <a:t> içinde (s. 93-16). Ankara: Türkiye Milli Pediatri Derneği.</a:t>
            </a:r>
          </a:p>
          <a:p>
            <a:r>
              <a:rPr lang="tr-TR" sz="1400" dirty="0"/>
              <a:t>BEYAZOVA, U. (2014). İhmal. </a:t>
            </a:r>
            <a:r>
              <a:rPr lang="tr-TR" sz="1400" i="1" dirty="0"/>
              <a:t>Çocuk İstismarına ve İhmaline Yaklaşım. Temel Bilgiler</a:t>
            </a:r>
            <a:r>
              <a:rPr lang="tr-TR" sz="1400" dirty="0"/>
              <a:t> içinde. Ed.: O. Derman, Ankara: Akademisyen Tıp Kitabevi, s.: 35-36.</a:t>
            </a:r>
          </a:p>
          <a:p>
            <a:r>
              <a:rPr lang="tr-TR" sz="1400" dirty="0" smtClean="0"/>
              <a:t>ÇOCUK </a:t>
            </a:r>
            <a:r>
              <a:rPr lang="tr-TR" sz="1400" dirty="0"/>
              <a:t>MERKEZİ DERNEĞİ (2012). Çocukların Ev İçinde Yaşadıkları Şiddet Araştırması. İstanbul: Genç Hayat Yayınları, s.: 25-55.</a:t>
            </a:r>
          </a:p>
          <a:p>
            <a:r>
              <a:rPr lang="tr-TR" sz="1400" dirty="0"/>
              <a:t>DERMAN, O. (2014). Çocuk İstismarı ve İhmaline Yaklaşım. Ankara: Akademisyen Tıp Kitabevi.</a:t>
            </a:r>
          </a:p>
          <a:p>
            <a:r>
              <a:rPr lang="tr-TR" sz="1400" dirty="0"/>
              <a:t>GERSHATER-MOLKO, R.  M.,  LUTZKER J. R., SHERMANA, J. A. (2003). </a:t>
            </a:r>
            <a:r>
              <a:rPr lang="tr-TR" sz="1400" dirty="0" err="1"/>
              <a:t>Assessing</a:t>
            </a:r>
            <a:r>
              <a:rPr lang="tr-TR" sz="1400" dirty="0"/>
              <a:t> </a:t>
            </a:r>
            <a:r>
              <a:rPr lang="tr-TR" sz="1400" dirty="0" err="1"/>
              <a:t>child</a:t>
            </a:r>
            <a:r>
              <a:rPr lang="tr-TR" sz="1400" dirty="0"/>
              <a:t> </a:t>
            </a:r>
            <a:r>
              <a:rPr lang="tr-TR" sz="1400" dirty="0" err="1"/>
              <a:t>neglect</a:t>
            </a:r>
            <a:r>
              <a:rPr lang="tr-TR" sz="1400" dirty="0"/>
              <a:t>. </a:t>
            </a:r>
            <a:r>
              <a:rPr lang="tr-TR" sz="1400" i="1" dirty="0" err="1"/>
              <a:t>Aggression</a:t>
            </a:r>
            <a:r>
              <a:rPr lang="tr-TR" sz="1400" i="1" dirty="0"/>
              <a:t> </a:t>
            </a:r>
            <a:r>
              <a:rPr lang="tr-TR" sz="1400" i="1" dirty="0" err="1"/>
              <a:t>and</a:t>
            </a:r>
            <a:r>
              <a:rPr lang="tr-TR" sz="1400" i="1" dirty="0"/>
              <a:t> </a:t>
            </a:r>
            <a:r>
              <a:rPr lang="tr-TR" sz="1400" i="1" dirty="0" err="1"/>
              <a:t>Violent</a:t>
            </a:r>
            <a:r>
              <a:rPr lang="tr-TR" sz="1400" i="1" dirty="0"/>
              <a:t> </a:t>
            </a:r>
            <a:r>
              <a:rPr lang="tr-TR" sz="1400" i="1" dirty="0" err="1"/>
              <a:t>Behavior</a:t>
            </a:r>
            <a:r>
              <a:rPr lang="tr-TR" sz="1400" dirty="0"/>
              <a:t>, </a:t>
            </a:r>
            <a:r>
              <a:rPr lang="tr-TR" sz="1400" b="1" dirty="0"/>
              <a:t>8</a:t>
            </a:r>
            <a:r>
              <a:rPr lang="tr-TR" sz="1400" dirty="0"/>
              <a:t>: </a:t>
            </a:r>
            <a:r>
              <a:rPr lang="tr-TR" sz="1400" dirty="0" smtClean="0"/>
              <a:t>563–585.</a:t>
            </a:r>
          </a:p>
          <a:p>
            <a:r>
              <a:rPr lang="tr-TR" sz="1400" dirty="0" smtClean="0"/>
              <a:t>HORNOR</a:t>
            </a:r>
            <a:r>
              <a:rPr lang="tr-TR" sz="1400" dirty="0"/>
              <a:t>, G. (2014). Child </a:t>
            </a:r>
            <a:r>
              <a:rPr lang="tr-TR" sz="1400" dirty="0" err="1"/>
              <a:t>neglect</a:t>
            </a:r>
            <a:r>
              <a:rPr lang="tr-TR" sz="1400" dirty="0"/>
              <a:t>: </a:t>
            </a:r>
            <a:r>
              <a:rPr lang="tr-TR" sz="1400" dirty="0" err="1"/>
              <a:t>Assessment</a:t>
            </a:r>
            <a:r>
              <a:rPr lang="tr-TR" sz="1400" dirty="0"/>
              <a:t> </a:t>
            </a:r>
            <a:r>
              <a:rPr lang="tr-TR" sz="1400" dirty="0" err="1"/>
              <a:t>and</a:t>
            </a:r>
            <a:r>
              <a:rPr lang="tr-TR" sz="1400" dirty="0"/>
              <a:t> </a:t>
            </a:r>
            <a:r>
              <a:rPr lang="tr-TR" sz="1400" dirty="0" err="1"/>
              <a:t>intervention</a:t>
            </a:r>
            <a:r>
              <a:rPr lang="tr-TR" sz="1400" dirty="0"/>
              <a:t>. </a:t>
            </a:r>
            <a:r>
              <a:rPr lang="tr-TR" sz="1400" i="1" dirty="0" err="1"/>
              <a:t>Journal</a:t>
            </a:r>
            <a:r>
              <a:rPr lang="tr-TR" sz="1400" i="1" dirty="0"/>
              <a:t> of </a:t>
            </a:r>
            <a:r>
              <a:rPr lang="tr-TR" sz="1400" i="1" dirty="0" err="1"/>
              <a:t>Pediatric</a:t>
            </a:r>
            <a:r>
              <a:rPr lang="tr-TR" sz="1400" i="1" dirty="0"/>
              <a:t> </a:t>
            </a:r>
            <a:r>
              <a:rPr lang="tr-TR" sz="1400" i="1" dirty="0" err="1"/>
              <a:t>Health</a:t>
            </a:r>
            <a:r>
              <a:rPr lang="tr-TR" sz="1400" i="1" dirty="0"/>
              <a:t> </a:t>
            </a:r>
            <a:r>
              <a:rPr lang="tr-TR" sz="1400" i="1" dirty="0" err="1"/>
              <a:t>Care</a:t>
            </a:r>
            <a:r>
              <a:rPr lang="tr-TR" sz="1400" dirty="0"/>
              <a:t>, </a:t>
            </a:r>
            <a:r>
              <a:rPr lang="tr-TR" sz="1400" b="1" dirty="0"/>
              <a:t>28(2)</a:t>
            </a:r>
            <a:r>
              <a:rPr lang="tr-TR" sz="1400" dirty="0"/>
              <a:t>: 186-192</a:t>
            </a:r>
            <a:r>
              <a:rPr lang="tr-TR" sz="1400" dirty="0" smtClean="0"/>
              <a:t>.</a:t>
            </a:r>
          </a:p>
          <a:p>
            <a:r>
              <a:rPr lang="tr-TR" sz="1400" dirty="0"/>
              <a:t>MASH, E., WOLFE, D.A. (2007). </a:t>
            </a:r>
            <a:r>
              <a:rPr lang="tr-TR" sz="1400" dirty="0" err="1"/>
              <a:t>Abnormal</a:t>
            </a:r>
            <a:r>
              <a:rPr lang="tr-TR" sz="1400" dirty="0"/>
              <a:t> Child </a:t>
            </a:r>
            <a:r>
              <a:rPr lang="tr-TR" sz="1400" dirty="0" err="1"/>
              <a:t>Psychology</a:t>
            </a:r>
            <a:r>
              <a:rPr lang="tr-TR" sz="1400" dirty="0"/>
              <a:t>. </a:t>
            </a:r>
            <a:r>
              <a:rPr lang="tr-TR" sz="1400" dirty="0" err="1"/>
              <a:t>Belmont</a:t>
            </a:r>
            <a:r>
              <a:rPr lang="tr-TR" sz="1400" dirty="0"/>
              <a:t> CA: </a:t>
            </a:r>
            <a:r>
              <a:rPr lang="tr-TR" sz="1400" dirty="0" err="1"/>
              <a:t>Wadsworth</a:t>
            </a:r>
            <a:r>
              <a:rPr lang="tr-TR" sz="1400" dirty="0"/>
              <a:t>.</a:t>
            </a:r>
          </a:p>
          <a:p>
            <a:r>
              <a:rPr lang="tr-TR" sz="1400" dirty="0"/>
              <a:t>MAUGHAN, D. (2010). </a:t>
            </a:r>
            <a:r>
              <a:rPr lang="tr-TR" sz="1400" dirty="0" err="1"/>
              <a:t>Dimensions</a:t>
            </a:r>
            <a:r>
              <a:rPr lang="tr-TR" sz="1400" dirty="0"/>
              <a:t> of </a:t>
            </a:r>
            <a:r>
              <a:rPr lang="tr-TR" sz="1400" dirty="0" err="1"/>
              <a:t>child</a:t>
            </a:r>
            <a:r>
              <a:rPr lang="tr-TR" sz="1400" dirty="0"/>
              <a:t> </a:t>
            </a:r>
            <a:r>
              <a:rPr lang="tr-TR" sz="1400" dirty="0" err="1"/>
              <a:t>neglect</a:t>
            </a:r>
            <a:r>
              <a:rPr lang="tr-TR" sz="1400" dirty="0"/>
              <a:t>: An </a:t>
            </a:r>
            <a:r>
              <a:rPr lang="tr-TR" sz="1400" dirty="0" err="1"/>
              <a:t>exploration</a:t>
            </a:r>
            <a:r>
              <a:rPr lang="tr-TR" sz="1400" dirty="0"/>
              <a:t> of </a:t>
            </a:r>
            <a:r>
              <a:rPr lang="tr-TR" sz="1400" dirty="0" err="1"/>
              <a:t>parental</a:t>
            </a:r>
            <a:r>
              <a:rPr lang="tr-TR" sz="1400" dirty="0"/>
              <a:t> </a:t>
            </a:r>
            <a:r>
              <a:rPr lang="tr-TR" sz="1400" dirty="0" err="1"/>
              <a:t>neglect</a:t>
            </a:r>
            <a:r>
              <a:rPr lang="tr-TR" sz="1400" dirty="0"/>
              <a:t> </a:t>
            </a:r>
            <a:r>
              <a:rPr lang="tr-TR" sz="1400" dirty="0" err="1"/>
              <a:t>and</a:t>
            </a:r>
            <a:r>
              <a:rPr lang="tr-TR" sz="1400" dirty="0"/>
              <a:t> </a:t>
            </a:r>
            <a:r>
              <a:rPr lang="tr-TR" sz="1400" dirty="0" err="1"/>
              <a:t>its</a:t>
            </a:r>
            <a:r>
              <a:rPr lang="tr-TR" sz="1400" dirty="0"/>
              <a:t> </a:t>
            </a:r>
            <a:r>
              <a:rPr lang="tr-TR" sz="1400" dirty="0" err="1"/>
              <a:t>relationship</a:t>
            </a:r>
            <a:r>
              <a:rPr lang="tr-TR" sz="1400" dirty="0"/>
              <a:t> </a:t>
            </a:r>
            <a:r>
              <a:rPr lang="tr-TR" sz="1400" dirty="0" err="1"/>
              <a:t>with</a:t>
            </a:r>
            <a:r>
              <a:rPr lang="tr-TR" sz="1400" dirty="0"/>
              <a:t> </a:t>
            </a:r>
            <a:r>
              <a:rPr lang="tr-TR" sz="1400" dirty="0" err="1"/>
              <a:t>delinquency</a:t>
            </a:r>
            <a:r>
              <a:rPr lang="tr-TR" sz="1400" dirty="0"/>
              <a:t>. </a:t>
            </a:r>
            <a:r>
              <a:rPr lang="tr-TR" sz="1400" i="1" dirty="0"/>
              <a:t>Child </a:t>
            </a:r>
            <a:r>
              <a:rPr lang="tr-TR" sz="1400" i="1" dirty="0" err="1"/>
              <a:t>Welfare</a:t>
            </a:r>
            <a:r>
              <a:rPr lang="tr-TR" sz="1400" dirty="0"/>
              <a:t>, </a:t>
            </a:r>
            <a:r>
              <a:rPr lang="tr-TR" sz="1400" b="1" dirty="0"/>
              <a:t>89(4)</a:t>
            </a:r>
            <a:r>
              <a:rPr lang="tr-TR" sz="1400" dirty="0"/>
              <a:t>: 47-65.</a:t>
            </a:r>
          </a:p>
          <a:p>
            <a:r>
              <a:rPr lang="tr-TR" sz="1400" dirty="0"/>
              <a:t>MILLER-PERRIN, C. L., PERRIN, R. D. (2007). Child </a:t>
            </a:r>
            <a:r>
              <a:rPr lang="tr-TR" sz="1400" dirty="0" err="1"/>
              <a:t>Maltreatment</a:t>
            </a:r>
            <a:r>
              <a:rPr lang="tr-TR" sz="1400" dirty="0"/>
              <a:t>: An </a:t>
            </a:r>
            <a:r>
              <a:rPr lang="tr-TR" sz="1400" dirty="0" err="1"/>
              <a:t>Introduction</a:t>
            </a:r>
            <a:r>
              <a:rPr lang="tr-TR" sz="1400" dirty="0"/>
              <a:t>. </a:t>
            </a:r>
            <a:r>
              <a:rPr lang="tr-TR" sz="1400" dirty="0" err="1"/>
              <a:t>London</a:t>
            </a:r>
            <a:r>
              <a:rPr lang="tr-TR" sz="1400" dirty="0"/>
              <a:t>: </a:t>
            </a:r>
            <a:r>
              <a:rPr lang="tr-TR" sz="1400" dirty="0" err="1"/>
              <a:t>Sage</a:t>
            </a:r>
            <a:r>
              <a:rPr lang="tr-TR" sz="1400" dirty="0"/>
              <a:t> Publications.</a:t>
            </a:r>
          </a:p>
          <a:p>
            <a:endParaRPr lang="tr-TR" sz="1400" dirty="0"/>
          </a:p>
          <a:p>
            <a:endParaRPr lang="tr-TR" sz="1400" dirty="0"/>
          </a:p>
        </p:txBody>
      </p:sp>
    </p:spTree>
    <p:extLst>
      <p:ext uri="{BB962C8B-B14F-4D97-AF65-F5344CB8AC3E}">
        <p14:creationId xmlns:p14="http://schemas.microsoft.com/office/powerpoint/2010/main" val="4061857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70922" y="2377750"/>
            <a:ext cx="10018713" cy="3124201"/>
          </a:xfrm>
        </p:spPr>
        <p:txBody>
          <a:bodyPr>
            <a:noAutofit/>
          </a:bodyPr>
          <a:lstStyle/>
          <a:p>
            <a:r>
              <a:rPr lang="tr-TR" sz="1800" dirty="0"/>
              <a:t>POLAT, O. (2007). Tüm Boyutlarıyla Çocuk İstismarı: Tanımlar. Ankara: Seçkin Yayıncılık.</a:t>
            </a:r>
          </a:p>
          <a:p>
            <a:r>
              <a:rPr lang="tr-TR" sz="1800" dirty="0"/>
              <a:t>STOWMAN, S.A.,  DONOHUE, B. (2005). </a:t>
            </a:r>
            <a:r>
              <a:rPr lang="tr-TR" sz="1800" dirty="0" err="1"/>
              <a:t>Assessing</a:t>
            </a:r>
            <a:r>
              <a:rPr lang="tr-TR" sz="1800" dirty="0"/>
              <a:t> </a:t>
            </a:r>
            <a:r>
              <a:rPr lang="tr-TR" sz="1800" dirty="0" err="1"/>
              <a:t>child</a:t>
            </a:r>
            <a:r>
              <a:rPr lang="tr-TR" sz="1800" dirty="0"/>
              <a:t> </a:t>
            </a:r>
            <a:r>
              <a:rPr lang="tr-TR" sz="1800" dirty="0" err="1"/>
              <a:t>neglect</a:t>
            </a:r>
            <a:r>
              <a:rPr lang="tr-TR" sz="1800" dirty="0"/>
              <a:t>: A </a:t>
            </a:r>
            <a:r>
              <a:rPr lang="tr-TR" sz="1800" dirty="0" err="1"/>
              <a:t>review</a:t>
            </a:r>
            <a:r>
              <a:rPr lang="tr-TR" sz="1800" dirty="0"/>
              <a:t> of </a:t>
            </a:r>
            <a:r>
              <a:rPr lang="tr-TR" sz="1800" dirty="0" err="1"/>
              <a:t>standardized</a:t>
            </a:r>
            <a:r>
              <a:rPr lang="tr-TR" sz="1800" dirty="0"/>
              <a:t> </a:t>
            </a:r>
            <a:r>
              <a:rPr lang="tr-TR" sz="1800" dirty="0" err="1"/>
              <a:t>measures</a:t>
            </a:r>
            <a:r>
              <a:rPr lang="tr-TR" sz="1800" dirty="0"/>
              <a:t>. </a:t>
            </a:r>
            <a:r>
              <a:rPr lang="tr-TR" sz="1800" i="1" dirty="0" err="1"/>
              <a:t>Aggression</a:t>
            </a:r>
            <a:r>
              <a:rPr lang="tr-TR" sz="1800" i="1" dirty="0"/>
              <a:t> </a:t>
            </a:r>
            <a:r>
              <a:rPr lang="tr-TR" sz="1800" i="1" dirty="0" err="1"/>
              <a:t>and</a:t>
            </a:r>
            <a:r>
              <a:rPr lang="tr-TR" sz="1800" i="1" dirty="0"/>
              <a:t> </a:t>
            </a:r>
            <a:r>
              <a:rPr lang="tr-TR" sz="1800" i="1" dirty="0" err="1"/>
              <a:t>Violent</a:t>
            </a:r>
            <a:r>
              <a:rPr lang="tr-TR" sz="1800" i="1" dirty="0"/>
              <a:t> </a:t>
            </a:r>
            <a:r>
              <a:rPr lang="tr-TR" sz="1800" i="1" dirty="0" err="1"/>
              <a:t>Behavior</a:t>
            </a:r>
            <a:r>
              <a:rPr lang="tr-TR" sz="1800" dirty="0"/>
              <a:t>,  </a:t>
            </a:r>
            <a:r>
              <a:rPr lang="tr-TR" sz="1800" b="1" dirty="0"/>
              <a:t>10</a:t>
            </a:r>
            <a:r>
              <a:rPr lang="tr-TR" sz="1800" dirty="0"/>
              <a:t>:  491–512.</a:t>
            </a:r>
          </a:p>
          <a:p>
            <a:r>
              <a:rPr lang="tr-TR" sz="1800" dirty="0"/>
              <a:t>ŞAHİN, F. (2009). Çocuğun fiziksel, cinsel ve duygusal istismarı. Çocuk ve Şiddet </a:t>
            </a:r>
            <a:r>
              <a:rPr lang="tr-TR" sz="1800" dirty="0" err="1"/>
              <a:t>Çalıştayı</a:t>
            </a:r>
            <a:r>
              <a:rPr lang="tr-TR" sz="1800" dirty="0"/>
              <a:t>, s.:24-26.</a:t>
            </a:r>
          </a:p>
          <a:p>
            <a:r>
              <a:rPr lang="tr-TR" sz="1800" dirty="0"/>
              <a:t>ŞAHİN, F. (2014). Fiziksel istismar. </a:t>
            </a:r>
            <a:r>
              <a:rPr lang="tr-TR" sz="1800" i="1" dirty="0"/>
              <a:t>Çocuk İstismarına ve İhmaline Yaklaşım. Temel Bilgiler</a:t>
            </a:r>
            <a:r>
              <a:rPr lang="tr-TR" sz="1800" dirty="0"/>
              <a:t> içinde. Ed.: O. Derman, Ankara: Akademisyen Tıp Kitabevi, s.: 41-48.</a:t>
            </a:r>
          </a:p>
          <a:p>
            <a:r>
              <a:rPr lang="tr-TR" sz="1800" dirty="0" smtClean="0"/>
              <a:t>UNICEF </a:t>
            </a:r>
            <a:r>
              <a:rPr lang="tr-TR" sz="1800" dirty="0"/>
              <a:t>(2010). Türkiye’de Çocuk İstismarı ve Aile İçi Şiddet Araştırması. Erişim: [</a:t>
            </a:r>
            <a:r>
              <a:rPr lang="tr-TR" sz="1800" u="sng" dirty="0"/>
              <a:t>http://www.unicef.org.tr/</a:t>
            </a:r>
            <a:r>
              <a:rPr lang="tr-TR" sz="1800" u="sng" dirty="0" err="1"/>
              <a:t>files</a:t>
            </a:r>
            <a:r>
              <a:rPr lang="tr-TR" sz="1800" u="sng" dirty="0"/>
              <a:t>/</a:t>
            </a:r>
            <a:r>
              <a:rPr lang="tr-TR" sz="1800" u="sng" dirty="0" err="1"/>
              <a:t>bilgimerkezi</a:t>
            </a:r>
            <a:r>
              <a:rPr lang="tr-TR" sz="1800" u="sng" dirty="0"/>
              <a:t>/</a:t>
            </a:r>
            <a:r>
              <a:rPr lang="tr-TR" sz="1800" u="sng" dirty="0" err="1"/>
              <a:t>doc</a:t>
            </a:r>
            <a:r>
              <a:rPr lang="tr-TR" sz="1800" u="sng" dirty="0"/>
              <a:t>/cocuk-istismari-raporu-tr.pdf</a:t>
            </a:r>
            <a:r>
              <a:rPr lang="tr-TR" sz="1800" dirty="0"/>
              <a:t>]. UNICEF (2011). Türkiye’de Çocukların Durumu Raporu. Erişim: [</a:t>
            </a:r>
            <a:r>
              <a:rPr lang="tr-TR" sz="1800" u="sng" dirty="0"/>
              <a:t>http://abdigm.m eb.gov.tr/projeler/</a:t>
            </a:r>
            <a:r>
              <a:rPr lang="tr-TR" sz="1800" u="sng" dirty="0" err="1"/>
              <a:t>ois</a:t>
            </a:r>
            <a:r>
              <a:rPr lang="tr-TR" sz="1800" u="sng" dirty="0"/>
              <a:t>/</a:t>
            </a:r>
            <a:r>
              <a:rPr lang="tr-TR" sz="1800" u="sng" dirty="0" err="1"/>
              <a:t>egitim</a:t>
            </a:r>
            <a:r>
              <a:rPr lang="tr-TR" sz="1800" u="sng" dirty="0"/>
              <a:t>/032.pdf</a:t>
            </a:r>
            <a:r>
              <a:rPr lang="tr-TR" sz="1800" dirty="0"/>
              <a:t>]. </a:t>
            </a:r>
          </a:p>
          <a:p>
            <a:r>
              <a:rPr lang="tr-TR" sz="1800" dirty="0"/>
              <a:t> </a:t>
            </a:r>
          </a:p>
          <a:p>
            <a:endParaRPr lang="tr-TR" sz="1800" dirty="0"/>
          </a:p>
        </p:txBody>
      </p:sp>
    </p:spTree>
    <p:extLst>
      <p:ext uri="{BB962C8B-B14F-4D97-AF65-F5344CB8AC3E}">
        <p14:creationId xmlns:p14="http://schemas.microsoft.com/office/powerpoint/2010/main" val="201592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3600" y="1510004"/>
            <a:ext cx="10018713" cy="3124201"/>
          </a:xfrm>
        </p:spPr>
        <p:txBody>
          <a:bodyPr>
            <a:normAutofit/>
          </a:bodyPr>
          <a:lstStyle/>
          <a:p>
            <a:pPr algn="ctr"/>
            <a:r>
              <a:rPr lang="tr-TR" sz="4000" dirty="0" smtClean="0"/>
              <a:t>Çocuk İhmali ve Türleri</a:t>
            </a:r>
            <a:endParaRPr lang="tr-TR" sz="4000" dirty="0"/>
          </a:p>
        </p:txBody>
      </p:sp>
    </p:spTree>
    <p:extLst>
      <p:ext uri="{BB962C8B-B14F-4D97-AF65-F5344CB8AC3E}">
        <p14:creationId xmlns:p14="http://schemas.microsoft.com/office/powerpoint/2010/main" val="130640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Çocuk İhmalinin Türleri</a:t>
            </a:r>
            <a:r>
              <a:rPr lang="tr-TR" dirty="0"/>
              <a:t/>
            </a:r>
            <a:br>
              <a:rPr lang="tr-TR" dirty="0"/>
            </a:br>
            <a:endParaRPr lang="tr-TR" dirty="0"/>
          </a:p>
        </p:txBody>
      </p:sp>
      <p:sp>
        <p:nvSpPr>
          <p:cNvPr id="3" name="İçerik Yer Tutucusu 2"/>
          <p:cNvSpPr>
            <a:spLocks noGrp="1"/>
          </p:cNvSpPr>
          <p:nvPr>
            <p:ph idx="1"/>
          </p:nvPr>
        </p:nvSpPr>
        <p:spPr>
          <a:xfrm>
            <a:off x="1484311" y="2098828"/>
            <a:ext cx="10018713" cy="3124201"/>
          </a:xfrm>
        </p:spPr>
        <p:txBody>
          <a:bodyPr/>
          <a:lstStyle/>
          <a:p>
            <a:pPr marL="0" indent="0">
              <a:buNone/>
            </a:pPr>
            <a:endParaRPr lang="tr-TR" dirty="0"/>
          </a:p>
          <a:p>
            <a:r>
              <a:rPr lang="tr-TR" dirty="0"/>
              <a:t>Çocuk ihmali genel olarak fiziksel ihmal, tıbbi ihmal, duygusal ihmal, </a:t>
            </a:r>
            <a:r>
              <a:rPr lang="tr-TR" dirty="0" err="1"/>
              <a:t>denetimsel</a:t>
            </a:r>
            <a:r>
              <a:rPr lang="tr-TR" dirty="0"/>
              <a:t> ihmal, bilişsel ihmal ve eğitimin ihmali olmak üzere çeşitli başlıklar altında incelenmektedir.</a:t>
            </a:r>
          </a:p>
          <a:p>
            <a:endParaRPr lang="tr-TR" dirty="0"/>
          </a:p>
        </p:txBody>
      </p:sp>
    </p:spTree>
    <p:extLst>
      <p:ext uri="{BB962C8B-B14F-4D97-AF65-F5344CB8AC3E}">
        <p14:creationId xmlns:p14="http://schemas.microsoft.com/office/powerpoint/2010/main" val="3917486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tr-TR" b="1" dirty="0">
                <a:solidFill>
                  <a:srgbClr val="FF0000"/>
                </a:solidFill>
              </a:rPr>
              <a:t>Fiziksel İhmal ;</a:t>
            </a:r>
            <a:r>
              <a:rPr lang="tr-TR" dirty="0">
                <a:solidFill>
                  <a:srgbClr val="FF0000"/>
                </a:solidFill>
              </a:rPr>
              <a:t/>
            </a:r>
            <a:br>
              <a:rPr lang="tr-TR" dirty="0">
                <a:solidFill>
                  <a:srgbClr val="FF0000"/>
                </a:solidFill>
              </a:rPr>
            </a:br>
            <a:endParaRPr lang="tr-TR" altLang="tr-TR" cap="none" dirty="0" smtClean="0">
              <a:solidFill>
                <a:srgbClr val="FF0000"/>
              </a:solidFill>
              <a:effectLst/>
            </a:endParaRPr>
          </a:p>
        </p:txBody>
      </p:sp>
      <p:pic>
        <p:nvPicPr>
          <p:cNvPr id="13315" name="Picture 2" descr="child neglect ile ilgili görsel sonucu"/>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926454"/>
            <a:ext cx="5939161" cy="4967057"/>
          </a:xfrm>
          <a:noFill/>
        </p:spPr>
      </p:pic>
      <p:pic>
        <p:nvPicPr>
          <p:cNvPr id="2" name="Resim 1"/>
          <p:cNvPicPr>
            <a:picLocks noChangeAspect="1"/>
          </p:cNvPicPr>
          <p:nvPr/>
        </p:nvPicPr>
        <p:blipFill>
          <a:blip r:embed="rId3"/>
          <a:stretch>
            <a:fillRect/>
          </a:stretch>
        </p:blipFill>
        <p:spPr>
          <a:xfrm>
            <a:off x="5939162" y="1926454"/>
            <a:ext cx="6252838" cy="4931546"/>
          </a:xfrm>
          <a:prstGeom prst="rect">
            <a:avLst/>
          </a:prstGeom>
        </p:spPr>
      </p:pic>
    </p:spTree>
    <p:extLst>
      <p:ext uri="{BB962C8B-B14F-4D97-AF65-F5344CB8AC3E}">
        <p14:creationId xmlns:p14="http://schemas.microsoft.com/office/powerpoint/2010/main" val="87671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79619" y="812305"/>
            <a:ext cx="10018713" cy="3124201"/>
          </a:xfrm>
        </p:spPr>
        <p:txBody>
          <a:bodyPr>
            <a:normAutofit fontScale="70000" lnSpcReduction="20000"/>
          </a:bodyPr>
          <a:lstStyle/>
          <a:p>
            <a:r>
              <a:rPr lang="tr-TR" dirty="0" smtClean="0"/>
              <a:t>Çocuğun </a:t>
            </a:r>
            <a:r>
              <a:rPr lang="tr-TR" dirty="0"/>
              <a:t>bakımsız, yeteri kadar temiz olmayan, sağlıksız; korunaksız soba, açıkta bırakılan elektrik kabloları ve prizler, korkuluksuz balkonlar, içi dolu su kovaları, küçük yaştaki çocukların rahatça ulaşabileceği dolaplarda temizlik malzemeleri gibi kaza yönünden risk taşıyan bir evde yaşaması </a:t>
            </a:r>
          </a:p>
          <a:p>
            <a:r>
              <a:rPr lang="tr-TR" dirty="0"/>
              <a:t>Bebeği ya da çocuğu terk etmek, hastanede bırakıp kaçmak, karakol ya da cami kapısına bırakmak</a:t>
            </a:r>
          </a:p>
          <a:p>
            <a:r>
              <a:rPr lang="tr-TR" dirty="0"/>
              <a:t>Aşırı kalabalık ve sağlıksız ev ortamı, uygun olamayan pis ve kirli giysiler </a:t>
            </a:r>
          </a:p>
          <a:p>
            <a:r>
              <a:rPr lang="tr-TR" dirty="0"/>
              <a:t> Yeni yürümeye başlayan bir </a:t>
            </a:r>
            <a:r>
              <a:rPr lang="tr-TR" dirty="0" smtClean="0"/>
              <a:t>çocuğun etrafında dikiş </a:t>
            </a:r>
            <a:r>
              <a:rPr lang="tr-TR" dirty="0"/>
              <a:t>iğneleri, ilaç ve benzeri </a:t>
            </a:r>
            <a:r>
              <a:rPr lang="tr-TR" dirty="0" smtClean="0"/>
              <a:t>maddeler bulunması</a:t>
            </a:r>
            <a:endParaRPr lang="tr-TR" dirty="0"/>
          </a:p>
          <a:p>
            <a:r>
              <a:rPr lang="tr-TR" dirty="0"/>
              <a:t>Evde zehirli malzemenin mevcut olması, ısıtma cihazlarının uygun şekilde kullanılmaması, evde korumasız bir şekilde silah bulundurulması, kurşunlu boya; yangın çıkarma potansiyelini beraberinde getirecek kibrit, çakmak veya gaz sobasının mevcut olması gibi durumları</a:t>
            </a:r>
          </a:p>
          <a:p>
            <a:r>
              <a:rPr lang="tr-TR" dirty="0"/>
              <a:t>Fiziksel ihmal yetersiz ya da aşırı beslenme şeklinde de ortaya çıkabilir. </a:t>
            </a:r>
          </a:p>
          <a:p>
            <a:endParaRPr lang="tr-TR" dirty="0"/>
          </a:p>
        </p:txBody>
      </p:sp>
      <p:pic>
        <p:nvPicPr>
          <p:cNvPr id="4" name="Resim 3"/>
          <p:cNvPicPr>
            <a:picLocks noChangeAspect="1"/>
          </p:cNvPicPr>
          <p:nvPr/>
        </p:nvPicPr>
        <p:blipFill>
          <a:blip r:embed="rId2"/>
          <a:stretch>
            <a:fillRect/>
          </a:stretch>
        </p:blipFill>
        <p:spPr>
          <a:xfrm>
            <a:off x="4270159" y="3713086"/>
            <a:ext cx="4512816" cy="3144914"/>
          </a:xfrm>
          <a:prstGeom prst="rect">
            <a:avLst/>
          </a:prstGeom>
        </p:spPr>
      </p:pic>
    </p:spTree>
    <p:extLst>
      <p:ext uri="{BB962C8B-B14F-4D97-AF65-F5344CB8AC3E}">
        <p14:creationId xmlns:p14="http://schemas.microsoft.com/office/powerpoint/2010/main" val="2962108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86643" y="-255233"/>
            <a:ext cx="10018713" cy="1752599"/>
          </a:xfrm>
        </p:spPr>
        <p:txBody>
          <a:bodyPr/>
          <a:lstStyle/>
          <a:p>
            <a:r>
              <a:rPr lang="tr-TR" b="1" dirty="0">
                <a:solidFill>
                  <a:srgbClr val="FF0000"/>
                </a:solidFill>
              </a:rPr>
              <a:t>Tıbbi İhmal;</a:t>
            </a:r>
            <a:endParaRPr lang="tr-TR" dirty="0">
              <a:solidFill>
                <a:srgbClr val="FF0000"/>
              </a:solidFill>
            </a:endParaRPr>
          </a:p>
        </p:txBody>
      </p:sp>
      <p:pic>
        <p:nvPicPr>
          <p:cNvPr id="4" name="Picture 11" descr="Image result for pregnancy smoki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1242874"/>
            <a:ext cx="12192000" cy="5615126"/>
          </a:xfrm>
        </p:spPr>
      </p:pic>
    </p:spTree>
    <p:extLst>
      <p:ext uri="{BB962C8B-B14F-4D97-AF65-F5344CB8AC3E}">
        <p14:creationId xmlns:p14="http://schemas.microsoft.com/office/powerpoint/2010/main" val="1877977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a:r>
            <a:br>
              <a:rPr lang="tr-TR" dirty="0"/>
            </a:br>
            <a:endParaRPr lang="tr-TR" dirty="0"/>
          </a:p>
        </p:txBody>
      </p:sp>
      <p:sp>
        <p:nvSpPr>
          <p:cNvPr id="3" name="İçerik Yer Tutucusu 2"/>
          <p:cNvSpPr>
            <a:spLocks noGrp="1"/>
          </p:cNvSpPr>
          <p:nvPr>
            <p:ph idx="1"/>
          </p:nvPr>
        </p:nvSpPr>
        <p:spPr>
          <a:xfrm>
            <a:off x="1484310" y="941033"/>
            <a:ext cx="10018713" cy="4850167"/>
          </a:xfrm>
        </p:spPr>
        <p:txBody>
          <a:bodyPr>
            <a:normAutofit/>
          </a:bodyPr>
          <a:lstStyle/>
          <a:p>
            <a:r>
              <a:rPr lang="tr-TR" dirty="0"/>
              <a:t>Ekonomik koşullar yeterli olmasına rağmen bir çocuk için gerekli olan tıbbi bakımın temin edilmesinde yetersizlik, bir çocuğun zarar göreceği biçimde temel sağlık bakımı gereksinimlerinin karşılanamaması </a:t>
            </a:r>
          </a:p>
          <a:p>
            <a:r>
              <a:rPr lang="tr-TR" dirty="0"/>
              <a:t>Annenin gebeyken sigara, alkol, madde kullanması, gerekli tıbbi bakımı almaması, yeterli beslenmemesi, doğumdan sonra bebeğin düzenli sağlık kontrollerine götürülmemesi </a:t>
            </a:r>
          </a:p>
          <a:p>
            <a:r>
              <a:rPr lang="tr-TR" dirty="0"/>
              <a:t>Annenin gebelik süresince yeterli beslenmemesi, zararlı maddeler kullanması ve gerekli tıbbi bakımı almaması (</a:t>
            </a:r>
            <a:r>
              <a:rPr lang="tr-TR" b="1" i="1" dirty="0" err="1">
                <a:solidFill>
                  <a:srgbClr val="FF0000"/>
                </a:solidFill>
              </a:rPr>
              <a:t>intrauterin</a:t>
            </a:r>
            <a:r>
              <a:rPr lang="tr-TR" b="1" i="1" dirty="0">
                <a:solidFill>
                  <a:srgbClr val="FF0000"/>
                </a:solidFill>
              </a:rPr>
              <a:t> ihmal: doğmamış bebeğin ihmali</a:t>
            </a:r>
            <a:r>
              <a:rPr lang="tr-TR" dirty="0"/>
              <a:t>) </a:t>
            </a:r>
          </a:p>
          <a:p>
            <a:endParaRPr lang="tr-TR" dirty="0"/>
          </a:p>
        </p:txBody>
      </p:sp>
    </p:spTree>
    <p:extLst>
      <p:ext uri="{BB962C8B-B14F-4D97-AF65-F5344CB8AC3E}">
        <p14:creationId xmlns:p14="http://schemas.microsoft.com/office/powerpoint/2010/main" val="1273787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Duygusal İhmal;</a:t>
            </a:r>
            <a:r>
              <a:rPr lang="tr-TR" dirty="0">
                <a:solidFill>
                  <a:srgbClr val="FF0000"/>
                </a:solidFill>
              </a:rPr>
              <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a:xfrm>
            <a:off x="1617475" y="2125461"/>
            <a:ext cx="10018713" cy="3124201"/>
          </a:xfrm>
        </p:spPr>
        <p:txBody>
          <a:bodyPr>
            <a:normAutofit lnSpcReduction="10000"/>
          </a:bodyPr>
          <a:lstStyle/>
          <a:p>
            <a:r>
              <a:rPr lang="tr-TR" dirty="0"/>
              <a:t>“Çocuğun bakımından yükümlü yetişkinlerin çocuğa sağlıklı </a:t>
            </a:r>
            <a:r>
              <a:rPr lang="tr-TR" dirty="0" smtClean="0"/>
              <a:t>duygusal gelişimi </a:t>
            </a:r>
            <a:r>
              <a:rPr lang="tr-TR" dirty="0"/>
              <a:t>için ihtiyaç duyduğu </a:t>
            </a:r>
            <a:r>
              <a:rPr lang="tr-TR" dirty="0" smtClean="0"/>
              <a:t>koşulları </a:t>
            </a:r>
            <a:r>
              <a:rPr lang="tr-TR" dirty="0"/>
              <a:t>sağlamaması durumudur.” </a:t>
            </a:r>
          </a:p>
          <a:p>
            <a:pPr marL="0" indent="0">
              <a:buNone/>
            </a:pPr>
            <a:endParaRPr lang="tr-TR" dirty="0"/>
          </a:p>
          <a:p>
            <a:r>
              <a:rPr lang="tr-TR" dirty="0"/>
              <a:t>Bebeklikten itibaren çocuğa yeterli uyaran vermemek, bakımı ile ilgilenmemek, çocuğu yok saymak, ona sevgi ve saygı göstermemek, çocuğun söylediklerini ilgiyle dinlememek, çocuğa verilen sözleri tutmamak, başarılarını görmezden gelmek, çocuğa ihtiyaç duyduğu sevgi ve şefkati sağlamamak </a:t>
            </a:r>
          </a:p>
        </p:txBody>
      </p:sp>
    </p:spTree>
    <p:extLst>
      <p:ext uri="{BB962C8B-B14F-4D97-AF65-F5344CB8AC3E}">
        <p14:creationId xmlns:p14="http://schemas.microsoft.com/office/powerpoint/2010/main" val="53331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19777" y="2091266"/>
            <a:ext cx="10018713" cy="3124201"/>
          </a:xfrm>
        </p:spPr>
        <p:txBody>
          <a:bodyPr>
            <a:noAutofit/>
          </a:bodyPr>
          <a:lstStyle/>
          <a:p>
            <a:r>
              <a:rPr lang="tr-TR" sz="4000" dirty="0">
                <a:latin typeface="Times New Roman" panose="02020603050405020304" pitchFamily="18" charset="0"/>
                <a:ea typeface="Calibri" panose="020F0502020204030204" pitchFamily="34" charset="0"/>
                <a:cs typeface="Symbol" panose="05050102010706020507" pitchFamily="18" charset="2"/>
              </a:rPr>
              <a:t>Anneyle etkileşimde olduklarında, genellikle pasif, içe kapanık, annenin varlığına kayıtsız olma eğilimindedirler. </a:t>
            </a:r>
            <a:endParaRPr lang="tr-TR" sz="4000" dirty="0" smtClean="0">
              <a:latin typeface="Times New Roman" panose="02020603050405020304" pitchFamily="18" charset="0"/>
              <a:ea typeface="Calibri" panose="020F0502020204030204" pitchFamily="34" charset="0"/>
              <a:cs typeface="Symbol" panose="05050102010706020507" pitchFamily="18" charset="2"/>
            </a:endParaRPr>
          </a:p>
          <a:p>
            <a:r>
              <a:rPr lang="tr-TR" sz="4000" dirty="0" smtClean="0">
                <a:latin typeface="Times New Roman" panose="02020603050405020304" pitchFamily="18" charset="0"/>
                <a:ea typeface="Calibri" panose="020F0502020204030204" pitchFamily="34" charset="0"/>
                <a:cs typeface="Symbol" panose="05050102010706020507" pitchFamily="18" charset="2"/>
              </a:rPr>
              <a:t>Bu </a:t>
            </a:r>
            <a:r>
              <a:rPr lang="tr-TR" sz="4000" dirty="0">
                <a:latin typeface="Times New Roman" panose="02020603050405020304" pitchFamily="18" charset="0"/>
                <a:ea typeface="Calibri" panose="020F0502020204030204" pitchFamily="34" charset="0"/>
                <a:cs typeface="Symbol" panose="05050102010706020507" pitchFamily="18" charset="2"/>
              </a:rPr>
              <a:t>çocuklar annenin rahatlamasına ve desteğine ihtiyaç duyduklarında, bunu sağlamak için hiçbir şey yapmazlar. </a:t>
            </a:r>
            <a:endParaRPr lang="tr-TR" sz="4000" dirty="0">
              <a:latin typeface="Calibri" panose="020F0502020204030204" pitchFamily="34" charset="0"/>
              <a:ea typeface="Calibri" panose="020F0502020204030204" pitchFamily="34" charset="0"/>
              <a:cs typeface="Symbol" panose="05050102010706020507" pitchFamily="18" charset="2"/>
            </a:endParaRPr>
          </a:p>
          <a:p>
            <a:endParaRPr lang="tr-TR" sz="4000" dirty="0"/>
          </a:p>
        </p:txBody>
      </p:sp>
    </p:spTree>
    <p:extLst>
      <p:ext uri="{BB962C8B-B14F-4D97-AF65-F5344CB8AC3E}">
        <p14:creationId xmlns:p14="http://schemas.microsoft.com/office/powerpoint/2010/main" val="27585628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ks">
  <a:themeElements>
    <a:clrScheme name="Paralaks">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aks">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ks">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docProps/app.xml><?xml version="1.0" encoding="utf-8"?>
<Properties xmlns="http://schemas.openxmlformats.org/officeDocument/2006/extended-properties" xmlns:vt="http://schemas.openxmlformats.org/officeDocument/2006/docPropsVTypes">
  <Template>TM03457496[[fn=Paralaks]]</Template>
  <TotalTime>1020</TotalTime>
  <Words>1071</Words>
  <Application>Microsoft Office PowerPoint</Application>
  <PresentationFormat>Geniş ekran</PresentationFormat>
  <Paragraphs>59</Paragraphs>
  <Slides>17</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17</vt:i4>
      </vt:variant>
    </vt:vector>
  </HeadingPairs>
  <TitlesOfParts>
    <vt:vector size="23" baseType="lpstr">
      <vt:lpstr>Arial</vt:lpstr>
      <vt:lpstr>Calibri</vt:lpstr>
      <vt:lpstr>Corbel</vt:lpstr>
      <vt:lpstr>Symbol</vt:lpstr>
      <vt:lpstr>Times New Roman</vt:lpstr>
      <vt:lpstr>Paralaks</vt:lpstr>
      <vt:lpstr>ÇOCUK İSTİSMARI VE İHMALİ  Prof.Dr. Aynur Bütün Ayhan Ankara Üniversitesi  Sağlık Bilimleri Fakültesi Çocuk Gelişimi  </vt:lpstr>
      <vt:lpstr>PowerPoint Sunusu</vt:lpstr>
      <vt:lpstr>Çocuk İhmalinin Türleri </vt:lpstr>
      <vt:lpstr>Fiziksel İhmal ; </vt:lpstr>
      <vt:lpstr>PowerPoint Sunusu</vt:lpstr>
      <vt:lpstr>Tıbbi İhmal;</vt:lpstr>
      <vt:lpstr> </vt:lpstr>
      <vt:lpstr>Duygusal İhmal; </vt:lpstr>
      <vt:lpstr>PowerPoint Sunusu</vt:lpstr>
      <vt:lpstr>Denetimsel İhmal; </vt:lpstr>
      <vt:lpstr>PowerPoint Sunusu</vt:lpstr>
      <vt:lpstr>Bilişsel İhmal; </vt:lpstr>
      <vt:lpstr>Eğitimin İhmali; </vt:lpstr>
      <vt:lpstr>PowerPoint Sunusu</vt:lpstr>
      <vt:lpstr>PowerPoint Sunusu</vt:lpstr>
      <vt:lpstr>KAYNAKLAR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ÇOCUK İSTİSMARI VE İHMALİ</dc:title>
  <dc:creator>Lenovo</dc:creator>
  <cp:lastModifiedBy>Hp</cp:lastModifiedBy>
  <cp:revision>108</cp:revision>
  <dcterms:created xsi:type="dcterms:W3CDTF">2019-08-30T07:33:32Z</dcterms:created>
  <dcterms:modified xsi:type="dcterms:W3CDTF">2021-03-13T17:07:49Z</dcterms:modified>
</cp:coreProperties>
</file>