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348" r:id="rId12"/>
    <p:sldId id="349" r:id="rId13"/>
    <p:sldId id="266" r:id="rId14"/>
    <p:sldId id="350" r:id="rId15"/>
    <p:sldId id="351" r:id="rId16"/>
    <p:sldId id="267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0" autoAdjust="0"/>
    <p:restoredTop sz="94662"/>
  </p:normalViewPr>
  <p:slideViewPr>
    <p:cSldViewPr>
      <p:cViewPr varScale="1">
        <p:scale>
          <a:sx n="102" d="100"/>
          <a:sy n="102" d="100"/>
        </p:scale>
        <p:origin x="184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A7A75-A7AE-48EA-983C-9B134B7A29DF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399A-C240-4445-AA29-524B41AE39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7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3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Azot İhtiva Eden </a:t>
            </a:r>
            <a:r>
              <a:rPr lang="tr-TR" dirty="0" err="1"/>
              <a:t>Terpenler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650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morfin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2419350" cy="2057400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28800"/>
            <a:ext cx="3525180" cy="470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719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Atropine</a:t>
            </a:r>
            <a:endParaRPr lang="tr-TR" dirty="0"/>
          </a:p>
        </p:txBody>
      </p:sp>
      <p:pic>
        <p:nvPicPr>
          <p:cNvPr id="96258" name="Picture 2" descr="http://upload.wikimedia.org/wikipedia/commons/thumb/6/64/Atropine.svg/512px-Atropin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1944216" cy="1165771"/>
          </a:xfrm>
          <a:prstGeom prst="rect">
            <a:avLst/>
          </a:prstGeom>
          <a:noFill/>
        </p:spPr>
      </p:pic>
      <p:pic>
        <p:nvPicPr>
          <p:cNvPr id="96260" name="Picture 4" descr="https://lh3.googleusercontent.com/-Xg_bYCmLu3g/TWrj7Di4v-I/AAAAAAAAAc8/b0Tc6l9vHQU/s1600/atropa-bella-donna-319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340768"/>
            <a:ext cx="5257800" cy="3486151"/>
          </a:xfrm>
          <a:prstGeom prst="rect">
            <a:avLst/>
          </a:prstGeom>
          <a:noFill/>
        </p:spPr>
      </p:pic>
      <p:pic>
        <p:nvPicPr>
          <p:cNvPr id="96262" name="Picture 6" descr="http://upload.wikimedia.org/wikipedia/commons/thumb/7/74/Eye_treated_with_dilating_eye_drops.jpg/800px-Eye_treated_with_dilating_eye_drop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415411"/>
            <a:ext cx="6323856" cy="24425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Kokain</a:t>
            </a:r>
            <a:endParaRPr lang="tr-TR" dirty="0"/>
          </a:p>
        </p:txBody>
      </p:sp>
      <p:pic>
        <p:nvPicPr>
          <p:cNvPr id="97282" name="Picture 2" descr="http://upload.wikimedia.org/wikipedia/commons/thumb/6/66/Kokain_-_Cocaine.svg/332px-Kokain_-_Cocain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24944"/>
            <a:ext cx="2915446" cy="1440160"/>
          </a:xfrm>
          <a:prstGeom prst="rect">
            <a:avLst/>
          </a:prstGeom>
          <a:noFill/>
        </p:spPr>
      </p:pic>
      <p:pic>
        <p:nvPicPr>
          <p:cNvPr id="97284" name="Picture 4" descr="http://upload.wikimedia.org/wikipedia/commons/c/c7/Erythroxylum_novogranatense_var._Novogranatense_(retouched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916832"/>
            <a:ext cx="4416491" cy="3312368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5652120" y="5661248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i="1" dirty="0" err="1" smtClean="0"/>
              <a:t>Erythroxylum</a:t>
            </a:r>
            <a:r>
              <a:rPr lang="tr-TR" b="1" i="1" dirty="0" smtClean="0"/>
              <a:t> </a:t>
            </a:r>
            <a:r>
              <a:rPr lang="tr-TR" b="1" i="1" dirty="0" err="1" smtClean="0"/>
              <a:t>coca</a:t>
            </a:r>
            <a:endParaRPr lang="tr-TR" b="1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tr-TR" dirty="0" err="1"/>
              <a:t>Alkaloidler</a:t>
            </a:r>
            <a:r>
              <a:rPr lang="tr-TR" dirty="0"/>
              <a:t>, biyolojik aktivitelerinden dolayı </a:t>
            </a:r>
            <a:r>
              <a:rPr lang="tr-TR" dirty="0" err="1"/>
              <a:t>metabolitlerin</a:t>
            </a:r>
            <a:r>
              <a:rPr lang="tr-TR" dirty="0"/>
              <a:t> önemli bir grubu olarak uzun zamandır kabul edilmektedir. </a:t>
            </a:r>
            <a:endParaRPr lang="tr-TR" dirty="0" smtClean="0"/>
          </a:p>
          <a:p>
            <a:r>
              <a:rPr lang="tr-TR" dirty="0" smtClean="0"/>
              <a:t>Ancak</a:t>
            </a:r>
            <a:r>
              <a:rPr lang="tr-TR" dirty="0"/>
              <a:t>, diğer belli başlı </a:t>
            </a:r>
            <a:r>
              <a:rPr lang="tr-TR" dirty="0" err="1"/>
              <a:t>metabolitlere</a:t>
            </a:r>
            <a:r>
              <a:rPr lang="tr-TR" dirty="0"/>
              <a:t> kıyasla, dağılımlarını değerlendirebilmek için </a:t>
            </a:r>
            <a:r>
              <a:rPr lang="tr-TR" dirty="0" err="1"/>
              <a:t>kromatografi</a:t>
            </a:r>
            <a:r>
              <a:rPr lang="tr-TR" dirty="0"/>
              <a:t> ve spektroskopide teknolojik gelişmelere daha fazla ihtiyaç duyulmuştur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9669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tr-TR" dirty="0" err="1" smtClean="0"/>
              <a:t>Kemotaksonomik</a:t>
            </a:r>
            <a:r>
              <a:rPr lang="tr-TR" dirty="0" smtClean="0"/>
              <a:t> açıdan, </a:t>
            </a:r>
            <a:r>
              <a:rPr lang="tr-TR" dirty="0" err="1" smtClean="0"/>
              <a:t>alkaloidler</a:t>
            </a:r>
            <a:r>
              <a:rPr lang="tr-TR" dirty="0" smtClean="0"/>
              <a:t> </a:t>
            </a:r>
            <a:r>
              <a:rPr lang="tr-TR" dirty="0" err="1" smtClean="0"/>
              <a:t>Hegnauer</a:t>
            </a:r>
            <a:r>
              <a:rPr lang="tr-TR" dirty="0" smtClean="0"/>
              <a:t> (1963) tarafından tanımlanmıştır. </a:t>
            </a:r>
          </a:p>
          <a:p>
            <a:r>
              <a:rPr lang="tr-TR" dirty="0" err="1" smtClean="0"/>
              <a:t>Hegnauer</a:t>
            </a:r>
            <a:r>
              <a:rPr lang="tr-TR" dirty="0" smtClean="0"/>
              <a:t>, amino asitlerden orijinine, basit doğasına ve sınırlı dağılımına dayanarak “gerçek </a:t>
            </a:r>
            <a:r>
              <a:rPr lang="tr-TR" dirty="0" err="1" smtClean="0"/>
              <a:t>alkaloidleri</a:t>
            </a:r>
            <a:r>
              <a:rPr lang="tr-TR" dirty="0" smtClean="0"/>
              <a:t>” diğer nitrojen ihtiva eden </a:t>
            </a:r>
            <a:r>
              <a:rPr lang="tr-TR" dirty="0" err="1" smtClean="0"/>
              <a:t>metabolitlerden</a:t>
            </a:r>
            <a:r>
              <a:rPr lang="tr-TR" dirty="0" smtClean="0"/>
              <a:t> ayırdı.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669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tr-TR" dirty="0" err="1" smtClean="0"/>
              <a:t>Hegnauer</a:t>
            </a:r>
            <a:r>
              <a:rPr lang="tr-TR" dirty="0" smtClean="0"/>
              <a:t>, </a:t>
            </a:r>
            <a:r>
              <a:rPr lang="tr-TR" dirty="0" err="1" smtClean="0"/>
              <a:t>alkaloidlerin</a:t>
            </a:r>
            <a:r>
              <a:rPr lang="tr-TR" dirty="0" smtClean="0"/>
              <a:t> ana tiplerini, son yapılarından ziyade öncü amino asitlerden </a:t>
            </a:r>
            <a:r>
              <a:rPr lang="tr-TR" dirty="0" err="1" smtClean="0"/>
              <a:t>biyosentezleri</a:t>
            </a:r>
            <a:r>
              <a:rPr lang="tr-TR" dirty="0" smtClean="0"/>
              <a:t> bakımından belirlemiştir. </a:t>
            </a:r>
          </a:p>
          <a:p>
            <a:r>
              <a:rPr lang="tr-TR" dirty="0" smtClean="0"/>
              <a:t>Örneğin, kinin’in, </a:t>
            </a:r>
            <a:r>
              <a:rPr lang="tr-TR" dirty="0" err="1" smtClean="0"/>
              <a:t>reserpin</a:t>
            </a:r>
            <a:r>
              <a:rPr lang="tr-TR" dirty="0" smtClean="0"/>
              <a:t> gibi aynı </a:t>
            </a:r>
            <a:r>
              <a:rPr lang="tr-TR" dirty="0" err="1" smtClean="0"/>
              <a:t>biyosentetik</a:t>
            </a:r>
            <a:r>
              <a:rPr lang="tr-TR" dirty="0" smtClean="0"/>
              <a:t> yoldan, fakat kinin’in bir </a:t>
            </a:r>
            <a:r>
              <a:rPr lang="tr-TR" dirty="0" err="1" smtClean="0"/>
              <a:t>kinolin</a:t>
            </a:r>
            <a:r>
              <a:rPr lang="tr-TR" dirty="0" smtClean="0"/>
              <a:t> çekirdeği paylaşmasıyla, 6-</a:t>
            </a:r>
            <a:r>
              <a:rPr lang="tr-TR" dirty="0" err="1" smtClean="0"/>
              <a:t>metoksiflindersin’e</a:t>
            </a:r>
            <a:r>
              <a:rPr lang="tr-TR" dirty="0" smtClean="0"/>
              <a:t> yol açandan farklı, meydana gelen bir </a:t>
            </a:r>
            <a:r>
              <a:rPr lang="tr-TR" dirty="0" err="1" smtClean="0"/>
              <a:t>monoterpen</a:t>
            </a:r>
            <a:r>
              <a:rPr lang="tr-TR" dirty="0" smtClean="0"/>
              <a:t>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alkaloidi</a:t>
            </a:r>
            <a:r>
              <a:rPr lang="tr-TR" dirty="0" smtClean="0"/>
              <a:t> olduğu kabul edilmiştir.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669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952328"/>
          </a:xfrm>
        </p:spPr>
        <p:txBody>
          <a:bodyPr>
            <a:normAutofit/>
          </a:bodyPr>
          <a:lstStyle/>
          <a:p>
            <a:r>
              <a:rPr lang="tr-TR" sz="2800" dirty="0"/>
              <a:t>Şuanda kabul edilen </a:t>
            </a:r>
            <a:r>
              <a:rPr lang="tr-TR" sz="2800" dirty="0" err="1"/>
              <a:t>filogenetik</a:t>
            </a:r>
            <a:r>
              <a:rPr lang="tr-TR" sz="2800" dirty="0"/>
              <a:t> ilişkiler üzerine 1-benziltetrahidroizokinolin (1-btiq) </a:t>
            </a:r>
            <a:r>
              <a:rPr lang="tr-TR" sz="2800" dirty="0" err="1"/>
              <a:t>alkaloidlerinin</a:t>
            </a:r>
            <a:r>
              <a:rPr lang="tr-TR" sz="2800" dirty="0"/>
              <a:t> etkisi </a:t>
            </a:r>
            <a:r>
              <a:rPr lang="tr-TR" sz="2800" dirty="0" err="1"/>
              <a:t>gözönüne</a:t>
            </a:r>
            <a:r>
              <a:rPr lang="tr-TR" sz="2800" dirty="0"/>
              <a:t> alındığında, </a:t>
            </a:r>
            <a:r>
              <a:rPr lang="tr-TR" sz="2800" dirty="0" err="1"/>
              <a:t>Papaveraceae</a:t>
            </a:r>
            <a:r>
              <a:rPr lang="tr-TR" sz="2800" dirty="0"/>
              <a:t> ve </a:t>
            </a:r>
            <a:r>
              <a:rPr lang="tr-TR" sz="2800" dirty="0" err="1"/>
              <a:t>Fumariaceae’nin</a:t>
            </a:r>
            <a:r>
              <a:rPr lang="tr-TR" sz="2800" dirty="0"/>
              <a:t>, geçmişte </a:t>
            </a:r>
            <a:r>
              <a:rPr lang="tr-TR" sz="2800" dirty="0" err="1"/>
              <a:t>Rhoedales</a:t>
            </a:r>
            <a:r>
              <a:rPr lang="tr-TR" sz="2800" dirty="0"/>
              <a:t> içine yanlış yerleştirildiği </a:t>
            </a:r>
            <a:r>
              <a:rPr lang="tr-TR" sz="2800" dirty="0" smtClean="0"/>
              <a:t>ve </a:t>
            </a:r>
            <a:r>
              <a:rPr lang="tr-TR" sz="2800" dirty="0"/>
              <a:t>eski </a:t>
            </a:r>
            <a:r>
              <a:rPr lang="tr-TR" sz="2800" dirty="0" err="1"/>
              <a:t>Polycarpicae</a:t>
            </a:r>
            <a:r>
              <a:rPr lang="tr-TR" sz="2800" dirty="0"/>
              <a:t> içinde veya ona bitişik yerleştirilmesi gerektiğine </a:t>
            </a:r>
            <a:r>
              <a:rPr lang="tr-TR" sz="2800" dirty="0" smtClean="0"/>
              <a:t>kabul edilmiştir. </a:t>
            </a:r>
          </a:p>
        </p:txBody>
      </p:sp>
      <p:sp>
        <p:nvSpPr>
          <p:cNvPr id="70658" name="AutoShape 2" descr="data:image/jpeg;base64,/9j/4AAQSkZJRgABAQAAAQABAAD/2wCEAAkGBxMSEhUUExQVExUVFRQUGBUVFBQUFRQXFBQXFxQUFBQYHCggGBolHBQUITEhJSkrLi4uFx8zODMsNygtLisBCgoKDg0OGhAQGiwkHyQsLCwsLCwsLCwsLCwsLCwsLCwsLCwsLCwsLCwsLCwsLCwsLCwsLCwsLCwsLCwsLCwsLP/AABEIAMIBAwMBEQACEQEDEQH/xAAbAAADAQEBAQEAAAAAAAAAAAADBAUCBgEAB//EADcQAAEEAQQBAgQFAQcFAQAAAAEAAgMRBAUSITFBIlEGE2FxMoGRocEUI0JSsdHw8RUzYpLhcv/EABsBAAMBAQEBAQAAAAAAAAAAAAECAwQABQYH/8QAMxEAAgICAgECBQIEBQUAAAAAAAECEQMhEjEEBUETIjJRYXGRBoGx0UKhweHwFCMkM/H/2gAMAwEAAhEDEQA/AHnPAXnylRjYSKcUuUjlIwZglk2wdnsh4TwVDRVHsDQqOVBY1EK5CRS2IayJQ4BNLZ1WKyupTbAzJ45tFIdKzWLHZslBaZ3GhrNxDxSHvoSjwOICexl9gMlu68JZMNUwkEZcVPnQGDyLaqqVnKIlE35knPhM6oNUPxQgH3WeWtk2Dzsi+AkhIKi6sA5oKZNNiAsjJoUquWgsW/qCoNtihmC+VSOhjbDVpHPYrZ82RLbs5bCSScKtjNCfzqNHykv7ijLACFWOxkzMWIHHtDo5sNkQ7Qm0chSBpHKyZZNdAaM/MNq+KTo6h+L8KE8lCiskAs8IKQQspsK8tmpuwULUUtCcTYkF0mUQ8X7G3lyDVASNxOo8osDPcokfhSpAFoJXbqKNhaD5zjwlbFBQt45KSMimP7jOKT4XSYGy3hSWOQjB+5MX1IAHhG7GRMwZvUWn9U76LNWim2EtBIUHj9xJRJUk5sg2qJOgJGdONElTm30CQ3G7n6KSbJdAzGDZCePVDqV6J78vaSFyx0c40S55SXJ32Bo8baWWgOJR08HorvYD0UpYQ1qnFqwIkz5NcAcpooejQ3em/KeMW2cEyBZoik0o0c0ZZLt47Ri0LQ2I/TY7SypnVYu7JP4SuRyF3vLXc9Kc4WNQTHo8p1pCPsoRyACys+WLctBSEXzWeE6gw8Q7ZRdK0m7KXR9nygN47WiG0VjsDix3z5VLSH+koUdh91N9iRVgYwSy3LpaJy0eOl8hK9CthcSMF1lJysa9Bs8CuEXQKJ+LLzSmkMtIq6a4N7QT+5JDs0tchBsKVkWdz5JBS0Y8ei0YpGsnCkZ6qVHBJFYtDcGSSz1LO37E5M1Fg77PilWL0I2TYn7S4V5WXLBylonNDbGkjngIxxNdk6J+Tmhp2tKdQSY8UL/0bncp2M9iowyXUfCGjjMeK4uP0SyQGUcKQhwBHlLKNitFSaE8k9IOFHLRCjZucaHlK5JMNlQAAgnwrwZyPZpGnmlOdtnCjK7pcrAbdPxQHSEUUVdAXsDiCqI5xo+ymAhFiNnuPF6VCV2IHymhzaCdRstCIAYJVaGpD/8ATtIvymaVitoXlhsLk6YYypgYmEJ8mlY+SV7K7gPl98qPJ9guoiRLiNpSvI2hWrVi8TQHUUydrYaVBqs0OEr1sQ3kYzgAL7SRnyZy7F48QtNlW42h62bxsqnUeUsMTvZyxtFh8gdSeUBaaG49jeeLTqVI5tiuoZZeKFLnLQLoRyMElopygmrsZSRTLy2I13SK2DtkNkp23XJKClTOlsRy8l59IPfgJrcgUkLx4rmUT2UmTJHGrkzV4viZfJlxxK/v9kNMyyCPCzPzcd1s9R/w75HG7jf23/YoRzx9+VVSUtxZ42fx8mCXDJGmbbtviuVWrRBo9ZsBo92gtM7oc1d4EYA8ozlfQBDEjpvSgo27YGKSON0rIKVAvkuvhNGL7H9hwxU3ntFgSN6fADuH5pI9g6Yt8v1bfYp2tjuWgk+JVWg2I4gnmuFNiBMRnCMGOtI9c4prYjYDHyi9O7KDIjNqcmALCQeK5RUmx07C5ra2p0OxZ8tKUo/YFnkLQXbkNpE3aGnN9QI6U5yuIW7QnqL3br8BT8eVS2LHsSyst5/1XpxNUYjWigF/Kox8j1o6VkDT2QEtmbfuS9RDhdFZpS3ok3TJm1/1RptDN6CRTuaeShQY0OyZfo74SOahtuiuLBkyy444tv8AADK1Jm0NYL+pHAWXL5kf8Gz3PE/h/JN3nfFfZU3/AGRH+Z2fJ8rLPyMk1TZ7/j+k+NhlyjG3+d/7GHT2QCo03tnqQxxiqSow889opHOJuKQg/wCqMZODtGbyfExeRj4ZFa/p+hW02RshoinDn6EL0fHz/E+V9nxnqnpD8RfEg7j+e0eajhuDw4eFoa9jx71Q1Pbmj6JopIVaCQ+lvPZS3TA9slZjyDaNe46jYWGUggql6O4gJN739GkjtnaLGnDYfV7LnoS9i74QZLQsZu0eZclupdJ6FbASSNHhZVPYqs3HlNI4V4O2Mxd0/KtxOUAeDjlh2n9U0yktlBktFRkLQfHhs7gkhLZ0exXJziZKrgcK6Y9cmTsp7nONdBCSGapB8XI/u+UrRNoZhdTuVCeL3Eofcxh7SfD+axkj7LhY5oa0C1sU3ZZSI8eMWO4NWr8yzkqGtRe5rAbNqblfQijYTSpS9vqv81mfZHLCh/8AqWD0kC1ZzpURI+fI0OKy5PIjD9fser4PpWfyXa1H7v8A0+5Okkvrge13S87JkeSVs+z8Hw4+NjUI/wA39wRfSSj0EgfzUeJwGR/n2VIr2Hg9ngmTcRqCNl/RLxFcR/Rpdk7SfG6//Q//ABU8df8AdR43rNPw53+P6o6p88bl6tHwHRgEA9JE6A2eZG0i0+mgWTZ8UPICeNDRnQx8gAV7ISaRzls9hkLD1aRS2cwU+QXOvpdLZNhMeQHlBqgo8OQxtk9qcjrEcaQSOPshDH81jIzlR7AStUY0Dtkz+oC5yKpFp2UCeB+anysWzbIgSs8siTObHsOTY0gpuS42jl1ZOyYAX2PKGOdiwZlzQDQ/VXWyvZrFxg11o3QGEkbuPHhGVBXRg49ckroRiOlFjDZDXHa6qkK1UgDAd1uXSkuhpNIdfEJBRU4aZNTaZvHIbYrpSnFp2NkmmhHVRVP+tBJly8I37mv0rw15OepdLbIb3+68w/QYwoA+WimUR/wLZGSACT4VYQt0M2krYJmUD1ymcHHsXkmvlZpzuPulSOUqFnOIK0LaLJ2bbOlcQ2UdIywX7X+AaPmrA/PtNFrE1krR5XqnivycMscHT7/Y6T5IYNwNjwtzkpq4n51lxzxzcJqmh7EdubaXsTsDO7bx7orQzVIm5E5DhSN0LQdrifKFWzlRgON9p3GggpJjzSQDNNcWsvyuUWzooS3F554ReMZoJisLTwujF3YA2Q7cKKopDQW9iIwQuotaKDmEEKENktFKJoAtQz4hWfZh3CmrodUNQrsIICbHjcWBIJsAKdyp0Ly9kON2bee09uh3pAsIgOop4te4OehrLgjd0UJ5FHoCnQk13qoIc2x+XJhZ4wQs03bOkgGPMWOBI4V8brsVux/Vcxj2Wwc+eKT5JKfQHTObzcguoHof5leT5GTlKl0j7n0XwP8Ap8XJ/VLv8fZCBbZ/In9Aoo92hN7lVICRznxBqmymg2SDf25A/cL1PEwX8zPH9V9Q+Cljj2+yRpeqOY9oJ9N0fz4JWzNgU4vWzxfC9QnjyRUnq9nWCReLxPr7s9fyPqjF0x4yownKCk2sDHnYXC2OaWursCxTgPp/KvDx/jYml3ejxvP85eN5EL6adna4GXRrtjq+wvohZMOR45U+iHrPp8fJw/Fh9SV/qvt/Yr/N2j2pbFNRTk+j43xsMs01jgrbJkmcXvquCQB7rJHy5OVJaZ9Jn9AxQ8dyc3ySbb9v2/3M5kO02vQao+TC4U1hOkdxBZPd2i2NWjcRFKbYgd8nA4VIDqqJ7pPXyi3RzDzSbWkhJysCPoJg9vSaNFeP2PimtA4jeS02sPKnoSUaYeFvpopJzbYGz5h2fZC6dgchTJzdxNeFqt1opBHuNPY57R4p7JtbsZxZgOSmv7HNDEMzXnhOo32BHuayvNKM8as5o0+IBoc3lVjChk2hWTIK8+b45juTbFM+V7iKCqsltnNDLXFrDu9lzycUPhi55IxXu0QJHLykfqMEeYrxv/VGSpFWiHrvzI43Oa0kAcuHge58heh4ihOSTZg8/PLFhcoo4CaQuJJ7K91KlSPhsmSWSTlLtmWsJ6BPNfmURKOh07VCbDuwADz/AIaB/a1gzeMvY+i8L1Kbi1LtL967/wAizNJ6SObonjvgX34WGEPmPZz5Fwatp1f6e/8AIMCPCFP3NsJqUbTOY+KHeto+i9HwvoZ8r6+/+7Ffg7D4ZyTJixk9gFn32ktH7ALy/LgoZpJfqe36XkeTxYN/p+2i/kZLi0A+AB9z7lZZ5JTqPsg+L6fh8ecskFuT/b8L8A8ED8ZNAdfdbPDwXLm+keT675yjH/podvv8L/f+g+4fMZwvQkfHOPzUKtjdEOeU6Rf4YQR7xaSSF6DQY3HCjRGX1BGeyrAAhPDyumWVNUacC4BrRaeMdAUR+PHETaP3SNb0NzrRLky+SmUQFYS8WsfbO+pBI8kEJZpIjIWz5kjx3sCiJQw08fVbsb+WiydIfmwQHXfCRzV0iV2w5xwW8J7o5uj3AAY7lRfkXOhb2F1dwf8AhKq5JjKQDCyto2ldLLxQHIHKQTwsLSySsWwny7Vfha0HbBZD3bHbvYrs0eOJnp+mQvysa/KIMjl5kUfo60BxnetUkvlGRRMDXRvDhYexzSOrBBvlShNxkmvZkM8FKDi+mj8YpfXn53VaGY3U0bTyCSR+3+SV9jJ0tFv4d0KbJe8kOY0tIDy30l9Da3kjg+4tJOSSoriTvkX8nSJI2k/9yT5fqDB1xXN8m/Yeyx8N1fvZ60/LjkjuPap77YrE/a2j2HEfXk+f1H6qEo8me34+bhiqr3Xt/wA9znNVDpZg1jS4/hAHZW7BWPHbPn/VXLP5XCCt9HcaFhHGgDHEF3JNdN3c7QfP3Xi+VmWbJyj0fRen+PLBgWOT32UQC+gPJ/5UseNuVFvL8iPj4pZJexbGCwNHF0Ol68dLjE/PZZJZZvJPtn0uc0N4FV9KTNcSOSaPcfUoncOCKypk3lY63FZ22qKZsHN+4o9pDqChVgjtiTw4OTRlS2F9gzC4us9JqvY0aY7iM2DhdOdI6UvsKZ05NpISb2LxYsyMUrcx+LKEBs0ssY6GiqHGYbWeoFLwTElFdgs97TVilSvsGFIDHGCRSM1KtCzfsGfudwPChCElK2SMvlobR2tbjaCZluljeL5rBRXxYYRBuJ5palGKQ6gqIjntdy1CWO0CgOXG/wDE1RWFroWj7DyT5PK0SxtRL6S0falK7o9FZfJUvgs9X0RJ+ZBv8/0JE0i86KPvgEMnqFqrWgplYTill4gZx3xhornlksMdu9W/b2TxtO3z5Xsen+UknDJL9LPnPV/AlNrJijv3o5iVx38N6LTTgb4PRB5NkgUvWXVnzs006a2fqGlyuLALO9oHzTutrXVbmt+vY+ixt1PRqf07RmCOhucXc2fS6i4fwUjyxfbr+ZXHgnJfJG/5HLux5pJCBuIJ3Evv0+ws+OG/Xhc8uNRuR6Pj4csZqMOrt3/z9C1pWnMhsjl57ce/sPYLzvI8iWXXset4/iwxNy7k+2M5RUYG1BtCmpx+x/ha8CrKjxf4g34mvuigc9zST2PZb1G2fFwNNz43tNiimlH2GcEwbMXf+EKUsSS2TeKkBZkPjdVmvZdG6oi1Q1LqN8+aXcuI0JUCxcom7Um02c9s0/IJNK16E6KLJAG15SPY0WIzbaN9qkY+xVWIh4/xBW4FODKUTfSKXn5XxZGcmmDildu5RVVaH00UMoW0KkVsi9MLiFjW8rQ5RA9gXamxp4QtHUIwZAdLfuinaoLWi7lSMazmrISSSQEjlHyO5HglKlTsJ8ZvlkX0VSMuQeJffIDFY9lTjsWiM0UUJrQyY1JIJOHccfv7qCrJcH7mjxs7xZYzXs7IOUwgke3+7XlSxvHJxkfonj+TDPjU4dMRe+k6L8h2CfdyFOcKGuw8rrCSK2CrFpo2OHqY13nkA0rxnKOouic8GOf1RT/U+ZPXXF91xa6592xZePjariv2NfNQdvsEYqKpKj5svKWhzLZUaGCl/H+/ZBKmEJorPxH24/VbPHjc7Pn/AOIMtYo417u/2HmYDi0uPXhenpM+WbQTD0VzqLRf2Coopjou48ZhHLeFnz421oZ9EvMY2V9t/NZoqUezLkiZy9KFcHlc5roio2LRYzm9jj3SxjbC4tdiOTKQ6wnfdC9jUGRQ554VYxKxhQHINn6JotWVWjYw7T/EG+IPtdudtb0sUkpolKFg54SwqClx0yeOk9hppjssK3J1oWUtisTyQRdpFPexbFvl80tcVaGPsnKbBTimiqY0Y2StQ1x0z/RdDhNKK9x+KRTx3EssjlSU1dE2L6nGSy00csbGi9mMXNe1rWk/RXu1aKSjrQ/FMC6ie1CUpNCOOh0viYfUf3S44CRTYrPskBrn2Qz4lLs2+N5WbxZXjf8AL2f8ia7SnO6I+x4/dZn4zW0z38H8QRessa/K3/kKNxZYpA1zaa63XYI9NAgV9x+6SaXC32j0vE9Qx58vHE7TV/Zr/wCjM71mij1kKumtVUTrMOktGjjxsi5oWRsyocRTRkpCrGPHZFAH80yhboEpKKtnQaE0CIbuXPJf9gfwj9K/VbsUOJ8L6v5fx/I+XqOkUjliw0igtEYtnnQi32WcTVBGDsbYpao0jRw0QdV14gO3eeuUstsXk0IaRlgj2J/lZcq2RnfZRkY7abP5rBkXzWiK7DafngNIfzXnytWKPJFOTT2SZ2RyuNGjf2TcGmUUU9hIdOpds6SaGzhCuCngkgRbQVul/wDkVXX2KpIV0ct+b6ul52Ol2Z+WijqckdmuQpOcJypCRSkxPG9TT7LnKic1TJDMkRucD4TRbOXQo7MJdY91rhoKAfEL2yNaAefZUunZoi0hfSo2gV5XSdiS2dNhwHbfhZskkhGTNRyOCFBblYF2TREa3X9Vug2WTCsH9o0pt8RorTLU+CJW91S6CrZKNxYritDX7bVnTNDqRU2kV5CDxp9AcE+gPxCaYw/+R/y/5Xm+Ti40e1/Dy4Zp39v9TnHSrOon1ykZq7IRGB7h5JCegWZMlrqFkzPzEeItmH5QAtxqk8cUpOkRy+TjxR5TZjT4jlSNY29g5ceuPb+Frhi+GrfZ8z6l6p8RcYdHdx4+0hxNDgADwE6PAUg+VEPx9q0HXZSE/uGwskGJ5pPey0XbOJdI+Z5FeSjLR10MNuJzdwNA9qTjyQsvmRa1DPLoxs9llWFJ7IKFHkEJaLPloKpjVNhaEIIt8jiONvKux70P6Zn3uDvBq0riVUijpjdxJ7Hj2XVTH0AyS8OPfaqqA4oUxwT4Xht+zPNdoqw4zS3lKscVtBi0DEYj4vtdPfR0lZB1TYJQPLlqwK4hS0dDpemwQRl76JIVU7OOK1yhMXtFAngJ47KJGsCmm3cJJJ+w8EfO1lxk2N5F0mfj3G2GeNPZS1DHtg91m4cWS40JYGM5x2nq1phJFI9nR5OJG1rQ3v8A3ZTwTlZrcVGNIVycIkW0kcLk2nRml2R9OiAlokn7qs2+JzujssZoFJOToVNg9Wx2SxubYHt9COipzj8RUzZ43kPBkU1/xHCTAtcWuFELz3FxdM+zxZ45IqcXpgnoo0p2gLinQrZ4CiI5CeU95IawEuPFDnn6LVhxRq2eL6h6hLG+MH+pU0f4NyJz/aWxvF7vxV5pv+q0qv8ACfPZM88jtuzo8jTjiAMjbQ9/JPuSj8O9snwvsuYGEHMBebT0kHgkOwYzAQw9E1+qk5LonLidBLoMDYnAeR/Comh4uj8907HZFMWnnlFPkNRX1TAEtBre/KetBtGG6SyNo3Hrwk4HUgmdiudGNg8KccexO2IaLpT3FwdwqKNsL2NyfDZit3Y7TSiNGhCHO22G8UUjiylorwxFzQ6jyjxF5i4jAXz3kLejyWYkkpRhJ9MAvkHcrRTTHTZNmwQ+RrzyW9K8cvCLKKVFQxk+px4A4CWGVyF5EHWscSc3VLZjbiVg6OZlyXPfs9lthBdmiCHosMg/Xu09FKOr0/EJis2TSzSxOUiThsziwFv0QliV6C4oYkbX1J8J42tBUmjOfK8MAAr6pow2clb2I6bjN3X/AHinktDtKh7OynNoNBJ+iSMLJ41TsFBpmRJ6jYB8KqgUddjmtaC18LSRUjBW4eR7OHkLLlwcpFfE8/J40qW4v2/t9jnsLQHSC91D7X/KReHK+z2X61GtQf7nSYvwJjloc+WQn2bsH+YKqvEVdmeXrGV9RX+Z9HoWLE7mMuHu5zj+wIH7KXwPuZJ+f5L6lX6JAtEgY3Oe0NAaW8ADrpZnfKkeTmyTnJubt/k66TF2cgKuPM4OmLDI4nIa3mPkkqqAXoRmmrRti+SsPp8T3+kcBK50dOSWg+RivsBrukvBPZmWx6SOZzA3cfryUMUPcrGPuCm0VjW7nGiFqUR7NaTqjCS3jg0msFGtca120g+ekGcPxzNDBQvhLEHE90/IYTyKTKgUPSDdbb4IRYUcRNorhk1/dJStBbO8gLGNDaHAARoBw0kpB5XzuRGCjEj7UHj9wcTDoHUrx12N7BceBZ8vzukJYxkRB/pugtWGKiUxqzk9RjHzCGm2jj7rXGZTQrHis3WO1pxzdFIOmM4soLwD7q6Rps/RcCNnywK8J6FJGr4Vuphq/ZK0uzktig0x7SL5Sj1QxmzNIAcuROtn2maNZL/0TJWgXZXwYGt/GPzVIpLR1FB8jehSbSAyZqeS3Y4X4UZitHP/AA5E9zizxZRsezr5IhA3npNFpoPuRHTCSUX0EBhYgN1CxwC3+F57in5LRmkry0dc3LDxtU8+NxJ5INErU8NoBNcqOPJJSoWEmmB0uAkUOF6GSajHRebSQzPhlgLlDHld0ShLZPGqBhu7pb1HRroSyc1+W8NBpo7pSc3BbEm+KHcXSor2NPPlJjnKTJxk2zzUsQMaWh3IWo0pCWg63tJbJRo1aWQUdY+WF8ZdwDSRdhOMg117ZSLsA+6tYjQXUPiI3YHK6zqDRZT3AOLuSu5HUZyeb45XhckzzULRS+4pLduii2PzTAgAKeSXsJJ+wtLIW9JccRUiZqebQPPNeFaEG5FYk3Q8V0hLn8D2K3yglpFuCF9bcGvAZ+dK+KDXZSEaFnSODmmjQqyrooztcDVA5o55CY4NDkl0l+ylkmkDnxZaiHzBx2ui00PdkTVtJc0iz2UGTnplbEgc2LtPB0jl0aGM54HKg87ukT5sDKKaeVLJOdoMmTNJi3udv5VsjlSYZdF3DxmxW4KmP5o7BHZU1DbNB+S6TpDydKzmY4qZyOQe1JZNhjOxIkf1YJ/w/wALMn/5RHvMWcnOa0cdhbsiTRfhehnR3GdpJ6XkSxNSMU4NOguwxP8AouU2tMRtjGokfLP2Vk9oaPZzUOn72EVVlbFNXdmpTQWHTBA0kHwo5Z8nRLJNSYHR52NcXE8n6rVjjSLQSoV1lxe4ua7hO5FlEk4WmySPNDj3RSsVuhvLxp4vSbpdxo6yWyA7wPJXHM6TE0AFtuNrjhxuksApGgAp3AjhfKttHnMj5TleErOTC4cnFldLsAq3M3vLU/w2lYyiw8kDGC3clVgnZRInuLjZ/CPAW/C60i0UNabpbD6pOStTVmiNIY1PAtvoam4itiem4bnGmjkdrqOsZyZn47qPZ9lHJj5Aqyr8K5ZN3wb6TqNKhl0UPiF5pp9lz6J5Fo9ZOSwcLkvlo6O0M4eRQ5Hai8ahsHCkHkwmu5J7XRyxbF5KyLqThE9oYO1VqMugumM5+TsYPco8KWgcH7HuNlb2UOLUVYkuVAc14a3bfKT4ewRtPZzeS5wlB80s0NeSUVfF0PSNL28drbKaXZolNIpaI6RrNrVDI4vZmm0zpIotzfX2sXG+zP32L5EJAonhNyR3R83GutvSMbkDbPs3BLm7R5V4wrsKVM5Q/D0gfV8Wt8HaNsXaNalgGJoN2hNe5WMtFLS5Pl0jiyXok2mM/ELx8slWYUfnb8gh+72KmxjutEz2SNbyimAqOmYPZE449+XXAXzMopmDTJ+e82ugnEFUCfONobdErRCNuwxQ5h4NVt5cVVS5Oh1Vhc3G2j1G3eydRaHRzmdlyNeLFBa8CSLQOg0lxk7HCtJv2DL8Fr/qcbBs89JoTbdMRbFdJ1dkLnWOSqMoijgYTcl5ldz7fRAJW/6Y1gLmjldRwhly/OG3yEGgS2ihpFbKcOlnb2Nj+kYija488D6KTyp/KtgnNdIHlwgdE0s8sc7tIyuEhTGhbI/nmlXxrctnY02wGtQh7wLql6D6NIHDxi01dlZm1ZncuUqJ2v40sLhJRIKqujUopE9kpdKHPFWF5uT/AN+jNJ1ktFN+TQ9DVSUH7iOLvZqSchoc00VmeSiTYzFq7gBand7ArLUP9pRP6KixW9jrYaXKDOArfSHozHnWqxk2BmsydoYXdcK2N7K4ns4uTKfO4tA4HlXyTSRockhOXPljkotNBLipbAkg82rOlprgQFaxgOpaY3Zubz5QOIUWQ+I20/kuo4fbrEp5orjrD5Ro9i18+sbezCsbqxYvDjV8orG7Cl9x7F+FzIQ67WuEWlSCpJHVaXpIj75VoY0gWgE2mjc5x5PIH0TJgTJORp0V+uiSng0ui8ZNmnyNibTRyeOEVKXIfdnz9LOze8claChrB0lt7j56ROOg0gbbaEAopyy01FAOY1eb5bwW9kpbObC4GoekjysmV+y9yayaovYlNH8quLGoIqopIzl5IDSVajjmHZbwS5opZsq4PlEnNVtAGZTrtxJJ6RnktaJTny0injTfKBe7kn9lk5bEiqdjepakybH2kW5aZeRFLRoeSKRyzHDe2+QLWBZHPKmiHLlJUPz6i2qaFompsMoyMCYUAVCWJdEaPYyCbPQXRhQLGcn4hbE3jlO39h01Qtp2v/MB3JXKxbH4J1aByNzyb2lpK1wSSLwVCmM35RSS2F2PNia/sKkEx4WHl0hjm9JiyOdjjcxxYfw3wmk6Vit0Tta0na4EHtTx5eQkJcgsJY1oFdK1j0cgyaWSXkk81SzOEYxEqkdJHggFvHJpefcm6M8jsMKR0bR5VVyRMaZqIJ5KKnJsAjrOp00tZy5USbYyQnpmnF3qkPKtix1tloOhzJjYwg10llPi9DPI/YWz9bElRgdLRjdqykXZ46QtrabpOML4urva8gAn7I9nXRVhy53NPoP5oBPsTC32+TseEskKyHMC55DOCTwsTV5UjLD6zr9M08hg3Os0vQNexXLe1pIJtK5UcQsvP5qlmy7VGbI5HuE5o5co4X8vEly1Q44/MPivqU3w0GKvspYPy2Ag1yqRhFGiLgjkta9D3EcWSs8klnVAtcxjBjZts9rY5FHJUEyB7LDk2zNeifkNlIocD7qTUhOLADDJFEWlSbG4MraZpIHJTrFsTjRSfj7W2rxVBQpED2rKY6mTdX1Cntr81dJVZpgi1puoNcO045ZZmAMS1sY5zOmJPA6KTI1VCy2qMTQ/MokrLimo6ZGDUTbdObS0/FiU5xPIvhURU6vZN2Qc9DWZjDc1ReNEmx3HJqqSKDFQMYYskodDxVCskYBJryp8mI2NYkLj6vC0Rm6GvRrNxnOH4bXVYUyfhaUQ4lwWmNJGlSSRbiw2kVVfVFzQY7EotLEFuHJJ8peZSqC5ebJG3cBf0UV5CcqZJZt0Q8XW3yuIot8K8nrQ7VjMeKWev6rG3wakzOo8dnVYkocyx5Vp5bWi7klG0RsrSw1xkkd34tLzb0Z3mkyXkvYfwC0VFk0m2Jx4rnGjwoOLhkv7lFCnspR6S4D8VLQ5RQzUUe4+nBh3PeXfS+FPm30gJ/YU17HbI8DwWrLmk4TTBNvkJxQ7CAOVWGXlpndi2oSvY5aeES0caD48by3c40FHJBdIZ41WjE2YW/hFqaqKpk+SiqHMDXg4URRCPRFrYYZrpL9ks8lOhJaDRS0KKCmjkxXO05sgtaI5C0clEbHPy5KWlPRpWx/U9SLSGtvnhEYd09+5tkePKz5TtD+Lh7hZWd4rMeSOwnyCn4Cg9U1J76rgWtDexWaj5olLOaQrZp2XSzvKxbFxnFxpJduxrGImh3ColZx9HqOx2wq8IposoWrHp5nEelMDiT4tQc0ncm7E2idqPxKW+KXKNGnFVCU/xKZGUyyUJyjHseWRJGzq0mxrdt32s0VCUiEUm7GWMApwH3VmqZp0VA/fGQBz9lnzxc46ITVoa0K2sO7iksZcY0Qd0R/iXNLjXIaFfFH3Y0YkvTtS236ePdaVRpgkig3UWuo9EFZvIXTEyR9yiMrd5VFiTVjfDTRnLILfdCL4umCNR0KYJMjySOmqM4c8h1XMRihcZDxwEiwNOxXifZ9Oz1WeVVTo6M67CZeK9zPSaCVztg+K3pi8LabSlKFuxFHYGHHDTY8rkvuOk7KGRMI2/VK4qZ3w1IDhzl4shTnja6ISjQeTIDASU+NSumCKtiGnwiZxcPdbHPjo2KXFUORaQZJQPFqnxCikmUWY5jdt+4SzoLaQaAObwTwkRmm7HRI33Q2RI+R/dVfcA9D/AApz7FJ+X2VP2OBY3RUPcDD4Z5K0xGFYecg2qf4S3+E6SDop49Bj0QNWPq/NMhWTtYaNh4HSZCx7Inwz2fusPmBynXxNHsFDxPqGwjhaNo4Wx9soux7BXL6SkvpMaoabxx9lBfWZl2RNRFt5V5Mrk6J8I9K7D9R0ATl3kdMtk+gJA488ntWw/QhIfSUYHGu1PL2LIe0n8bv/AMpMX1s6H1gX9vWg0E2Do/crPPswz7G8I9pGLIFCOSjkLQPIB61LJ9I0ugeoDkfZTx9C+wXTulRkMh9q7R8s8Jodgx9i3wgOCqZOy8jqsL8S5AQCX/ulPLof2PZu00ehX0S3uNlcS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0660" name="AutoShape 4" descr="data:image/jpeg;base64,/9j/4AAQSkZJRgABAQAAAQABAAD/2wCEAAkGBxMSEhUUExQVExUVFRQUGBUVFBQUFRQXFBQXFxQUFBQYHCggGBolHBQUITEhJSkrLi4uFx8zODMsNygtLisBCgoKDg0OGhAQGiwkHyQsLCwsLCwsLCwsLCwsLCwsLCwsLCwsLCwsLCwsLCwsLCwsLCwsLCwsLCwsLCwsLCwsLP/AABEIAMIBAwMBEQACEQEDEQH/xAAbAAADAQEBAQEAAAAAAAAAAAADBAUCBgEAB//EADcQAAEEAQQBAgQFAQcFAQAAAAEAAgMRBAUSITFBIlEGE2FxMoGRocEUI0JSsdHw8RUzYpLhcv/EABsBAAMBAQEBAQAAAAAAAAAAAAECAwQABQYH/8QAMxEAAgICAgECBQIEBQUAAAAAAAECEQMhEjEEBUETIjJRYXGRBoGx0UKhweHwFCMkM/H/2gAMAwEAAhEDEQA/AHnPAXnylRjYSKcUuUjlIwZglk2wdnsh4TwVDRVHsDQqOVBY1EK5CRS2IayJQ4BNLZ1WKyupTbAzJ45tFIdKzWLHZslBaZ3GhrNxDxSHvoSjwOICexl9gMlu68JZMNUwkEZcVPnQGDyLaqqVnKIlE35knPhM6oNUPxQgH3WeWtk2Dzsi+AkhIKi6sA5oKZNNiAsjJoUquWgsW/qCoNtihmC+VSOhjbDVpHPYrZ82RLbs5bCSScKtjNCfzqNHykv7ijLACFWOxkzMWIHHtDo5sNkQ7Qm0chSBpHKyZZNdAaM/MNq+KTo6h+L8KE8lCiskAs8IKQQspsK8tmpuwULUUtCcTYkF0mUQ8X7G3lyDVASNxOo8osDPcokfhSpAFoJXbqKNhaD5zjwlbFBQt45KSMimP7jOKT4XSYGy3hSWOQjB+5MX1IAHhG7GRMwZvUWn9U76LNWim2EtBIUHj9xJRJUk5sg2qJOgJGdONElTm30CQ3G7n6KSbJdAzGDZCePVDqV6J78vaSFyx0c40S55SXJ32Bo8baWWgOJR08HorvYD0UpYQ1qnFqwIkz5NcAcpooejQ3em/KeMW2cEyBZoik0o0c0ZZLt47Ri0LQ2I/TY7SypnVYu7JP4SuRyF3vLXc9Kc4WNQTHo8p1pCPsoRyACys+WLctBSEXzWeE6gw8Q7ZRdK0m7KXR9nygN47WiG0VjsDix3z5VLSH+koUdh91N9iRVgYwSy3LpaJy0eOl8hK9CthcSMF1lJysa9Bs8CuEXQKJ+LLzSmkMtIq6a4N7QT+5JDs0tchBsKVkWdz5JBS0Y8ei0YpGsnCkZ6qVHBJFYtDcGSSz1LO37E5M1Fg77PilWL0I2TYn7S4V5WXLBylonNDbGkjngIxxNdk6J+Tmhp2tKdQSY8UL/0bncp2M9iowyXUfCGjjMeK4uP0SyQGUcKQhwBHlLKNitFSaE8k9IOFHLRCjZucaHlK5JMNlQAAgnwrwZyPZpGnmlOdtnCjK7pcrAbdPxQHSEUUVdAXsDiCqI5xo+ymAhFiNnuPF6VCV2IHymhzaCdRstCIAYJVaGpD/8ATtIvymaVitoXlhsLk6YYypgYmEJ8mlY+SV7K7gPl98qPJ9guoiRLiNpSvI2hWrVi8TQHUUydrYaVBqs0OEr1sQ3kYzgAL7SRnyZy7F48QtNlW42h62bxsqnUeUsMTvZyxtFh8gdSeUBaaG49jeeLTqVI5tiuoZZeKFLnLQLoRyMElopygmrsZSRTLy2I13SK2DtkNkp23XJKClTOlsRy8l59IPfgJrcgUkLx4rmUT2UmTJHGrkzV4viZfJlxxK/v9kNMyyCPCzPzcd1s9R/w75HG7jf23/YoRzx9+VVSUtxZ42fx8mCXDJGmbbtviuVWrRBo9ZsBo92gtM7oc1d4EYA8ozlfQBDEjpvSgo27YGKSON0rIKVAvkuvhNGL7H9hwxU3ntFgSN6fADuH5pI9g6Yt8v1bfYp2tjuWgk+JVWg2I4gnmuFNiBMRnCMGOtI9c4prYjYDHyi9O7KDIjNqcmALCQeK5RUmx07C5ra2p0OxZ8tKUo/YFnkLQXbkNpE3aGnN9QI6U5yuIW7QnqL3br8BT8eVS2LHsSyst5/1XpxNUYjWigF/Kox8j1o6VkDT2QEtmbfuS9RDhdFZpS3ok3TJm1/1RptDN6CRTuaeShQY0OyZfo74SOahtuiuLBkyy444tv8AADK1Jm0NYL+pHAWXL5kf8Gz3PE/h/JN3nfFfZU3/AGRH+Z2fJ8rLPyMk1TZ7/j+k+NhlyjG3+d/7GHT2QCo03tnqQxxiqSow889opHOJuKQg/wCqMZODtGbyfExeRj4ZFa/p+hW02RshoinDn6EL0fHz/E+V9nxnqnpD8RfEg7j+e0eajhuDw4eFoa9jx71Q1Pbmj6JopIVaCQ+lvPZS3TA9slZjyDaNe46jYWGUggql6O4gJN739GkjtnaLGnDYfV7LnoS9i74QZLQsZu0eZclupdJ6FbASSNHhZVPYqs3HlNI4V4O2Mxd0/KtxOUAeDjlh2n9U0yktlBktFRkLQfHhs7gkhLZ0exXJziZKrgcK6Y9cmTsp7nONdBCSGapB8XI/u+UrRNoZhdTuVCeL3Eofcxh7SfD+axkj7LhY5oa0C1sU3ZZSI8eMWO4NWr8yzkqGtRe5rAbNqblfQijYTSpS9vqv81mfZHLCh/8AqWD0kC1ZzpURI+fI0OKy5PIjD9fser4PpWfyXa1H7v8A0+5Okkvrge13S87JkeSVs+z8Hw4+NjUI/wA39wRfSSj0EgfzUeJwGR/n2VIr2Hg9ngmTcRqCNl/RLxFcR/Rpdk7SfG6//Q//ABU8df8AdR43rNPw53+P6o6p88bl6tHwHRgEA9JE6A2eZG0i0+mgWTZ8UPICeNDRnQx8gAV7ISaRzls9hkLD1aRS2cwU+QXOvpdLZNhMeQHlBqgo8OQxtk9qcjrEcaQSOPshDH81jIzlR7AStUY0Dtkz+oC5yKpFp2UCeB+anysWzbIgSs8siTObHsOTY0gpuS42jl1ZOyYAX2PKGOdiwZlzQDQ/VXWyvZrFxg11o3QGEkbuPHhGVBXRg49ckroRiOlFjDZDXHa6qkK1UgDAd1uXSkuhpNIdfEJBRU4aZNTaZvHIbYrpSnFp2NkmmhHVRVP+tBJly8I37mv0rw15OepdLbIb3+68w/QYwoA+WimUR/wLZGSACT4VYQt0M2krYJmUD1ymcHHsXkmvlZpzuPulSOUqFnOIK0LaLJ2bbOlcQ2UdIywX7X+AaPmrA/PtNFrE1krR5XqnivycMscHT7/Y6T5IYNwNjwtzkpq4n51lxzxzcJqmh7EdubaXsTsDO7bx7orQzVIm5E5DhSN0LQdrifKFWzlRgON9p3GggpJjzSQDNNcWsvyuUWzooS3F554ReMZoJisLTwujF3YA2Q7cKKopDQW9iIwQuotaKDmEEKENktFKJoAtQz4hWfZh3CmrodUNQrsIICbHjcWBIJsAKdyp0Ly9kON2bee09uh3pAsIgOop4te4OehrLgjd0UJ5FHoCnQk13qoIc2x+XJhZ4wQs03bOkgGPMWOBI4V8brsVux/Vcxj2Wwc+eKT5JKfQHTObzcguoHof5leT5GTlKl0j7n0XwP8Ap8XJ/VLv8fZCBbZ/In9Aoo92hN7lVICRznxBqmymg2SDf25A/cL1PEwX8zPH9V9Q+Cljj2+yRpeqOY9oJ9N0fz4JWzNgU4vWzxfC9QnjyRUnq9nWCReLxPr7s9fyPqjF0x4yownKCk2sDHnYXC2OaWursCxTgPp/KvDx/jYml3ejxvP85eN5EL6adna4GXRrtjq+wvohZMOR45U+iHrPp8fJw/Fh9SV/qvt/Yr/N2j2pbFNRTk+j43xsMs01jgrbJkmcXvquCQB7rJHy5OVJaZ9Jn9AxQ8dyc3ySbb9v2/3M5kO02vQao+TC4U1hOkdxBZPd2i2NWjcRFKbYgd8nA4VIDqqJ7pPXyi3RzDzSbWkhJysCPoJg9vSaNFeP2PimtA4jeS02sPKnoSUaYeFvpopJzbYGz5h2fZC6dgchTJzdxNeFqt1opBHuNPY57R4p7JtbsZxZgOSmv7HNDEMzXnhOo32BHuayvNKM8as5o0+IBoc3lVjChk2hWTIK8+b45juTbFM+V7iKCqsltnNDLXFrDu9lzycUPhi55IxXu0QJHLykfqMEeYrxv/VGSpFWiHrvzI43Oa0kAcuHge58heh4ihOSTZg8/PLFhcoo4CaQuJJ7K91KlSPhsmSWSTlLtmWsJ6BPNfmURKOh07VCbDuwADz/AIaB/a1gzeMvY+i8L1Kbi1LtL967/wAizNJ6SObonjvgX34WGEPmPZz5Fwatp1f6e/8AIMCPCFP3NsJqUbTOY+KHeto+i9HwvoZ8r6+/+7Ffg7D4ZyTJixk9gFn32ktH7ALy/LgoZpJfqe36XkeTxYN/p+2i/kZLi0A+AB9z7lZZ5JTqPsg+L6fh8ecskFuT/b8L8A8ED8ZNAdfdbPDwXLm+keT675yjH/podvv8L/f+g+4fMZwvQkfHOPzUKtjdEOeU6Rf4YQR7xaSSF6DQY3HCjRGX1BGeyrAAhPDyumWVNUacC4BrRaeMdAUR+PHETaP3SNb0NzrRLky+SmUQFYS8WsfbO+pBI8kEJZpIjIWz5kjx3sCiJQw08fVbsb+WiydIfmwQHXfCRzV0iV2w5xwW8J7o5uj3AAY7lRfkXOhb2F1dwf8AhKq5JjKQDCyto2ldLLxQHIHKQTwsLSySsWwny7Vfha0HbBZD3bHbvYrs0eOJnp+mQvysa/KIMjl5kUfo60BxnetUkvlGRRMDXRvDhYexzSOrBBvlShNxkmvZkM8FKDi+mj8YpfXn53VaGY3U0bTyCSR+3+SV9jJ0tFv4d0KbJe8kOY0tIDy30l9Da3kjg+4tJOSSoriTvkX8nSJI2k/9yT5fqDB1xXN8m/Yeyx8N1fvZ60/LjkjuPap77YrE/a2j2HEfXk+f1H6qEo8me34+bhiqr3Xt/wA9znNVDpZg1jS4/hAHZW7BWPHbPn/VXLP5XCCt9HcaFhHGgDHEF3JNdN3c7QfP3Xi+VmWbJyj0fRen+PLBgWOT32UQC+gPJ/5UseNuVFvL8iPj4pZJexbGCwNHF0Ol68dLjE/PZZJZZvJPtn0uc0N4FV9KTNcSOSaPcfUoncOCKypk3lY63FZ22qKZsHN+4o9pDqChVgjtiTw4OTRlS2F9gzC4us9JqvY0aY7iM2DhdOdI6UvsKZ05NpISb2LxYsyMUrcx+LKEBs0ssY6GiqHGYbWeoFLwTElFdgs97TVilSvsGFIDHGCRSM1KtCzfsGfudwPChCElK2SMvlobR2tbjaCZluljeL5rBRXxYYRBuJ5palGKQ6gqIjntdy1CWO0CgOXG/wDE1RWFroWj7DyT5PK0SxtRL6S0falK7o9FZfJUvgs9X0RJ+ZBv8/0JE0i86KPvgEMnqFqrWgplYTill4gZx3xhornlksMdu9W/b2TxtO3z5Xsen+UknDJL9LPnPV/AlNrJijv3o5iVx38N6LTTgb4PRB5NkgUvWXVnzs006a2fqGlyuLALO9oHzTutrXVbmt+vY+ixt1PRqf07RmCOhucXc2fS6i4fwUjyxfbr+ZXHgnJfJG/5HLux5pJCBuIJ3Evv0+ws+OG/Xhc8uNRuR6Pj4csZqMOrt3/z9C1pWnMhsjl57ce/sPYLzvI8iWXXset4/iwxNy7k+2M5RUYG1BtCmpx+x/ha8CrKjxf4g34mvuigc9zST2PZb1G2fFwNNz43tNiimlH2GcEwbMXf+EKUsSS2TeKkBZkPjdVmvZdG6oi1Q1LqN8+aXcuI0JUCxcom7Um02c9s0/IJNK16E6KLJAG15SPY0WIzbaN9qkY+xVWIh4/xBW4FODKUTfSKXn5XxZGcmmDildu5RVVaH00UMoW0KkVsi9MLiFjW8rQ5RA9gXamxp4QtHUIwZAdLfuinaoLWi7lSMazmrISSSQEjlHyO5HglKlTsJ8ZvlkX0VSMuQeJffIDFY9lTjsWiM0UUJrQyY1JIJOHccfv7qCrJcH7mjxs7xZYzXs7IOUwgke3+7XlSxvHJxkfonj+TDPjU4dMRe+k6L8h2CfdyFOcKGuw8rrCSK2CrFpo2OHqY13nkA0rxnKOouic8GOf1RT/U+ZPXXF91xa6592xZePjariv2NfNQdvsEYqKpKj5svKWhzLZUaGCl/H+/ZBKmEJorPxH24/VbPHjc7Pn/AOIMtYo417u/2HmYDi0uPXhenpM+WbQTD0VzqLRf2Coopjou48ZhHLeFnz421oZ9EvMY2V9t/NZoqUezLkiZy9KFcHlc5roio2LRYzm9jj3SxjbC4tdiOTKQ6wnfdC9jUGRQ554VYxKxhQHINn6JotWVWjYw7T/EG+IPtdudtb0sUkpolKFg54SwqClx0yeOk9hppjssK3J1oWUtisTyQRdpFPexbFvl80tcVaGPsnKbBTimiqY0Y2StQ1x0z/RdDhNKK9x+KRTx3EssjlSU1dE2L6nGSy00csbGi9mMXNe1rWk/RXu1aKSjrQ/FMC6ie1CUpNCOOh0viYfUf3S44CRTYrPskBrn2Qz4lLs2+N5WbxZXjf8AL2f8ia7SnO6I+x4/dZn4zW0z38H8QRessa/K3/kKNxZYpA1zaa63XYI9NAgV9x+6SaXC32j0vE9Qx58vHE7TV/Zr/wCjM71mij1kKumtVUTrMOktGjjxsi5oWRsyocRTRkpCrGPHZFAH80yhboEpKKtnQaE0CIbuXPJf9gfwj9K/VbsUOJ8L6v5fx/I+XqOkUjliw0igtEYtnnQi32WcTVBGDsbYpao0jRw0QdV14gO3eeuUstsXk0IaRlgj2J/lZcq2RnfZRkY7abP5rBkXzWiK7DafngNIfzXnytWKPJFOTT2SZ2RyuNGjf2TcGmUUU9hIdOpds6SaGzhCuCngkgRbQVul/wDkVXX2KpIV0ct+b6ul52Ol2Z+WijqckdmuQpOcJypCRSkxPG9TT7LnKic1TJDMkRucD4TRbOXQo7MJdY91rhoKAfEL2yNaAefZUunZoi0hfSo2gV5XSdiS2dNhwHbfhZskkhGTNRyOCFBblYF2TREa3X9Vug2WTCsH9o0pt8RorTLU+CJW91S6CrZKNxYritDX7bVnTNDqRU2kV5CDxp9AcE+gPxCaYw/+R/y/5Xm+Ti40e1/Dy4Zp39v9TnHSrOon1ykZq7IRGB7h5JCegWZMlrqFkzPzEeItmH5QAtxqk8cUpOkRy+TjxR5TZjT4jlSNY29g5ceuPb+Frhi+GrfZ8z6l6p8RcYdHdx4+0hxNDgADwE6PAUg+VEPx9q0HXZSE/uGwskGJ5pPey0XbOJdI+Z5FeSjLR10MNuJzdwNA9qTjyQsvmRa1DPLoxs9llWFJ7IKFHkEJaLPloKpjVNhaEIIt8jiONvKux70P6Zn3uDvBq0riVUijpjdxJ7Hj2XVTH0AyS8OPfaqqA4oUxwT4Xht+zPNdoqw4zS3lKscVtBi0DEYj4vtdPfR0lZB1TYJQPLlqwK4hS0dDpemwQRl76JIVU7OOK1yhMXtFAngJ47KJGsCmm3cJJJ+w8EfO1lxk2N5F0mfj3G2GeNPZS1DHtg91m4cWS40JYGM5x2nq1phJFI9nR5OJG1rQ3v8A3ZTwTlZrcVGNIVycIkW0kcLk2nRml2R9OiAlokn7qs2+JzujssZoFJOToVNg9Wx2SxubYHt9COipzj8RUzZ43kPBkU1/xHCTAtcWuFELz3FxdM+zxZ45IqcXpgnoo0p2gLinQrZ4CiI5CeU95IawEuPFDnn6LVhxRq2eL6h6hLG+MH+pU0f4NyJz/aWxvF7vxV5pv+q0qv8ACfPZM88jtuzo8jTjiAMjbQ9/JPuSj8O9snwvsuYGEHMBebT0kHgkOwYzAQw9E1+qk5LonLidBLoMDYnAeR/Comh4uj8907HZFMWnnlFPkNRX1TAEtBre/KetBtGG6SyNo3Hrwk4HUgmdiudGNg8KccexO2IaLpT3FwdwqKNsL2NyfDZit3Y7TSiNGhCHO22G8UUjiylorwxFzQ6jyjxF5i4jAXz3kLejyWYkkpRhJ9MAvkHcrRTTHTZNmwQ+RrzyW9K8cvCLKKVFQxk+px4A4CWGVyF5EHWscSc3VLZjbiVg6OZlyXPfs9lthBdmiCHosMg/Xu09FKOr0/EJis2TSzSxOUiThsziwFv0QliV6C4oYkbX1J8J42tBUmjOfK8MAAr6pow2clb2I6bjN3X/AHinktDtKh7OynNoNBJ+iSMLJ41TsFBpmRJ6jYB8KqgUddjmtaC18LSRUjBW4eR7OHkLLlwcpFfE8/J40qW4v2/t9jnsLQHSC91D7X/KReHK+z2X61GtQf7nSYvwJjloc+WQn2bsH+YKqvEVdmeXrGV9RX+Z9HoWLE7mMuHu5zj+wIH7KXwPuZJ+f5L6lX6JAtEgY3Oe0NAaW8ADrpZnfKkeTmyTnJubt/k66TF2cgKuPM4OmLDI4nIa3mPkkqqAXoRmmrRti+SsPp8T3+kcBK50dOSWg+RivsBrukvBPZmWx6SOZzA3cfryUMUPcrGPuCm0VjW7nGiFqUR7NaTqjCS3jg0msFGtca120g+ekGcPxzNDBQvhLEHE90/IYTyKTKgUPSDdbb4IRYUcRNorhk1/dJStBbO8gLGNDaHAARoBw0kpB5XzuRGCjEj7UHj9wcTDoHUrx12N7BceBZ8vzukJYxkRB/pugtWGKiUxqzk9RjHzCGm2jj7rXGZTQrHis3WO1pxzdFIOmM4soLwD7q6Rps/RcCNnywK8J6FJGr4Vuphq/ZK0uzktig0x7SL5Sj1QxmzNIAcuROtn2maNZL/0TJWgXZXwYGt/GPzVIpLR1FB8jehSbSAyZqeS3Y4X4UZitHP/AA5E9zizxZRsezr5IhA3npNFpoPuRHTCSUX0EBhYgN1CxwC3+F57in5LRmkry0dc3LDxtU8+NxJ5INErU8NoBNcqOPJJSoWEmmB0uAkUOF6GSajHRebSQzPhlgLlDHld0ShLZPGqBhu7pb1HRroSyc1+W8NBpo7pSc3BbEm+KHcXSor2NPPlJjnKTJxk2zzUsQMaWh3IWo0pCWg63tJbJRo1aWQUdY+WF8ZdwDSRdhOMg117ZSLsA+6tYjQXUPiI3YHK6zqDRZT3AOLuSu5HUZyeb45XhckzzULRS+4pLduii2PzTAgAKeSXsJJ+wtLIW9JccRUiZqebQPPNeFaEG5FYk3Q8V0hLn8D2K3yglpFuCF9bcGvAZ+dK+KDXZSEaFnSODmmjQqyrooztcDVA5o55CY4NDkl0l+ylkmkDnxZaiHzBx2ui00PdkTVtJc0iz2UGTnplbEgc2LtPB0jl0aGM54HKg87ukT5sDKKaeVLJOdoMmTNJi3udv5VsjlSYZdF3DxmxW4KmP5o7BHZU1DbNB+S6TpDydKzmY4qZyOQe1JZNhjOxIkf1YJ/w/wALMn/5RHvMWcnOa0cdhbsiTRfhehnR3GdpJ6XkSxNSMU4NOguwxP8AouU2tMRtjGokfLP2Vk9oaPZzUOn72EVVlbFNXdmpTQWHTBA0kHwo5Z8nRLJNSYHR52NcXE8n6rVjjSLQSoV1lxe4ua7hO5FlEk4WmySPNDj3RSsVuhvLxp4vSbpdxo6yWyA7wPJXHM6TE0AFtuNrjhxuksApGgAp3AjhfKttHnMj5TleErOTC4cnFldLsAq3M3vLU/w2lYyiw8kDGC3clVgnZRInuLjZ/CPAW/C60i0UNabpbD6pOStTVmiNIY1PAtvoam4itiem4bnGmjkdrqOsZyZn47qPZ9lHJj5Aqyr8K5ZN3wb6TqNKhl0UPiF5pp9lz6J5Fo9ZOSwcLkvlo6O0M4eRQ5Hai8ahsHCkHkwmu5J7XRyxbF5KyLqThE9oYO1VqMugumM5+TsYPco8KWgcH7HuNlb2UOLUVYkuVAc14a3bfKT4ewRtPZzeS5wlB80s0NeSUVfF0PSNL28drbKaXZolNIpaI6RrNrVDI4vZmm0zpIotzfX2sXG+zP32L5EJAonhNyR3R83GutvSMbkDbPs3BLm7R5V4wrsKVM5Q/D0gfV8Wt8HaNsXaNalgGJoN2hNe5WMtFLS5Pl0jiyXok2mM/ELx8slWYUfnb8gh+72KmxjutEz2SNbyimAqOmYPZE449+XXAXzMopmDTJ+e82ugnEFUCfONobdErRCNuwxQ5h4NVt5cVVS5Oh1Vhc3G2j1G3eydRaHRzmdlyNeLFBa8CSLQOg0lxk7HCtJv2DL8Fr/qcbBs89JoTbdMRbFdJ1dkLnWOSqMoijgYTcl5ldz7fRAJW/6Y1gLmjldRwhly/OG3yEGgS2ihpFbKcOlnb2Nj+kYija488D6KTyp/KtgnNdIHlwgdE0s8sc7tIyuEhTGhbI/nmlXxrctnY02wGtQh7wLql6D6NIHDxi01dlZm1ZncuUqJ2v40sLhJRIKqujUopE9kpdKHPFWF5uT/AN+jNJ1ktFN+TQ9DVSUH7iOLvZqSchoc00VmeSiTYzFq7gBand7ArLUP9pRP6KixW9jrYaXKDOArfSHozHnWqxk2BmsydoYXdcK2N7K4ns4uTKfO4tA4HlXyTSRockhOXPljkotNBLipbAkg82rOlprgQFaxgOpaY3Zubz5QOIUWQ+I20/kuo4fbrEp5orjrD5Ro9i18+sbezCsbqxYvDjV8orG7Cl9x7F+FzIQ67WuEWlSCpJHVaXpIj75VoY0gWgE2mjc5x5PIH0TJgTJORp0V+uiSng0ui8ZNmnyNibTRyeOEVKXIfdnz9LOze8claChrB0lt7j56ROOg0gbbaEAopyy01FAOY1eb5bwW9kpbObC4GoekjysmV+y9yayaovYlNH8quLGoIqopIzl5IDSVajjmHZbwS5opZsq4PlEnNVtAGZTrtxJJ6RnktaJTny0injTfKBe7kn9lk5bEiqdjepakybH2kW5aZeRFLRoeSKRyzHDe2+QLWBZHPKmiHLlJUPz6i2qaFompsMoyMCYUAVCWJdEaPYyCbPQXRhQLGcn4hbE3jlO39h01Qtp2v/MB3JXKxbH4J1aByNzyb2lpK1wSSLwVCmM35RSS2F2PNia/sKkEx4WHl0hjm9JiyOdjjcxxYfw3wmk6Vit0Tta0na4EHtTx5eQkJcgsJY1oFdK1j0cgyaWSXkk81SzOEYxEqkdJHggFvHJpefcm6M8jsMKR0bR5VVyRMaZqIJ5KKnJsAjrOp00tZy5USbYyQnpmnF3qkPKtix1tloOhzJjYwg10llPi9DPI/YWz9bElRgdLRjdqykXZ46QtrabpOML4urva8gAn7I9nXRVhy53NPoP5oBPsTC32+TseEskKyHMC55DOCTwsTV5UjLD6zr9M08hg3Os0vQNexXLe1pIJtK5UcQsvP5qlmy7VGbI5HuE5o5co4X8vEly1Q44/MPivqU3w0GKvspYPy2Ag1yqRhFGiLgjkta9D3EcWSs8klnVAtcxjBjZts9rY5FHJUEyB7LDk2zNeifkNlIocD7qTUhOLADDJFEWlSbG4MraZpIHJTrFsTjRSfj7W2rxVBQpED2rKY6mTdX1Cntr81dJVZpgi1puoNcO045ZZmAMS1sY5zOmJPA6KTI1VCy2qMTQ/MokrLimo6ZGDUTbdObS0/FiU5xPIvhURU6vZN2Qc9DWZjDc1ReNEmx3HJqqSKDFQMYYskodDxVCskYBJryp8mI2NYkLj6vC0Rm6GvRrNxnOH4bXVYUyfhaUQ4lwWmNJGlSSRbiw2kVVfVFzQY7EotLEFuHJJ8peZSqC5ebJG3cBf0UV5CcqZJZt0Q8XW3yuIot8K8nrQ7VjMeKWev6rG3wakzOo8dnVYkocyx5Vp5bWi7klG0RsrSw1xkkd34tLzb0Z3mkyXkvYfwC0VFk0m2Jx4rnGjwoOLhkv7lFCnspR6S4D8VLQ5RQzUUe4+nBh3PeXfS+FPm30gJ/YU17HbI8DwWrLmk4TTBNvkJxQ7CAOVWGXlpndi2oSvY5aeES0caD48by3c40FHJBdIZ41WjE2YW/hFqaqKpk+SiqHMDXg4URRCPRFrYYZrpL9ks8lOhJaDRS0KKCmjkxXO05sgtaI5C0clEbHPy5KWlPRpWx/U9SLSGtvnhEYd09+5tkePKz5TtD+Lh7hZWd4rMeSOwnyCn4Cg9U1J76rgWtDexWaj5olLOaQrZp2XSzvKxbFxnFxpJduxrGImh3ColZx9HqOx2wq8IposoWrHp5nEelMDiT4tQc0ncm7E2idqPxKW+KXKNGnFVCU/xKZGUyyUJyjHseWRJGzq0mxrdt32s0VCUiEUm7GWMApwH3VmqZp0VA/fGQBz9lnzxc46ITVoa0K2sO7iksZcY0Qd0R/iXNLjXIaFfFH3Y0YkvTtS236ePdaVRpgkig3UWuo9EFZvIXTEyR9yiMrd5VFiTVjfDTRnLILfdCL4umCNR0KYJMjySOmqM4c8h1XMRihcZDxwEiwNOxXifZ9Oz1WeVVTo6M67CZeK9zPSaCVztg+K3pi8LabSlKFuxFHYGHHDTY8rkvuOk7KGRMI2/VK4qZ3w1IDhzl4shTnja6ISjQeTIDASU+NSumCKtiGnwiZxcPdbHPjo2KXFUORaQZJQPFqnxCikmUWY5jdt+4SzoLaQaAObwTwkRmm7HRI33Q2RI+R/dVfcA9D/AApz7FJ+X2VP2OBY3RUPcDD4Z5K0xGFYecg2qf4S3+E6SDop49Bj0QNWPq/NMhWTtYaNh4HSZCx7Inwz2fusPmBynXxNHsFDxPqGwjhaNo4Wx9soux7BXL6SkvpMaoabxx9lBfWZl2RNRFt5V5Mrk6J8I9K7D9R0ATl3kdMtk+gJA488ntWw/QhIfSUYHGu1PL2LIe0n8bv/AMpMX1s6H1gX9vWg0E2Do/crPPswz7G8I9pGLIFCOSjkLQPIB61LJ9I0ugeoDkfZTx9C+wXTulRkMh9q7R8s8Jodgx9i3wgOCqZOy8jqsL8S5AQCX/ulPLof2PZu00ehX0S3uNlcS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0662" name="AutoShape 6" descr="data:image/jpeg;base64,/9j/4AAQSkZJRgABAQAAAQABAAD/2wCEAAkGBxMSEhUUExQVExUVFRQUGBUVFBQUFRQXFBQXFxQUFBQYHCggGBolHBQUITEhJSkrLi4uFx8zODMsNygtLisBCgoKDg0OGhAQGiwkHyQsLCwsLCwsLCwsLCwsLCwsLCwsLCwsLCwsLCwsLCwsLCwsLCwsLCwsLCwsLCwsLCwsLP/AABEIAMIBAwMBEQACEQEDEQH/xAAbAAADAQEBAQEAAAAAAAAAAAADBAUCBgEAB//EADcQAAEEAQQBAgQFAQcFAQAAAAEAAgMRBAUSITFBIlEGE2FxMoGRocEUI0JSsdHw8RUzYpLhcv/EABsBAAMBAQEBAQAAAAAAAAAAAAECAwQABQYH/8QAMxEAAgICAgECBQIEBQUAAAAAAAECEQMhEjEEBUETIjJRYXGRBoGx0UKhweHwFCMkM/H/2gAMAwEAAhEDEQA/AHnPAXnylRjYSKcUuUjlIwZglk2wdnsh4TwVDRVHsDQqOVBY1EK5CRS2IayJQ4BNLZ1WKyupTbAzJ45tFIdKzWLHZslBaZ3GhrNxDxSHvoSjwOICexl9gMlu68JZMNUwkEZcVPnQGDyLaqqVnKIlE35knPhM6oNUPxQgH3WeWtk2Dzsi+AkhIKi6sA5oKZNNiAsjJoUquWgsW/qCoNtihmC+VSOhjbDVpHPYrZ82RLbs5bCSScKtjNCfzqNHykv7ijLACFWOxkzMWIHHtDo5sNkQ7Qm0chSBpHKyZZNdAaM/MNq+KTo6h+L8KE8lCiskAs8IKQQspsK8tmpuwULUUtCcTYkF0mUQ8X7G3lyDVASNxOo8osDPcokfhSpAFoJXbqKNhaD5zjwlbFBQt45KSMimP7jOKT4XSYGy3hSWOQjB+5MX1IAHhG7GRMwZvUWn9U76LNWim2EtBIUHj9xJRJUk5sg2qJOgJGdONElTm30CQ3G7n6KSbJdAzGDZCePVDqV6J78vaSFyx0c40S55SXJ32Bo8baWWgOJR08HorvYD0UpYQ1qnFqwIkz5NcAcpooejQ3em/KeMW2cEyBZoik0o0c0ZZLt47Ri0LQ2I/TY7SypnVYu7JP4SuRyF3vLXc9Kc4WNQTHo8p1pCPsoRyACys+WLctBSEXzWeE6gw8Q7ZRdK0m7KXR9nygN47WiG0VjsDix3z5VLSH+koUdh91N9iRVgYwSy3LpaJy0eOl8hK9CthcSMF1lJysa9Bs8CuEXQKJ+LLzSmkMtIq6a4N7QT+5JDs0tchBsKVkWdz5JBS0Y8ei0YpGsnCkZ6qVHBJFYtDcGSSz1LO37E5M1Fg77PilWL0I2TYn7S4V5WXLBylonNDbGkjngIxxNdk6J+Tmhp2tKdQSY8UL/0bncp2M9iowyXUfCGjjMeK4uP0SyQGUcKQhwBHlLKNitFSaE8k9IOFHLRCjZucaHlK5JMNlQAAgnwrwZyPZpGnmlOdtnCjK7pcrAbdPxQHSEUUVdAXsDiCqI5xo+ymAhFiNnuPF6VCV2IHymhzaCdRstCIAYJVaGpD/8ATtIvymaVitoXlhsLk6YYypgYmEJ8mlY+SV7K7gPl98qPJ9guoiRLiNpSvI2hWrVi8TQHUUydrYaVBqs0OEr1sQ3kYzgAL7SRnyZy7F48QtNlW42h62bxsqnUeUsMTvZyxtFh8gdSeUBaaG49jeeLTqVI5tiuoZZeKFLnLQLoRyMElopygmrsZSRTLy2I13SK2DtkNkp23XJKClTOlsRy8l59IPfgJrcgUkLx4rmUT2UmTJHGrkzV4viZfJlxxK/v9kNMyyCPCzPzcd1s9R/w75HG7jf23/YoRzx9+VVSUtxZ42fx8mCXDJGmbbtviuVWrRBo9ZsBo92gtM7oc1d4EYA8ozlfQBDEjpvSgo27YGKSON0rIKVAvkuvhNGL7H9hwxU3ntFgSN6fADuH5pI9g6Yt8v1bfYp2tjuWgk+JVWg2I4gnmuFNiBMRnCMGOtI9c4prYjYDHyi9O7KDIjNqcmALCQeK5RUmx07C5ra2p0OxZ8tKUo/YFnkLQXbkNpE3aGnN9QI6U5yuIW7QnqL3br8BT8eVS2LHsSyst5/1XpxNUYjWigF/Kox8j1o6VkDT2QEtmbfuS9RDhdFZpS3ok3TJm1/1RptDN6CRTuaeShQY0OyZfo74SOahtuiuLBkyy444tv8AADK1Jm0NYL+pHAWXL5kf8Gz3PE/h/JN3nfFfZU3/AGRH+Z2fJ8rLPyMk1TZ7/j+k+NhlyjG3+d/7GHT2QCo03tnqQxxiqSow889opHOJuKQg/wCqMZODtGbyfExeRj4ZFa/p+hW02RshoinDn6EL0fHz/E+V9nxnqnpD8RfEg7j+e0eajhuDw4eFoa9jx71Q1Pbmj6JopIVaCQ+lvPZS3TA9slZjyDaNe46jYWGUggql6O4gJN739GkjtnaLGnDYfV7LnoS9i74QZLQsZu0eZclupdJ6FbASSNHhZVPYqs3HlNI4V4O2Mxd0/KtxOUAeDjlh2n9U0yktlBktFRkLQfHhs7gkhLZ0exXJziZKrgcK6Y9cmTsp7nONdBCSGapB8XI/u+UrRNoZhdTuVCeL3Eofcxh7SfD+axkj7LhY5oa0C1sU3ZZSI8eMWO4NWr8yzkqGtRe5rAbNqblfQijYTSpS9vqv81mfZHLCh/8AqWD0kC1ZzpURI+fI0OKy5PIjD9fser4PpWfyXa1H7v8A0+5Okkvrge13S87JkeSVs+z8Hw4+NjUI/wA39wRfSSj0EgfzUeJwGR/n2VIr2Hg9ngmTcRqCNl/RLxFcR/Rpdk7SfG6//Q//ABU8df8AdR43rNPw53+P6o6p88bl6tHwHRgEA9JE6A2eZG0i0+mgWTZ8UPICeNDRnQx8gAV7ISaRzls9hkLD1aRS2cwU+QXOvpdLZNhMeQHlBqgo8OQxtk9qcjrEcaQSOPshDH81jIzlR7AStUY0Dtkz+oC5yKpFp2UCeB+anysWzbIgSs8siTObHsOTY0gpuS42jl1ZOyYAX2PKGOdiwZlzQDQ/VXWyvZrFxg11o3QGEkbuPHhGVBXRg49ckroRiOlFjDZDXHa6qkK1UgDAd1uXSkuhpNIdfEJBRU4aZNTaZvHIbYrpSnFp2NkmmhHVRVP+tBJly8I37mv0rw15OepdLbIb3+68w/QYwoA+WimUR/wLZGSACT4VYQt0M2krYJmUD1ymcHHsXkmvlZpzuPulSOUqFnOIK0LaLJ2bbOlcQ2UdIywX7X+AaPmrA/PtNFrE1krR5XqnivycMscHT7/Y6T5IYNwNjwtzkpq4n51lxzxzcJqmh7EdubaXsTsDO7bx7orQzVIm5E5DhSN0LQdrifKFWzlRgON9p3GggpJjzSQDNNcWsvyuUWzooS3F554ReMZoJisLTwujF3YA2Q7cKKopDQW9iIwQuotaKDmEEKENktFKJoAtQz4hWfZh3CmrodUNQrsIICbHjcWBIJsAKdyp0Ly9kON2bee09uh3pAsIgOop4te4OehrLgjd0UJ5FHoCnQk13qoIc2x+XJhZ4wQs03bOkgGPMWOBI4V8brsVux/Vcxj2Wwc+eKT5JKfQHTObzcguoHof5leT5GTlKl0j7n0XwP8Ap8XJ/VLv8fZCBbZ/In9Aoo92hN7lVICRznxBqmymg2SDf25A/cL1PEwX8zPH9V9Q+Cljj2+yRpeqOY9oJ9N0fz4JWzNgU4vWzxfC9QnjyRUnq9nWCReLxPr7s9fyPqjF0x4yownKCk2sDHnYXC2OaWursCxTgPp/KvDx/jYml3ejxvP85eN5EL6adna4GXRrtjq+wvohZMOR45U+iHrPp8fJw/Fh9SV/qvt/Yr/N2j2pbFNRTk+j43xsMs01jgrbJkmcXvquCQB7rJHy5OVJaZ9Jn9AxQ8dyc3ySbb9v2/3M5kO02vQao+TC4U1hOkdxBZPd2i2NWjcRFKbYgd8nA4VIDqqJ7pPXyi3RzDzSbWkhJysCPoJg9vSaNFeP2PimtA4jeS02sPKnoSUaYeFvpopJzbYGz5h2fZC6dgchTJzdxNeFqt1opBHuNPY57R4p7JtbsZxZgOSmv7HNDEMzXnhOo32BHuayvNKM8as5o0+IBoc3lVjChk2hWTIK8+b45juTbFM+V7iKCqsltnNDLXFrDu9lzycUPhi55IxXu0QJHLykfqMEeYrxv/VGSpFWiHrvzI43Oa0kAcuHge58heh4ihOSTZg8/PLFhcoo4CaQuJJ7K91KlSPhsmSWSTlLtmWsJ6BPNfmURKOh07VCbDuwADz/AIaB/a1gzeMvY+i8L1Kbi1LtL967/wAizNJ6SObonjvgX34WGEPmPZz5Fwatp1f6e/8AIMCPCFP3NsJqUbTOY+KHeto+i9HwvoZ8r6+/+7Ffg7D4ZyTJixk9gFn32ktH7ALy/LgoZpJfqe36XkeTxYN/p+2i/kZLi0A+AB9z7lZZ5JTqPsg+L6fh8ecskFuT/b8L8A8ED8ZNAdfdbPDwXLm+keT675yjH/podvv8L/f+g+4fMZwvQkfHOPzUKtjdEOeU6Rf4YQR7xaSSF6DQY3HCjRGX1BGeyrAAhPDyumWVNUacC4BrRaeMdAUR+PHETaP3SNb0NzrRLky+SmUQFYS8WsfbO+pBI8kEJZpIjIWz5kjx3sCiJQw08fVbsb+WiydIfmwQHXfCRzV0iV2w5xwW8J7o5uj3AAY7lRfkXOhb2F1dwf8AhKq5JjKQDCyto2ldLLxQHIHKQTwsLSySsWwny7Vfha0HbBZD3bHbvYrs0eOJnp+mQvysa/KIMjl5kUfo60BxnetUkvlGRRMDXRvDhYexzSOrBBvlShNxkmvZkM8FKDi+mj8YpfXn53VaGY3U0bTyCSR+3+SV9jJ0tFv4d0KbJe8kOY0tIDy30l9Da3kjg+4tJOSSoriTvkX8nSJI2k/9yT5fqDB1xXN8m/Yeyx8N1fvZ60/LjkjuPap77YrE/a2j2HEfXk+f1H6qEo8me34+bhiqr3Xt/wA9znNVDpZg1jS4/hAHZW7BWPHbPn/VXLP5XCCt9HcaFhHGgDHEF3JNdN3c7QfP3Xi+VmWbJyj0fRen+PLBgWOT32UQC+gPJ/5UseNuVFvL8iPj4pZJexbGCwNHF0Ol68dLjE/PZZJZZvJPtn0uc0N4FV9KTNcSOSaPcfUoncOCKypk3lY63FZ22qKZsHN+4o9pDqChVgjtiTw4OTRlS2F9gzC4us9JqvY0aY7iM2DhdOdI6UvsKZ05NpISb2LxYsyMUrcx+LKEBs0ssY6GiqHGYbWeoFLwTElFdgs97TVilSvsGFIDHGCRSM1KtCzfsGfudwPChCElK2SMvlobR2tbjaCZluljeL5rBRXxYYRBuJ5palGKQ6gqIjntdy1CWO0CgOXG/wDE1RWFroWj7DyT5PK0SxtRL6S0falK7o9FZfJUvgs9X0RJ+ZBv8/0JE0i86KPvgEMnqFqrWgplYTill4gZx3xhornlksMdu9W/b2TxtO3z5Xsen+UknDJL9LPnPV/AlNrJijv3o5iVx38N6LTTgb4PRB5NkgUvWXVnzs006a2fqGlyuLALO9oHzTutrXVbmt+vY+ixt1PRqf07RmCOhucXc2fS6i4fwUjyxfbr+ZXHgnJfJG/5HLux5pJCBuIJ3Evv0+ws+OG/Xhc8uNRuR6Pj4csZqMOrt3/z9C1pWnMhsjl57ce/sPYLzvI8iWXXset4/iwxNy7k+2M5RUYG1BtCmpx+x/ha8CrKjxf4g34mvuigc9zST2PZb1G2fFwNNz43tNiimlH2GcEwbMXf+EKUsSS2TeKkBZkPjdVmvZdG6oi1Q1LqN8+aXcuI0JUCxcom7Um02c9s0/IJNK16E6KLJAG15SPY0WIzbaN9qkY+xVWIh4/xBW4FODKUTfSKXn5XxZGcmmDildu5RVVaH00UMoW0KkVsi9MLiFjW8rQ5RA9gXamxp4QtHUIwZAdLfuinaoLWi7lSMazmrISSSQEjlHyO5HglKlTsJ8ZvlkX0VSMuQeJffIDFY9lTjsWiM0UUJrQyY1JIJOHccfv7qCrJcH7mjxs7xZYzXs7IOUwgke3+7XlSxvHJxkfonj+TDPjU4dMRe+k6L8h2CfdyFOcKGuw8rrCSK2CrFpo2OHqY13nkA0rxnKOouic8GOf1RT/U+ZPXXF91xa6592xZePjariv2NfNQdvsEYqKpKj5svKWhzLZUaGCl/H+/ZBKmEJorPxH24/VbPHjc7Pn/AOIMtYo417u/2HmYDi0uPXhenpM+WbQTD0VzqLRf2Coopjou48ZhHLeFnz421oZ9EvMY2V9t/NZoqUezLkiZy9KFcHlc5roio2LRYzm9jj3SxjbC4tdiOTKQ6wnfdC9jUGRQ554VYxKxhQHINn6JotWVWjYw7T/EG+IPtdudtb0sUkpolKFg54SwqClx0yeOk9hppjssK3J1oWUtisTyQRdpFPexbFvl80tcVaGPsnKbBTimiqY0Y2StQ1x0z/RdDhNKK9x+KRTx3EssjlSU1dE2L6nGSy00csbGi9mMXNe1rWk/RXu1aKSjrQ/FMC6ie1CUpNCOOh0viYfUf3S44CRTYrPskBrn2Qz4lLs2+N5WbxZXjf8AL2f8ia7SnO6I+x4/dZn4zW0z38H8QRessa/K3/kKNxZYpA1zaa63XYI9NAgV9x+6SaXC32j0vE9Qx58vHE7TV/Zr/wCjM71mij1kKumtVUTrMOktGjjxsi5oWRsyocRTRkpCrGPHZFAH80yhboEpKKtnQaE0CIbuXPJf9gfwj9K/VbsUOJ8L6v5fx/I+XqOkUjliw0igtEYtnnQi32WcTVBGDsbYpao0jRw0QdV14gO3eeuUstsXk0IaRlgj2J/lZcq2RnfZRkY7abP5rBkXzWiK7DafngNIfzXnytWKPJFOTT2SZ2RyuNGjf2TcGmUUU9hIdOpds6SaGzhCuCngkgRbQVul/wDkVXX2KpIV0ct+b6ul52Ol2Z+WijqckdmuQpOcJypCRSkxPG9TT7LnKic1TJDMkRucD4TRbOXQo7MJdY91rhoKAfEL2yNaAefZUunZoi0hfSo2gV5XSdiS2dNhwHbfhZskkhGTNRyOCFBblYF2TREa3X9Vug2WTCsH9o0pt8RorTLU+CJW91S6CrZKNxYritDX7bVnTNDqRU2kV5CDxp9AcE+gPxCaYw/+R/y/5Xm+Ti40e1/Dy4Zp39v9TnHSrOon1ykZq7IRGB7h5JCegWZMlrqFkzPzEeItmH5QAtxqk8cUpOkRy+TjxR5TZjT4jlSNY29g5ceuPb+Frhi+GrfZ8z6l6p8RcYdHdx4+0hxNDgADwE6PAUg+VEPx9q0HXZSE/uGwskGJ5pPey0XbOJdI+Z5FeSjLR10MNuJzdwNA9qTjyQsvmRa1DPLoxs9llWFJ7IKFHkEJaLPloKpjVNhaEIIt8jiONvKux70P6Zn3uDvBq0riVUijpjdxJ7Hj2XVTH0AyS8OPfaqqA4oUxwT4Xht+zPNdoqw4zS3lKscVtBi0DEYj4vtdPfR0lZB1TYJQPLlqwK4hS0dDpemwQRl76JIVU7OOK1yhMXtFAngJ47KJGsCmm3cJJJ+w8EfO1lxk2N5F0mfj3G2GeNPZS1DHtg91m4cWS40JYGM5x2nq1phJFI9nR5OJG1rQ3v8A3ZTwTlZrcVGNIVycIkW0kcLk2nRml2R9OiAlokn7qs2+JzujssZoFJOToVNg9Wx2SxubYHt9COipzj8RUzZ43kPBkU1/xHCTAtcWuFELz3FxdM+zxZ45IqcXpgnoo0p2gLinQrZ4CiI5CeU95IawEuPFDnn6LVhxRq2eL6h6hLG+MH+pU0f4NyJz/aWxvF7vxV5pv+q0qv8ACfPZM88jtuzo8jTjiAMjbQ9/JPuSj8O9snwvsuYGEHMBebT0kHgkOwYzAQw9E1+qk5LonLidBLoMDYnAeR/Comh4uj8907HZFMWnnlFPkNRX1TAEtBre/KetBtGG6SyNo3Hrwk4HUgmdiudGNg8KccexO2IaLpT3FwdwqKNsL2NyfDZit3Y7TSiNGhCHO22G8UUjiylorwxFzQ6jyjxF5i4jAXz3kLejyWYkkpRhJ9MAvkHcrRTTHTZNmwQ+RrzyW9K8cvCLKKVFQxk+px4A4CWGVyF5EHWscSc3VLZjbiVg6OZlyXPfs9lthBdmiCHosMg/Xu09FKOr0/EJis2TSzSxOUiThsziwFv0QliV6C4oYkbX1J8J42tBUmjOfK8MAAr6pow2clb2I6bjN3X/AHinktDtKh7OynNoNBJ+iSMLJ41TsFBpmRJ6jYB8KqgUddjmtaC18LSRUjBW4eR7OHkLLlwcpFfE8/J40qW4v2/t9jnsLQHSC91D7X/KReHK+z2X61GtQf7nSYvwJjloc+WQn2bsH+YKqvEVdmeXrGV9RX+Z9HoWLE7mMuHu5zj+wIH7KXwPuZJ+f5L6lX6JAtEgY3Oe0NAaW8ADrpZnfKkeTmyTnJubt/k66TF2cgKuPM4OmLDI4nIa3mPkkqqAXoRmmrRti+SsPp8T3+kcBK50dOSWg+RivsBrukvBPZmWx6SOZzA3cfryUMUPcrGPuCm0VjW7nGiFqUR7NaTqjCS3jg0msFGtca120g+ekGcPxzNDBQvhLEHE90/IYTyKTKgUPSDdbb4IRYUcRNorhk1/dJStBbO8gLGNDaHAARoBw0kpB5XzuRGCjEj7UHj9wcTDoHUrx12N7BceBZ8vzukJYxkRB/pugtWGKiUxqzk9RjHzCGm2jj7rXGZTQrHis3WO1pxzdFIOmM4soLwD7q6Rps/RcCNnywK8J6FJGr4Vuphq/ZK0uzktig0x7SL5Sj1QxmzNIAcuROtn2maNZL/0TJWgXZXwYGt/GPzVIpLR1FB8jehSbSAyZqeS3Y4X4UZitHP/AA5E9zizxZRsezr5IhA3npNFpoPuRHTCSUX0EBhYgN1CxwC3+F57in5LRmkry0dc3LDxtU8+NxJ5INErU8NoBNcqOPJJSoWEmmB0uAkUOF6GSajHRebSQzPhlgLlDHld0ShLZPGqBhu7pb1HRroSyc1+W8NBpo7pSc3BbEm+KHcXSor2NPPlJjnKTJxk2zzUsQMaWh3IWo0pCWg63tJbJRo1aWQUdY+WF8ZdwDSRdhOMg117ZSLsA+6tYjQXUPiI3YHK6zqDRZT3AOLuSu5HUZyeb45XhckzzULRS+4pLduii2PzTAgAKeSXsJJ+wtLIW9JccRUiZqebQPPNeFaEG5FYk3Q8V0hLn8D2K3yglpFuCF9bcGvAZ+dK+KDXZSEaFnSODmmjQqyrooztcDVA5o55CY4NDkl0l+ylkmkDnxZaiHzBx2ui00PdkTVtJc0iz2UGTnplbEgc2LtPB0jl0aGM54HKg87ukT5sDKKaeVLJOdoMmTNJi3udv5VsjlSYZdF3DxmxW4KmP5o7BHZU1DbNB+S6TpDydKzmY4qZyOQe1JZNhjOxIkf1YJ/w/wALMn/5RHvMWcnOa0cdhbsiTRfhehnR3GdpJ6XkSxNSMU4NOguwxP8AouU2tMRtjGokfLP2Vk9oaPZzUOn72EVVlbFNXdmpTQWHTBA0kHwo5Z8nRLJNSYHR52NcXE8n6rVjjSLQSoV1lxe4ua7hO5FlEk4WmySPNDj3RSsVuhvLxp4vSbpdxo6yWyA7wPJXHM6TE0AFtuNrjhxuksApGgAp3AjhfKttHnMj5TleErOTC4cnFldLsAq3M3vLU/w2lYyiw8kDGC3clVgnZRInuLjZ/CPAW/C60i0UNabpbD6pOStTVmiNIY1PAtvoam4itiem4bnGmjkdrqOsZyZn47qPZ9lHJj5Aqyr8K5ZN3wb6TqNKhl0UPiF5pp9lz6J5Fo9ZOSwcLkvlo6O0M4eRQ5Hai8ahsHCkHkwmu5J7XRyxbF5KyLqThE9oYO1VqMugumM5+TsYPco8KWgcH7HuNlb2UOLUVYkuVAc14a3bfKT4ewRtPZzeS5wlB80s0NeSUVfF0PSNL28drbKaXZolNIpaI6RrNrVDI4vZmm0zpIotzfX2sXG+zP32L5EJAonhNyR3R83GutvSMbkDbPs3BLm7R5V4wrsKVM5Q/D0gfV8Wt8HaNsXaNalgGJoN2hNe5WMtFLS5Pl0jiyXok2mM/ELx8slWYUfnb8gh+72KmxjutEz2SNbyimAqOmYPZE449+XXAXzMopmDTJ+e82ugnEFUCfONobdErRCNuwxQ5h4NVt5cVVS5Oh1Vhc3G2j1G3eydRaHRzmdlyNeLFBa8CSLQOg0lxk7HCtJv2DL8Fr/qcbBs89JoTbdMRbFdJ1dkLnWOSqMoijgYTcl5ldz7fRAJW/6Y1gLmjldRwhly/OG3yEGgS2ihpFbKcOlnb2Nj+kYija488D6KTyp/KtgnNdIHlwgdE0s8sc7tIyuEhTGhbI/nmlXxrctnY02wGtQh7wLql6D6NIHDxi01dlZm1ZncuUqJ2v40sLhJRIKqujUopE9kpdKHPFWF5uT/AN+jNJ1ktFN+TQ9DVSUH7iOLvZqSchoc00VmeSiTYzFq7gBand7ArLUP9pRP6KixW9jrYaXKDOArfSHozHnWqxk2BmsydoYXdcK2N7K4ns4uTKfO4tA4HlXyTSRockhOXPljkotNBLipbAkg82rOlprgQFaxgOpaY3Zubz5QOIUWQ+I20/kuo4fbrEp5orjrD5Ro9i18+sbezCsbqxYvDjV8orG7Cl9x7F+FzIQ67WuEWlSCpJHVaXpIj75VoY0gWgE2mjc5x5PIH0TJgTJORp0V+uiSng0ui8ZNmnyNibTRyeOEVKXIfdnz9LOze8claChrB0lt7j56ROOg0gbbaEAopyy01FAOY1eb5bwW9kpbObC4GoekjysmV+y9yayaovYlNH8quLGoIqopIzl5IDSVajjmHZbwS5opZsq4PlEnNVtAGZTrtxJJ6RnktaJTny0injTfKBe7kn9lk5bEiqdjepakybH2kW5aZeRFLRoeSKRyzHDe2+QLWBZHPKmiHLlJUPz6i2qaFompsMoyMCYUAVCWJdEaPYyCbPQXRhQLGcn4hbE3jlO39h01Qtp2v/MB3JXKxbH4J1aByNzyb2lpK1wSSLwVCmM35RSS2F2PNia/sKkEx4WHl0hjm9JiyOdjjcxxYfw3wmk6Vit0Tta0na4EHtTx5eQkJcgsJY1oFdK1j0cgyaWSXkk81SzOEYxEqkdJHggFvHJpefcm6M8jsMKR0bR5VVyRMaZqIJ5KKnJsAjrOp00tZy5USbYyQnpmnF3qkPKtix1tloOhzJjYwg10llPi9DPI/YWz9bElRgdLRjdqykXZ46QtrabpOML4urva8gAn7I9nXRVhy53NPoP5oBPsTC32+TseEskKyHMC55DOCTwsTV5UjLD6zr9M08hg3Os0vQNexXLe1pIJtK5UcQsvP5qlmy7VGbI5HuE5o5co4X8vEly1Q44/MPivqU3w0GKvspYPy2Ag1yqRhFGiLgjkta9D3EcWSs8klnVAtcxjBjZts9rY5FHJUEyB7LDk2zNeifkNlIocD7qTUhOLADDJFEWlSbG4MraZpIHJTrFsTjRSfj7W2rxVBQpED2rKY6mTdX1Cntr81dJVZpgi1puoNcO045ZZmAMS1sY5zOmJPA6KTI1VCy2qMTQ/MokrLimo6ZGDUTbdObS0/FiU5xPIvhURU6vZN2Qc9DWZjDc1ReNEmx3HJqqSKDFQMYYskodDxVCskYBJryp8mI2NYkLj6vC0Rm6GvRrNxnOH4bXVYUyfhaUQ4lwWmNJGlSSRbiw2kVVfVFzQY7EotLEFuHJJ8peZSqC5ebJG3cBf0UV5CcqZJZt0Q8XW3yuIot8K8nrQ7VjMeKWev6rG3wakzOo8dnVYkocyx5Vp5bWi7klG0RsrSw1xkkd34tLzb0Z3mkyXkvYfwC0VFk0m2Jx4rnGjwoOLhkv7lFCnspR6S4D8VLQ5RQzUUe4+nBh3PeXfS+FPm30gJ/YU17HbI8DwWrLmk4TTBNvkJxQ7CAOVWGXlpndi2oSvY5aeES0caD48by3c40FHJBdIZ41WjE2YW/hFqaqKpk+SiqHMDXg4URRCPRFrYYZrpL9ks8lOhJaDRS0KKCmjkxXO05sgtaI5C0clEbHPy5KWlPRpWx/U9SLSGtvnhEYd09+5tkePKz5TtD+Lh7hZWd4rMeSOwnyCn4Cg9U1J76rgWtDexWaj5olLOaQrZp2XSzvKxbFxnFxpJduxrGImh3ColZx9HqOx2wq8IposoWrHp5nEelMDiT4tQc0ncm7E2idqPxKW+KXKNGnFVCU/xKZGUyyUJyjHseWRJGzq0mxrdt32s0VCUiEUm7GWMApwH3VmqZp0VA/fGQBz9lnzxc46ITVoa0K2sO7iksZcY0Qd0R/iXNLjXIaFfFH3Y0YkvTtS236ePdaVRpgkig3UWuo9EFZvIXTEyR9yiMrd5VFiTVjfDTRnLILfdCL4umCNR0KYJMjySOmqM4c8h1XMRihcZDxwEiwNOxXifZ9Oz1WeVVTo6M67CZeK9zPSaCVztg+K3pi8LabSlKFuxFHYGHHDTY8rkvuOk7KGRMI2/VK4qZ3w1IDhzl4shTnja6ISjQeTIDASU+NSumCKtiGnwiZxcPdbHPjo2KXFUORaQZJQPFqnxCikmUWY5jdt+4SzoLaQaAObwTwkRmm7HRI33Q2RI+R/dVfcA9D/AApz7FJ+X2VP2OBY3RUPcDD4Z5K0xGFYecg2qf4S3+E6SDop49Bj0QNWPq/NMhWTtYaNh4HSZCx7Inwz2fusPmBynXxNHsFDxPqGwjhaNo4Wx9soux7BXL6SkvpMaoabxx9lBfWZl2RNRFt5V5Mrk6J8I9K7D9R0ATl3kdMtk+gJA488ntWw/QhIfSUYHGu1PL2LIe0n8bv/AMpMX1s6H1gX9vWg0E2Do/crPPswz7G8I9pGLIFCOSjkLQPIB61LJ9I0ugeoDkfZTx9C+wXTulRkMh9q7R8s8Jodgx9i3wgOCqZOy8jqsL8S5AQCX/ulPLof2PZu00ehX0S3uNlcS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0664" name="Picture 8" descr="http://www.cepolina.com/photo/nature/plants/poppy/2/poppy-papaveraceae-flow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3573016"/>
            <a:ext cx="3936437" cy="2952328"/>
          </a:xfrm>
          <a:prstGeom prst="rect">
            <a:avLst/>
          </a:prstGeom>
          <a:noFill/>
        </p:spPr>
      </p:pic>
      <p:pic>
        <p:nvPicPr>
          <p:cNvPr id="70670" name="Picture 14" descr="http://3.bp.blogspot.com/-TDTl-VCxjJU/T47HDQPNQHI/AAAAAAAAA3g/YOyXIi3sWiQ/s1600/Fumaria+officinalis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3016"/>
            <a:ext cx="3779912" cy="30806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4145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20688"/>
            <a:ext cx="8280920" cy="5832648"/>
          </a:xfrm>
        </p:spPr>
        <p:txBody>
          <a:bodyPr>
            <a:normAutofit/>
          </a:bodyPr>
          <a:lstStyle/>
          <a:p>
            <a:r>
              <a:rPr lang="tr-TR" dirty="0" err="1"/>
              <a:t>Terpenlerin</a:t>
            </a:r>
            <a:r>
              <a:rPr lang="tr-TR" dirty="0"/>
              <a:t> her bir tipinin, </a:t>
            </a:r>
            <a:r>
              <a:rPr lang="tr-TR" dirty="0" err="1"/>
              <a:t>alkaloid</a:t>
            </a:r>
            <a:r>
              <a:rPr lang="tr-TR" dirty="0"/>
              <a:t> benzeri bileşikleri oluşturmak için </a:t>
            </a:r>
            <a:r>
              <a:rPr lang="tr-TR" dirty="0" smtClean="0"/>
              <a:t>azotla </a:t>
            </a:r>
            <a:r>
              <a:rPr lang="tr-TR" dirty="0"/>
              <a:t>işbirliği yaptığı </a:t>
            </a:r>
            <a:r>
              <a:rPr lang="tr-TR" dirty="0" smtClean="0"/>
              <a:t>bulunmuştur. </a:t>
            </a:r>
          </a:p>
          <a:p>
            <a:r>
              <a:rPr lang="tr-TR" dirty="0" smtClean="0"/>
              <a:t>Bazıları </a:t>
            </a:r>
            <a:r>
              <a:rPr lang="tr-TR" dirty="0"/>
              <a:t>bunları </a:t>
            </a:r>
            <a:r>
              <a:rPr lang="tr-TR" dirty="0" err="1"/>
              <a:t>alkaloid</a:t>
            </a:r>
            <a:r>
              <a:rPr lang="tr-TR" dirty="0"/>
              <a:t> olarak kabul </a:t>
            </a:r>
            <a:r>
              <a:rPr lang="tr-TR" dirty="0" smtClean="0"/>
              <a:t>etmemiştir. </a:t>
            </a:r>
            <a:r>
              <a:rPr lang="tr-TR" dirty="0"/>
              <a:t>Bunlar için “</a:t>
            </a:r>
            <a:r>
              <a:rPr lang="tr-TR" dirty="0" err="1"/>
              <a:t>pseudoalkaloid</a:t>
            </a:r>
            <a:r>
              <a:rPr lang="tr-TR" dirty="0"/>
              <a:t>” terimi kullanılmıştır. Bunların en ilginçleri, </a:t>
            </a:r>
            <a:r>
              <a:rPr lang="tr-TR" dirty="0" err="1"/>
              <a:t>Delphinium</a:t>
            </a:r>
            <a:r>
              <a:rPr lang="tr-TR" dirty="0"/>
              <a:t> ve </a:t>
            </a:r>
            <a:r>
              <a:rPr lang="tr-TR" dirty="0" err="1"/>
              <a:t>Aconitum</a:t>
            </a:r>
            <a:r>
              <a:rPr lang="tr-TR" dirty="0"/>
              <a:t> (</a:t>
            </a:r>
            <a:r>
              <a:rPr lang="tr-TR" dirty="0" err="1"/>
              <a:t>Ranunculaceae</a:t>
            </a:r>
            <a:r>
              <a:rPr lang="tr-TR" dirty="0"/>
              <a:t>)’de bulunan “</a:t>
            </a:r>
            <a:r>
              <a:rPr lang="tr-TR" dirty="0" err="1"/>
              <a:t>diterpen</a:t>
            </a:r>
            <a:r>
              <a:rPr lang="tr-TR" dirty="0"/>
              <a:t> </a:t>
            </a:r>
            <a:r>
              <a:rPr lang="tr-TR" dirty="0" err="1"/>
              <a:t>alkaloidleri”dir</a:t>
            </a:r>
            <a:r>
              <a:rPr lang="tr-TR" dirty="0"/>
              <a:t>. Onların bu cinsler arasında yakın bir ilişkiyi destekleyici oldukları kabul </a:t>
            </a:r>
            <a:r>
              <a:rPr lang="tr-TR" dirty="0" smtClean="0"/>
              <a:t>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26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55" y="1052736"/>
            <a:ext cx="6251689" cy="4525963"/>
          </a:xfrm>
        </p:spPr>
      </p:pic>
    </p:spTree>
    <p:extLst>
      <p:ext uri="{BB962C8B-B14F-4D97-AF65-F5344CB8AC3E}">
        <p14:creationId xmlns:p14="http://schemas.microsoft.com/office/powerpoint/2010/main" val="390177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625" y="333134"/>
            <a:ext cx="4608615" cy="5793029"/>
          </a:xfrm>
        </p:spPr>
      </p:pic>
    </p:spTree>
    <p:extLst>
      <p:ext uri="{BB962C8B-B14F-4D97-AF65-F5344CB8AC3E}">
        <p14:creationId xmlns:p14="http://schemas.microsoft.com/office/powerpoint/2010/main" val="1739427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Steroidal</a:t>
            </a:r>
            <a:r>
              <a:rPr lang="tr-TR" dirty="0"/>
              <a:t> </a:t>
            </a:r>
            <a:r>
              <a:rPr lang="tr-TR" dirty="0" err="1"/>
              <a:t>alkaloidler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/>
          <a:lstStyle/>
          <a:p>
            <a:r>
              <a:rPr lang="tr-TR" dirty="0" smtClean="0"/>
              <a:t>Bir </a:t>
            </a:r>
            <a:r>
              <a:rPr lang="tr-TR" dirty="0"/>
              <a:t>takım familyalarda, özellikle </a:t>
            </a:r>
            <a:r>
              <a:rPr lang="tr-TR" dirty="0" err="1"/>
              <a:t>Apocynaceae</a:t>
            </a:r>
            <a:r>
              <a:rPr lang="tr-TR" dirty="0"/>
              <a:t>, </a:t>
            </a:r>
            <a:r>
              <a:rPr lang="tr-TR" dirty="0" err="1"/>
              <a:t>Asclepiadaceae</a:t>
            </a:r>
            <a:r>
              <a:rPr lang="tr-TR" dirty="0"/>
              <a:t>, </a:t>
            </a:r>
            <a:r>
              <a:rPr lang="tr-TR" dirty="0" err="1"/>
              <a:t>Buxaceae</a:t>
            </a:r>
            <a:r>
              <a:rPr lang="tr-TR" dirty="0"/>
              <a:t>, </a:t>
            </a:r>
            <a:r>
              <a:rPr lang="tr-TR" dirty="0" err="1"/>
              <a:t>Solanaceae</a:t>
            </a:r>
            <a:r>
              <a:rPr lang="tr-TR" dirty="0"/>
              <a:t> ve </a:t>
            </a:r>
            <a:r>
              <a:rPr lang="tr-TR" dirty="0" err="1"/>
              <a:t>Liliaceae’de</a:t>
            </a:r>
            <a:r>
              <a:rPr lang="tr-TR" dirty="0"/>
              <a:t>, önemli </a:t>
            </a:r>
            <a:r>
              <a:rPr lang="tr-TR" dirty="0" err="1"/>
              <a:t>markerlar</a:t>
            </a:r>
            <a:r>
              <a:rPr lang="tr-TR" dirty="0"/>
              <a:t> olarak belirlenmiştir.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familyaların bazılarının gerçek </a:t>
            </a:r>
            <a:r>
              <a:rPr lang="tr-TR" dirty="0" err="1"/>
              <a:t>alkaloidlerin</a:t>
            </a:r>
            <a:r>
              <a:rPr lang="tr-TR" dirty="0"/>
              <a:t> başlıca kaynağı oldukları da bulunmuştur.</a:t>
            </a:r>
          </a:p>
          <a:p>
            <a:endParaRPr lang="tr-TR" dirty="0"/>
          </a:p>
        </p:txBody>
      </p:sp>
      <p:sp>
        <p:nvSpPr>
          <p:cNvPr id="77828" name="AutoShape 4" descr="apocynacea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7830" name="AutoShape 6" descr="apocynacea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7832" name="AutoShape 8" descr="apocynacea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7834" name="AutoShape 10" descr="data:image/jpeg;base64,/9j/4AAQSkZJRgABAQAAAQABAAD/2wCEAAkGBxQTEhUUExQVFBQXGBgXGBcXFBQXFxcYFxcXFxgYFxQYHCggGBolHBQUITEhJSksLi4uFx8zODMsNygtLiwBCgoKDg0OGxAQGywkICUsLywsLCwsLCwsLCwsLCwsLCwsLCwsLCwsLCwsLCwsLCwsLCwsLCwsLCwsLCwsLCwsLP/AABEIAMIBAwMBIgACEQEDEQH/xAAbAAACAwEBAQAAAAAAAAAAAAAEBQADBgIBB//EADoQAAEDAgQDBgQFAwUAAwAAAAEAAhEDBAUSITFBUWEGEyJxgZEyobHRQlLB8PEUI3IzYqKy4SRjgv/EABoBAAIDAQEAAAAAAAAAAAAAAAIDAAEEBQb/xAAxEQACAgEEAQIEAwgDAAAAAAAAAQIRAwQSITFBE1EFMmGRIjNxQlKBobHR8PEUFeH/2gAMAwEAAhEDEQA/APmP9ByKMtbInjspqibd8A+S5cskqM+5nNlaAy0ny80RSotHBUscQZRVZ2k7ykzbZTZdaPkwmBqnZJLOp4k3Y5Ph0RHTjHkqa9QkaDRdVASqrup4gwHYK2ElZ40qy7IbT6q6nQho5lCXDMzwOB39EjMr/gEV0agBDuaLvsQdRAeBLJhw5TsQkWNvNN2UaDgnVrFe3g8Wx5H+VUnW3J4D7VDWxxFlUAsdPTj7K2vcx+9185pPdTdAJa4Hh0TulixI8ZnqnzTStC5L2Hd1UnZBkoZl+0/iC674cDKxvdfKALs55q9tFzhIB80wssPys7x4l3AHYefVVVKrnHfQbIZP2LfABVpFu4PmumPACJc9wMHUcjqgLgRqP4VRnZP0CS4Rrqrc4I3hKm3gBidVY+7AEpn4vYrkJuQMqW5UUy47zwtgIunYADMSTCOMJMiTOcItWuOVzgydBpMlOxlt2CmSAS4yY3J2+SyFlbvrPcQ6GtMbx7LVmjTrNp988tyE7buMaAqbKdeR8EqryVVrIscDs12x5od7DnAB1JTWpU7yKbAcrTLZQr7IteJMFZpw5LSfQWawYyajwA0akoL+tFUgjRoGn3QmKMFTLTq1GtZm1aN3cpJTahbsAjKAOgV0sdOXYxq0DGq0IO7xhrBuin9nc8llQjodR7rN3diWOLHjULVicJ9MS4NcndTtAZ02UQww9vNerTtgDSA2q1mxVQ1VjdikMWj1pUc+QuHOUY5VRAig1ObV8jySGm9N8PfoSjg+SkdXtyGNJKU2VQ1Kk80F2gvi52WIA+a4wK6h4bxOgTpQe2xqXFmzLoHkFnReltwJ2lPap0A5pLjFrlcHJGOpxd+SkF9o7UOyuXPZ+5AcWc9UZWHe28jksxZOLHh3I/yk41uxuD8BeQztJZ5K2YbO19dj++qAcCFrMZoCpRzDdvi9OPyWaqPEJuHI5QS9iMAqlaXsLYZnOqu1DfC0f7tyfQfVZu4ctx2WGWzbG7i4+5j6CE7K6gU3wNLmuXDKNt0E8Rpx49Dy80w7uG9eH3QdKlr9VicBZRVowJKG6JzWaCP3ySyoQNtUrIlFkRm8TtiyoD+E7H9FVXngtDc0xUaWn+ORQ2F4M6oTJgN9Z8lojnW25eBq56BMIInU68k1xC5y0z5Imp2bDXTMgcVViGENqNgPP2Vw1ONvgjizF2GIupuJGrSdR+q2PZysajXE6wUoPZXgH68NEx7P0TRD2PkOnQjiIWicoS5QcexxTxENdPJG0H940PPFZ+8DWa5tSJPnyV2C4uGUX59S0y3rPBY5421a9xsVQn7dtGfTcASrq2MVKFsx7DOgEO1CW9oK5qBz3bkr2+E2LfRPjFbYRfvQKfYxw/t++IfTZPPUKYv2kFZsljM0RmEysMFGVoK2R02OLuKopts0DS4iZUV1tdMyjyUVW/YDg5CtjwHzQ4K7zSCFloQcSvQVzCiKiwig1FVbkU2/olr6uUEoa3pvrugAnn0HNXGHl9FpeS2ox1ckgbIzsvhj+8Lyww0aGDElaDCMOZTaOJThlaBoRvtKCefdFxiXuM1iF46lWGZjskAB0GJ5Sl+N4h3m2y2NTECDq0lo5bLyth9tcZpaGuPEAA+4/VBjybUlXRE0Z/sxXzU3MPBJ7+nle4dU8bg1Szqgk5qb9Mw4HgHBB4+3K8HgUMWllddMJ9DLs5Xz08p4eErK4tRNKq+nwB08jqE27P1slXo76onttYy1tZo28LvI7H3+qvG1DPXhkTMe4re9nH//AB6I/wAv+xWI/pzutb2XJ7pnQu+v/q0aqVRVe5J9GqqtER0j7/NcdzC7oszHRGOp+HX980qqQsUXTtICBqN06pjcN1Mfwg6tPfms04lAYRFhdmm8HhxVRGpXMLP3wFFmkJES0zTfseTuSqs6IJdm4aEeeiTULoskbtPDrwI6p3g7w8GT68fIjklyhQ6LsW3FuQ4jb97pfcPIeCRoBqVpMbaC1pnxDlv/AAs5iFaRGq2Y5uuSnGpCqrRNSo4nYCd0M4+DROqDRkOs+GCvMKtm7mOgPPmtLlUEx0o8KhY7Catdoa1up5pjU7OuNAUS8AiNhKeCvAhpjmeJV/eB78jfC3nx0WKWom+F7gXXgxVTsK/hUHqIWdxfBKtA+Nvh4OGoX1yiWzBkjXUzP8KrE7JlRhYRLXCNR9E6GuywdypouNS4Pi4eeaicX3Z6qyo5oEgHQ9N1F11mxtXaJsfsE0qkqymd1fd2WY5maH6oem6DDgQslJ9GY8CgC6cQNyhatadGq1Gy6PagL3BjeJWksLZtJsN9TxKVYNaFpzO0JBhOWysuqn+yugZPwM6dPTVX5AhKVeNzP3RdGqgxuJRO66Lqk2Dt89fdXtMhWsozwT+CHPAB3iHX7cUi7QYWX5RTg8dfwxvPRaA0o3EeaAoyXGOvstui0K1GTnpDsUHJiyjgDIBbUdnEHUCJ+oWiZZ06lJzHncQRrKWW4IMdUdTB29iupq/g+LKrh+GS+xoeOJlK3Z4yWh4LeB1mPJN7LDW0mZQ4taDMnU66qnEsOrNJNNxI3y7Hrl+y8s6xNMBxJ33XntXp82FJZDPkW3hjmwumAwC5x8gmYvJBhp9Ugs25URfYkWEaSDv/AOdVenwTyNRjyBFN8IIruaeEdUDUpg/C4SlN5euqOJHhbwEyg3UTzcD0cRPnHBdH/pt0fxSpjlh45G5Yf/RqPdcVAeXBLqWHgkaHXqRKNbhrty4z1JJj/Iq18Avqf8v/AEv0Pqely9Y8tMtJaeYRVbDYpl4fJESI6xoUC2ouJqtJk089kxEk4vkIq3rnEFx1HED6jiuKjDUgNifkqnlcMrlmo9RzS4SpVQyOX95HP9LUYenHlIVdO6jxLWWD21mZgAW7ciOhSbHcEIBdSaeZb+oRx1Fv05mpTtUcd6PjadAdW9Oib2TWudIIyvED/a5YWniBYE2srzw5uB3CHJp3F2Z3Hk2luzKPih7dC0iQeqruq/MjTlskJxiNcx049OqGr40wgnMNeqXJTa2qJNrQwr5S4mVFjLjHSHENcY4KJ0dDkobvY7ZRazcyVVWAfwEKMouOpXrxHFbKMIrr4c2ePuuadMN4JhV8kK8hC5PqyWwqhUkeSIzyhKHw6Im3PNZZootYiqDiD+/khVbT5lBGVMg1pPOnzTO0dOoSi0qh2gTW1cG79T+wtkciqwkWYtXcKYBO5j0/YQFBuk6+y5v3ue9s6MiQOvU8/uiqdONl6j4ZDbg3e/Juwqo2UV6QJBHquxqFdGv6rzJqugG0dtdIS7E7WDnHr90wpjVe1HA6b8PRZ9Tp458bhL/TKlDdGhYApiNo5zGu3mZ9CR+isqUMji07HUeXDX39kwbbnumSdwT/AMiuF8Mg8epcX4TMuJVOjNssCeMIhtq1uwlGZIlXULeSPmvS7UbaOLW14nhsr61MRCJawAb6IZ9UTHFWCCYk7LSIG7iPqD+iTd+eIB8wjMTqy7L+UfMoCJXjPi+f1NS0ulx/cx5pXI6idjHQ/oUPXMAyF08KitVIELnRXIkJwDEzRqgz4HaOHCOa293AaXtjUaea+f1KYgaQULd4pcN/t55ZIcBvHSUSwLLNND8M1VM6xiyLXyfhJmeEoixpxqBI+Svw+9ZVHd1dnaA8iiLeyNFj2HWCSDzHBa8j4plyn+GgSnaue50iGpPiOGn8Kd4jUdTFPWM41S91fXmFMUmuUFjkvJnTY1FFpnVxy+Si0eu/YOoe4+pg5ZQ1Ck0uM6ld29/SP4x7qo1GZiQ4e6SkzGBXTZJEoJzIKdOyHiPdA3T2DdwQuD8A0V2x0RfqltG5ZmytMz7I9myz5YtPkui4EcwrqfWPdCtCvosk6mANT5JDXsUMbWGDMeenVWU7okknj9tkJX+NvLK0jyIldUnf3GciU3G6krL8hDAXOBmTyMwB0TOiRHELi2t2uOjgHcufomLLE6Be6x5MbgtnR0oyjXAMQvCmRtHRqJVBocwfZMU0TcgNlLkuatPiioyq1rA8aDz6FXvL3AGJMljHcR4fcSPofdH3bMlNrDuGgevH5yiqGDl7WgzpVpu9A9pcPVs+67xmiSdVz4Y0tTKa8oRS32Z4W5KIY7KPqf0V1aGCUku7yT05Lop2aLsPr3E6CEOHRrvzQtPM5L8TxCAabDvo4/oEnUaiGCG+X+wJSUUUC4zOcTqCSVJQ1u6N1W++A21XhZqU5OXuYqvkMKFrFoILjHn+iGvLt3dkgwkluS58kknqnYtPabbJ6fuaC5vAWEt90lZ3jsxDSQNzBIHmU0psz0y0CCHblO8LrilT7hzQ7NMmN54JsJRxqhs1GHCMt3mkJ5heIucCx+pjQ81Y7C6Q/AT5leU6LBUGURrzQ5M0WqSFuSlwA9oavePaNg1oCS/1DqbgQZW4r2QqPjI0kbTxVNewpgRUthHMfdTHnUYpNFqaSoU0u0AIEge5UTVnZ62j4T7qJnqw+oe+PsYFehx5leKALYUX27XvOVpPun9DCWNHi8TuquwWxFNsn4ii6r5MD1WbJO+EKlL2F7rcNII0RbSpWphSkVkyg+CxplW1XQMo4bnmVXSMS7281x1SAWF1HSGf4x7Eq2wd4wTwn00+8IbOMrfUfMn6ELykS4kN3OmikU3KkV5LMSvWuJAnTj9l3h9G4e05S8Axq57mjj1nlwRWF4UGeKpBduBwH3KbCp+wvSaT4ZJx3ZG19EbMeHjkCtsFrfivKjOjXVD88w+i0Fl39MQa/fD/AOym0/8AJpDvmUvbW/cI21DiNdupXTjo8cOr+7HelFIZUctTR1Mjq0hw+cH6ri9tBbkP1l3wMgjMeG/Dqr8Pe1vxH2XVw19SqKpggQGD/ZxIPAz9Fl1Up44PYAkt1PoCp4pfUYFRtN7ZB2E7gjYjjCtZizarnB1JzCGknWQI5aTxR140ub8MNmZ3kj7IbCQ19Qh2xBPWBuNfRYtHkzU3MLJtv8JmLzNUJI0aOJ0A6knRDNq27NS/vXcmfD6vOntK31/YWp+OgypGoFQZwDzDXEgegQTq1NujGMZ/ixrY9gum55Z/LwAm2Yh9G4rmGUiymeOrRHV7on09lfa9maVIZqzu8d+VpLWjzPxO+S0d5f8AVIbyoXIY/D4zlvytyf16CWO+WcPv2s0psYz/ABaB8+KouYuGlr2tLx8JjxDXUB0fJVvoc0HUblMtMFasmGDg4VwHXFFmK2NKnZ1CBrG531/VZjBwxoNQ6uGjR15pl2txSaLKUGSZJ4eE/XULNYdXyvHKV5WGmnijKEnzf+fcTLho0FCgS0kgyddAnVpaktaS3SR5qi0cQWneU2ffBjdQdOASJpvorNG3YubjLKNV4qMkcAeCHbeUar25BrO6zPaHFO+qlwGUbdfVWYNVytLuRn2RT06jG/IuMTU9pKj6Ja9ux0RWG44KjddDxB2V1/Up17dpJEGI81k4NN/h3G45hLhHdD6oFRtWah7RKizr7xpM+IdNVFKn7lUzJJhg1EF+Y7D6rurhXIhXW1PIIW2eRbeC5S44HH9TKtoQllIoqiZKypikX3jhwVTRClZShz5IcgZ1VdJ02Gy7BVbAvQeCQwGENYSAANS4j3ATe1DKYgau4nn5dEusLoMPiAOkief2IMFMrVragkAD12Pku78Ex4pOTfzLr9PoadOlz7lvezyC6YV2KIC8yj0XojRRayomFKqY5JbTZyTfD7YmOKkqoLpchuHWDqjhMwmL2MBysJy8DOk8/U8UNUvQ1hDTI1BI4kGC1vQEEE+Y5oK1uvESscoPJz4FU3yPbYksJLTHX2SWtiNGnUDgHh22oytjlB1KMw+9JqguJgbAnQcNv1We7XXjaV3kq6Ua7Q9j+FOp8L2n/aSA6eGflshxWOVy6YLG1W/a8yDCCuP2QktxRdTOi7o3buK6EI+w6CL3k85VFQeavGqmTpITRlgRpkoa7pafyUfUb6KZOBAQsBmK7VuAp0x+IucduAAG/qs006rV9u2Ze6bGvjM9PDp++SyrQuFq/wA1meT5NnQq/wBtpHJGWN0Kgh26X2Jmm0dAhHV8rjHArk5AsvSZ32jwEjxsHnCtwbs7NLM8mTwT2zu21KejtY1BS5mKuouLHiWnYhDKcnGkIsro2+VuQbA5o6ot1CSHBonmuKd8wyRoFw/GWNManySqkych7RTjUCeKiXVa+p8IUTOQ/TkYIXj/AMxTui/QFZtpWitT4QtmdKgJ9BXeaLqnVhUTKsY1Y6oSX0nkkq+YHrKoZHqus2p/eyB8hLotbVAXpeqYXNaoG6koNtvgHyEPdxJVFljhp1Z/BsfugKt5Og2QzgtumjLFNTXY2Fxdn0+lWDwHDYiR/Kse3n+/JZXsfWJY9szlIgTwdPykfNaimSQvWYciywU0b4u1YRaUMzlZj14W93bUnZatbdw3p0h8bhyJAIHkUVahrGF7yGtaCXE7ADUlZTAL7+prV7k8SGMH5WbgecBvrKz6iTlJY15/p5FzdujRXNRoDWMEMaA1oGwAEAKunV080JcVUOa2ui1KKSoZwkPLSv4iR5IPtxb99bscNTSeD/8Ah/hd88h9ChqFYiE3sq4c0h2o2I6EQVn1OHfBoCaPn9jjhok0K0upt0a7dzBwH+5vTh8lobeoyoJY4OHMH68vJZ7tthhp1AQDGwdwcOB+oWftKjmulji13MGFy9Nrp4ltmuvuhSm4n0tjiFYKizNHHqrGjO0VeceF3yEfJGWvaa2cPjNM8WvaR8xI+a6eHXYcq/C/uNWSLHVXXbdCVLlrGue8gBus/wAIGp2othu8u/xa4/OFne02P06rMlEOgxJIjYzEeyLJqccYvlWSU1Qmvbx1V5e9xcTtMSBOg00CGeQhiSjLTuWwamZ5/KNB7rgzfl8mdI02DGabJQ2INAqHqmNjcNqBrmDK3lyS7tA096ORWSatjMnyI5w677t07jitPUsm1mg6ELJVrR0SE17J4mWu7t+x2+yDtWjPEoxKyfTdAMDghLa3Ljq6FtcWsxVYRx4LIM7O3RnwwJif1UhJeXQzljJuGiP9ZRE22Dta0BzpI3PVeoXqMZfJ8wATzDnywJHKaYTU4LfmVxBkrQza1WOdC5aUVhNqKtQNcYCwSfliKsHo1IOq7fctB39E6v8ADms0aFlKzPGpBKb5LivATXu3Ew0QOe5Q9WnpO5XgqQdVaaghPS29IPoGC9XjSvSnFllvcupuD2EtcOI+h5jotdY9r6UTUY9r+TAC0+UkEeqxiidh1E8XysOM3Hof9o+1L7od21vdURrlzSXEbF7oG3Lbz0gzsTIZVE/iafcH7LJrTdhanjqt5hp9iQf+ydpsspaiLk/8oLG7kaNwjUoZupK9xKvrA/fRd2tOGruseXsKItqkbHUbodo+6uyaSoWgvELJtzRdSJE7sPJ3D0P72XzYU+6cc7SCDBHIhfQrepl4pF2xaMzXRo4DN5gxP0XI+J6dbfUX8ROWHFi2gc2qTY7Z928aQHCVoqJa0bpLjlbvHCCYAhef07anx0Z0I15C7e2F41dCwys014VddHRColyWavs7U/snoSrsbbo13JDdmzNIjiCnV3b5mQsmfjn6jWrghNbYkNiEPWrgvGXeRsqr23LDKMwK0Jqte4Q1uvqhUYxW5CfTpm1saxGTPuG6rq8xMuIpt0E69UrfXLnGNlbb05Obl8lyskuSOTYZDVFG2pjgvVn2l0/Y+MtaTsmFi0tOqhcGqipcmV6t8qix8HJ32Xt5qZzsFnMOqZgtd2fqNcCzZ3DquZntcCapjDGqBLcw4LBu+MrfXVwWtLd50WRp0G56rokNBjzUxypNlITO3XhCkrunRc7YErYGVAq1GUsFqOExCFr27qZhym5PolnMLxeAr1WQkJ12PrBtwQfxMcPUQ4f9SkxC9o1C1wcNwZTMU9k1L2YUXTs3NpSNR5cdgSB16pkxoCxVLtNXa3KMkDQeHUD0K7Z2grH8u++X5amF2X8RwJW7+w/1ImyLwAI3j7Ll1wIjjuBx4cFlm4s9zg1zoafygDXzGvzRNakOcrNm+Lwi/wAEb/Xj+5Xrc8IdC7bIzOaI3lwnrpzQt9cNrglo8DfCJG44mPP6LPHUrQdkX0394wiTy8x/K5us+J5M0Nu2kU8jlwzPt8Bc127duoQFar0Wix+zykuG7d+rUjLZPTgssGnyZ3wLajCV5TpJs6kqckFN9Qm4Gp2T6rgxjST0WnsOwen9x4k7NGgHmUvwSs5lwwt4mD1BX0b+kc7d2XoFlzZ5xkox6DTpCS2wKhRaIBH5pcjXYbSI0P8AyXd9SpNHiJcfPil9GuCCO7EDSTusznJ9/wBS3kfQDfWLJ01/fND1GOMAeEDhzTc0tdNQvH0MzdteBmEePK2ql1/MNT45BLW3JBjQhEMaWnaErus5kNcWu26I61Loh+p5pEsKb4kVtjVjIP6qIPMop/x/qTevqfObmwI21QHdJ1ijjTfrsUC6oCu7GTaspOzvB2OL4aCfILX4FYO7wOd4Q0T5ovBbcU6NM5criNeatzkFc/Lk3yYuT5ObjUlLrm2AY4D8cBHlxQlzJewdZSWuQECswJo1MlF0LfJs1HZuCtLwBqmK5eSmD060cEtxG0zg8U4dWAGyHc3PpEI06IYavTLDBUa5O8csANt1nHNgrZB7kNXIUvQ1DseUQ2TwUaaKOXLqjWjgvajNNVW0KLlFjSncUjE6FOmPa5ukHTgspTpFxgbosZmGNWlKljiTyN6DAN13hx7muHjY6HyK5tqpe2NJC4umlJlTuI2UG3ujyanG6Q0dwOh9dlj322WoWHY6tP6LV4bXFa3yncDKfTZKHWffsMaVKZg+Y+6VibSpi5oWOoxutF2dw9lSn4mBxJ3IWcxYuZE8fqtf2fflpsn4i2YCLJe0WuOQ2hg9Cie8DcpHMzHkEHc4k+oS1kx811WpvqHxSd4CY4Za902RrU5cAOqy25Ol9y7sX0LTLDnTPlKqpQahzHSOW6OuWkOALszncBsFTilISwgQDopGNcFAtGoM5GsHbWFfdvyCAPE7aDKDq0pbmiCDsiaLQ4g8kmTotoU1qJYfFpKZWtEuAhAX7SX6ppasysbB1KqaLR4aJ/Kojg+pyCir1ZfvfyCPnHakatU7M0ml4loPmAVFF2n+QFHo3F4NGoGqoosMehLLgPCgG/6nooomPtE8BdTYKrmoojLXR5U4IiyXiiXDsAS4z8ZWYut1FFuxBRJa7hMWhRRXkCkCv4q20bqooq8ECKQis2NNUZjo2UUQftIpg2HHUJ3fjwLxRZcn5yG4fnCeyZ1d6fqu7TS9qgaAtH6qKK3+ZILP8zA+04/tu8/sm/Z0yxk/lUUVZPlX6iPA+tePqvZ8C9UQR+UoCsP9UeRVeKblRRLfRfgCHwu8/wBFZhmxXqiS+xguq/6pRgKiiHJ0wR9QPhHkFFFE9dE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7836" name="AutoShape 12" descr="data:image/jpeg;base64,/9j/4AAQSkZJRgABAQAAAQABAAD/2wCEAAkGBxQTEhUUExQVFBQXGBgXGBcXFBQXFxcYFxcXFxgYFxQYHCggGBolHBQUITEhJSksLi4uFx8zODMsNygtLiwBCgoKDg0OGxAQGywkICUsLywsLCwsLCwsLCwsLCwsLCwsLCwsLCwsLCwsLCwsLCwsLCwsLCwsLCwsLCwsLCwsLP/AABEIAMIBAwMBIgACEQEDEQH/xAAbAAACAwEBAQAAAAAAAAAAAAAEBQADBgIBB//EADoQAAEDAgQDBgQFAwUAAwAAAAEAAhEDBAUSITFBUWEGEyJxgZEyobHRQlLB8PEUI3IzYqKy4SRjgv/EABoBAAIDAQEAAAAAAAAAAAAAAAIDAAEEBQb/xAAxEQACAgEEAQIEAwgDAAAAAAAAAQIRAwQSITFBE1EFMmGRIjNxQlKBobHR8PEUFeH/2gAMAwEAAhEDEQA/APmP9ByKMtbInjspqibd8A+S5cskqM+5nNlaAy0ny80RSotHBUscQZRVZ2k7ykzbZTZdaPkwmBqnZJLOp4k3Y5Ph0RHTjHkqa9QkaDRdVASqrup4gwHYK2ElZ40qy7IbT6q6nQho5lCXDMzwOB39EjMr/gEV0agBDuaLvsQdRAeBLJhw5TsQkWNvNN2UaDgnVrFe3g8Wx5H+VUnW3J4D7VDWxxFlUAsdPTj7K2vcx+9185pPdTdAJa4Hh0TulixI8ZnqnzTStC5L2Hd1UnZBkoZl+0/iC674cDKxvdfKALs55q9tFzhIB80wssPys7x4l3AHYefVVVKrnHfQbIZP2LfABVpFu4PmumPACJc9wMHUcjqgLgRqP4VRnZP0CS4Rrqrc4I3hKm3gBidVY+7AEpn4vYrkJuQMqW5UUy47zwtgIunYADMSTCOMJMiTOcItWuOVzgydBpMlOxlt2CmSAS4yY3J2+SyFlbvrPcQ6GtMbx7LVmjTrNp988tyE7buMaAqbKdeR8EqryVVrIscDs12x5od7DnAB1JTWpU7yKbAcrTLZQr7IteJMFZpw5LSfQWawYyajwA0akoL+tFUgjRoGn3QmKMFTLTq1GtZm1aN3cpJTahbsAjKAOgV0sdOXYxq0DGq0IO7xhrBuin9nc8llQjodR7rN3diWOLHjULVicJ9MS4NcndTtAZ02UQww9vNerTtgDSA2q1mxVQ1VjdikMWj1pUc+QuHOUY5VRAig1ObV8jySGm9N8PfoSjg+SkdXtyGNJKU2VQ1Kk80F2gvi52WIA+a4wK6h4bxOgTpQe2xqXFmzLoHkFnReltwJ2lPap0A5pLjFrlcHJGOpxd+SkF9o7UOyuXPZ+5AcWc9UZWHe28jksxZOLHh3I/yk41uxuD8BeQztJZ5K2YbO19dj++qAcCFrMZoCpRzDdvi9OPyWaqPEJuHI5QS9iMAqlaXsLYZnOqu1DfC0f7tyfQfVZu4ctx2WGWzbG7i4+5j6CE7K6gU3wNLmuXDKNt0E8Rpx49Dy80w7uG9eH3QdKlr9VicBZRVowJKG6JzWaCP3ySyoQNtUrIlFkRm8TtiyoD+E7H9FVXngtDc0xUaWn+ORQ2F4M6oTJgN9Z8lojnW25eBq56BMIInU68k1xC5y0z5Imp2bDXTMgcVViGENqNgPP2Vw1ONvgjizF2GIupuJGrSdR+q2PZysajXE6wUoPZXgH68NEx7P0TRD2PkOnQjiIWicoS5QcexxTxENdPJG0H940PPFZ+8DWa5tSJPnyV2C4uGUX59S0y3rPBY5421a9xsVQn7dtGfTcASrq2MVKFsx7DOgEO1CW9oK5qBz3bkr2+E2LfRPjFbYRfvQKfYxw/t++IfTZPPUKYv2kFZsljM0RmEysMFGVoK2R02OLuKopts0DS4iZUV1tdMyjyUVW/YDg5CtjwHzQ4K7zSCFloQcSvQVzCiKiwig1FVbkU2/olr6uUEoa3pvrugAnn0HNXGHl9FpeS2ox1ckgbIzsvhj+8Lyww0aGDElaDCMOZTaOJThlaBoRvtKCefdFxiXuM1iF46lWGZjskAB0GJ5Sl+N4h3m2y2NTECDq0lo5bLyth9tcZpaGuPEAA+4/VBjybUlXRE0Z/sxXzU3MPBJ7+nle4dU8bg1Szqgk5qb9Mw4HgHBB4+3K8HgUMWllddMJ9DLs5Xz08p4eErK4tRNKq+nwB08jqE27P1slXo76onttYy1tZo28LvI7H3+qvG1DPXhkTMe4re9nH//AB6I/wAv+xWI/pzutb2XJ7pnQu+v/q0aqVRVe5J9GqqtER0j7/NcdzC7oszHRGOp+HX980qqQsUXTtICBqN06pjcN1Mfwg6tPfms04lAYRFhdmm8HhxVRGpXMLP3wFFmkJES0zTfseTuSqs6IJdm4aEeeiTULoskbtPDrwI6p3g7w8GT68fIjklyhQ6LsW3FuQ4jb97pfcPIeCRoBqVpMbaC1pnxDlv/AAs5iFaRGq2Y5uuSnGpCqrRNSo4nYCd0M4+DROqDRkOs+GCvMKtm7mOgPPmtLlUEx0o8KhY7Catdoa1up5pjU7OuNAUS8AiNhKeCvAhpjmeJV/eB78jfC3nx0WKWom+F7gXXgxVTsK/hUHqIWdxfBKtA+Nvh4OGoX1yiWzBkjXUzP8KrE7JlRhYRLXCNR9E6GuywdypouNS4Pi4eeaicX3Z6qyo5oEgHQ9N1F11mxtXaJsfsE0qkqymd1fd2WY5maH6oem6DDgQslJ9GY8CgC6cQNyhatadGq1Gy6PagL3BjeJWksLZtJsN9TxKVYNaFpzO0JBhOWysuqn+yugZPwM6dPTVX5AhKVeNzP3RdGqgxuJRO66Lqk2Dt89fdXtMhWsozwT+CHPAB3iHX7cUi7QYWX5RTg8dfwxvPRaA0o3EeaAoyXGOvstui0K1GTnpDsUHJiyjgDIBbUdnEHUCJ+oWiZZ06lJzHncQRrKWW4IMdUdTB29iupq/g+LKrh+GS+xoeOJlK3Z4yWh4LeB1mPJN7LDW0mZQ4taDMnU66qnEsOrNJNNxI3y7Hrl+y8s6xNMBxJ33XntXp82FJZDPkW3hjmwumAwC5x8gmYvJBhp9Ugs25URfYkWEaSDv/AOdVenwTyNRjyBFN8IIruaeEdUDUpg/C4SlN5euqOJHhbwEyg3UTzcD0cRPnHBdH/pt0fxSpjlh45G5Yf/RqPdcVAeXBLqWHgkaHXqRKNbhrty4z1JJj/Iq18Avqf8v/AEv0Pqely9Y8tMtJaeYRVbDYpl4fJESI6xoUC2ouJqtJk089kxEk4vkIq3rnEFx1HED6jiuKjDUgNifkqnlcMrlmo9RzS4SpVQyOX95HP9LUYenHlIVdO6jxLWWD21mZgAW7ciOhSbHcEIBdSaeZb+oRx1Fv05mpTtUcd6PjadAdW9Oib2TWudIIyvED/a5YWniBYE2srzw5uB3CHJp3F2Z3Hk2luzKPih7dC0iQeqruq/MjTlskJxiNcx049OqGr40wgnMNeqXJTa2qJNrQwr5S4mVFjLjHSHENcY4KJ0dDkobvY7ZRazcyVVWAfwEKMouOpXrxHFbKMIrr4c2ePuuadMN4JhV8kK8hC5PqyWwqhUkeSIzyhKHw6Im3PNZZootYiqDiD+/khVbT5lBGVMg1pPOnzTO0dOoSi0qh2gTW1cG79T+wtkciqwkWYtXcKYBO5j0/YQFBuk6+y5v3ue9s6MiQOvU8/uiqdONl6j4ZDbg3e/Juwqo2UV6QJBHquxqFdGv6rzJqugG0dtdIS7E7WDnHr90wpjVe1HA6b8PRZ9Tp458bhL/TKlDdGhYApiNo5zGu3mZ9CR+isqUMji07HUeXDX39kwbbnumSdwT/AMiuF8Mg8epcX4TMuJVOjNssCeMIhtq1uwlGZIlXULeSPmvS7UbaOLW14nhsr61MRCJawAb6IZ9UTHFWCCYk7LSIG7iPqD+iTd+eIB8wjMTqy7L+UfMoCJXjPi+f1NS0ulx/cx5pXI6idjHQ/oUPXMAyF08KitVIELnRXIkJwDEzRqgz4HaOHCOa293AaXtjUaea+f1KYgaQULd4pcN/t55ZIcBvHSUSwLLNND8M1VM6xiyLXyfhJmeEoixpxqBI+Svw+9ZVHd1dnaA8iiLeyNFj2HWCSDzHBa8j4plyn+GgSnaue50iGpPiOGn8Kd4jUdTFPWM41S91fXmFMUmuUFjkvJnTY1FFpnVxy+Si0eu/YOoe4+pg5ZQ1Ck0uM6ld29/SP4x7qo1GZiQ4e6SkzGBXTZJEoJzIKdOyHiPdA3T2DdwQuD8A0V2x0RfqltG5ZmytMz7I9myz5YtPkui4EcwrqfWPdCtCvosk6mANT5JDXsUMbWGDMeenVWU7okknj9tkJX+NvLK0jyIldUnf3GciU3G6krL8hDAXOBmTyMwB0TOiRHELi2t2uOjgHcufomLLE6Be6x5MbgtnR0oyjXAMQvCmRtHRqJVBocwfZMU0TcgNlLkuatPiioyq1rA8aDz6FXvL3AGJMljHcR4fcSPofdH3bMlNrDuGgevH5yiqGDl7WgzpVpu9A9pcPVs+67xmiSdVz4Y0tTKa8oRS32Z4W5KIY7KPqf0V1aGCUku7yT05Lop2aLsPr3E6CEOHRrvzQtPM5L8TxCAabDvo4/oEnUaiGCG+X+wJSUUUC4zOcTqCSVJQ1u6N1W++A21XhZqU5OXuYqvkMKFrFoILjHn+iGvLt3dkgwkluS58kknqnYtPabbJ6fuaC5vAWEt90lZ3jsxDSQNzBIHmU0psz0y0CCHblO8LrilT7hzQ7NMmN54JsJRxqhs1GHCMt3mkJ5heIucCx+pjQ81Y7C6Q/AT5leU6LBUGURrzQ5M0WqSFuSlwA9oavePaNg1oCS/1DqbgQZW4r2QqPjI0kbTxVNewpgRUthHMfdTHnUYpNFqaSoU0u0AIEge5UTVnZ62j4T7qJnqw+oe+PsYFehx5leKALYUX27XvOVpPun9DCWNHi8TuquwWxFNsn4ii6r5MD1WbJO+EKlL2F7rcNII0RbSpWphSkVkyg+CxplW1XQMo4bnmVXSMS7281x1SAWF1HSGf4x7Eq2wd4wTwn00+8IbOMrfUfMn6ELykS4kN3OmikU3KkV5LMSvWuJAnTj9l3h9G4e05S8Axq57mjj1nlwRWF4UGeKpBduBwH3KbCp+wvSaT4ZJx3ZG19EbMeHjkCtsFrfivKjOjXVD88w+i0Fl39MQa/fD/AOym0/8AJpDvmUvbW/cI21DiNdupXTjo8cOr+7HelFIZUctTR1Mjq0hw+cH6ri9tBbkP1l3wMgjMeG/Dqr8Pe1vxH2XVw19SqKpggQGD/ZxIPAz9Fl1Up44PYAkt1PoCp4pfUYFRtN7ZB2E7gjYjjCtZizarnB1JzCGknWQI5aTxR140ub8MNmZ3kj7IbCQ19Qh2xBPWBuNfRYtHkzU3MLJtv8JmLzNUJI0aOJ0A6knRDNq27NS/vXcmfD6vOntK31/YWp+OgypGoFQZwDzDXEgegQTq1NujGMZ/ixrY9gum55Z/LwAm2Yh9G4rmGUiymeOrRHV7on09lfa9maVIZqzu8d+VpLWjzPxO+S0d5f8AVIbyoXIY/D4zlvytyf16CWO+WcPv2s0psYz/ABaB8+KouYuGlr2tLx8JjxDXUB0fJVvoc0HUblMtMFasmGDg4VwHXFFmK2NKnZ1CBrG531/VZjBwxoNQ6uGjR15pl2txSaLKUGSZJ4eE/XULNYdXyvHKV5WGmnijKEnzf+fcTLho0FCgS0kgyddAnVpaktaS3SR5qi0cQWneU2ffBjdQdOASJpvorNG3YubjLKNV4qMkcAeCHbeUar25BrO6zPaHFO+qlwGUbdfVWYNVytLuRn2RT06jG/IuMTU9pKj6Ja9ux0RWG44KjddDxB2V1/Up17dpJEGI81k4NN/h3G45hLhHdD6oFRtWah7RKizr7xpM+IdNVFKn7lUzJJhg1EF+Y7D6rurhXIhXW1PIIW2eRbeC5S44HH9TKtoQllIoqiZKypikX3jhwVTRClZShz5IcgZ1VdJ02Gy7BVbAvQeCQwGENYSAANS4j3ATe1DKYgau4nn5dEusLoMPiAOkief2IMFMrVragkAD12Pku78Ex4pOTfzLr9PoadOlz7lvezyC6YV2KIC8yj0XojRRayomFKqY5JbTZyTfD7YmOKkqoLpchuHWDqjhMwmL2MBysJy8DOk8/U8UNUvQ1hDTI1BI4kGC1vQEEE+Y5oK1uvESscoPJz4FU3yPbYksJLTHX2SWtiNGnUDgHh22oytjlB1KMw+9JqguJgbAnQcNv1We7XXjaV3kq6Ua7Q9j+FOp8L2n/aSA6eGflshxWOVy6YLG1W/a8yDCCuP2QktxRdTOi7o3buK6EI+w6CL3k85VFQeavGqmTpITRlgRpkoa7pafyUfUb6KZOBAQsBmK7VuAp0x+IucduAAG/qs006rV9u2Ze6bGvjM9PDp++SyrQuFq/wA1meT5NnQq/wBtpHJGWN0Kgh26X2Jmm0dAhHV8rjHArk5AsvSZ32jwEjxsHnCtwbs7NLM8mTwT2zu21KejtY1BS5mKuouLHiWnYhDKcnGkIsro2+VuQbA5o6ot1CSHBonmuKd8wyRoFw/GWNManySqkych7RTjUCeKiXVa+p8IUTOQ/TkYIXj/AMxTui/QFZtpWitT4QtmdKgJ9BXeaLqnVhUTKsY1Y6oSX0nkkq+YHrKoZHqus2p/eyB8hLotbVAXpeqYXNaoG6koNtvgHyEPdxJVFljhp1Z/BsfugKt5Og2QzgtumjLFNTXY2Fxdn0+lWDwHDYiR/Kse3n+/JZXsfWJY9szlIgTwdPykfNaimSQvWYciywU0b4u1YRaUMzlZj14W93bUnZatbdw3p0h8bhyJAIHkUVahrGF7yGtaCXE7ADUlZTAL7+prV7k8SGMH5WbgecBvrKz6iTlJY15/p5FzdujRXNRoDWMEMaA1oGwAEAKunV080JcVUOa2ui1KKSoZwkPLSv4iR5IPtxb99bscNTSeD/8Ah/hd88h9ChqFYiE3sq4c0h2o2I6EQVn1OHfBoCaPn9jjhok0K0upt0a7dzBwH+5vTh8lobeoyoJY4OHMH68vJZ7tthhp1AQDGwdwcOB+oWftKjmulji13MGFy9Nrp4ltmuvuhSm4n0tjiFYKizNHHqrGjO0VeceF3yEfJGWvaa2cPjNM8WvaR8xI+a6eHXYcq/C/uNWSLHVXXbdCVLlrGue8gBus/wAIGp2othu8u/xa4/OFne02P06rMlEOgxJIjYzEeyLJqccYvlWSU1Qmvbx1V5e9xcTtMSBOg00CGeQhiSjLTuWwamZ5/KNB7rgzfl8mdI02DGabJQ2INAqHqmNjcNqBrmDK3lyS7tA096ORWSatjMnyI5w677t07jitPUsm1mg6ELJVrR0SE17J4mWu7t+x2+yDtWjPEoxKyfTdAMDghLa3Ljq6FtcWsxVYRx4LIM7O3RnwwJif1UhJeXQzljJuGiP9ZRE22Dta0BzpI3PVeoXqMZfJ8wATzDnywJHKaYTU4LfmVxBkrQza1WOdC5aUVhNqKtQNcYCwSfliKsHo1IOq7fctB39E6v8ADms0aFlKzPGpBKb5LivATXu3Ew0QOe5Q9WnpO5XgqQdVaaghPS29IPoGC9XjSvSnFllvcupuD2EtcOI+h5jotdY9r6UTUY9r+TAC0+UkEeqxiidh1E8XysOM3Hof9o+1L7od21vdURrlzSXEbF7oG3Lbz0gzsTIZVE/iafcH7LJrTdhanjqt5hp9iQf+ydpsspaiLk/8oLG7kaNwjUoZupK9xKvrA/fRd2tOGruseXsKItqkbHUbodo+6uyaSoWgvELJtzRdSJE7sPJ3D0P72XzYU+6cc7SCDBHIhfQrepl4pF2xaMzXRo4DN5gxP0XI+J6dbfUX8ROWHFi2gc2qTY7Z928aQHCVoqJa0bpLjlbvHCCYAhef07anx0Z0I15C7e2F41dCwys014VddHRColyWavs7U/snoSrsbbo13JDdmzNIjiCnV3b5mQsmfjn6jWrghNbYkNiEPWrgvGXeRsqr23LDKMwK0Jqte4Q1uvqhUYxW5CfTpm1saxGTPuG6rq8xMuIpt0E69UrfXLnGNlbb05Obl8lyskuSOTYZDVFG2pjgvVn2l0/Y+MtaTsmFi0tOqhcGqipcmV6t8qix8HJ32Xt5qZzsFnMOqZgtd2fqNcCzZ3DquZntcCapjDGqBLcw4LBu+MrfXVwWtLd50WRp0G56rokNBjzUxypNlITO3XhCkrunRc7YErYGVAq1GUsFqOExCFr27qZhym5PolnMLxeAr1WQkJ12PrBtwQfxMcPUQ4f9SkxC9o1C1wcNwZTMU9k1L2YUXTs3NpSNR5cdgSB16pkxoCxVLtNXa3KMkDQeHUD0K7Z2grH8u++X5amF2X8RwJW7+w/1ImyLwAI3j7Ll1wIjjuBx4cFlm4s9zg1zoafygDXzGvzRNakOcrNm+Lwi/wAEb/Xj+5Xrc8IdC7bIzOaI3lwnrpzQt9cNrglo8DfCJG44mPP6LPHUrQdkX0394wiTy8x/K5us+J5M0Nu2kU8jlwzPt8Bc127duoQFar0Wix+zykuG7d+rUjLZPTgssGnyZ3wLajCV5TpJs6kqckFN9Qm4Gp2T6rgxjST0WnsOwen9x4k7NGgHmUvwSs5lwwt4mD1BX0b+kc7d2XoFlzZ5xkox6DTpCS2wKhRaIBH5pcjXYbSI0P8AyXd9SpNHiJcfPil9GuCCO7EDSTusznJ9/wBS3kfQDfWLJ01/fND1GOMAeEDhzTc0tdNQvH0MzdteBmEePK2ql1/MNT45BLW3JBjQhEMaWnaErus5kNcWu26I61Loh+p5pEsKb4kVtjVjIP6qIPMop/x/qTevqfObmwI21QHdJ1ijjTfrsUC6oCu7GTaspOzvB2OL4aCfILX4FYO7wOd4Q0T5ovBbcU6NM5criNeatzkFc/Lk3yYuT5ObjUlLrm2AY4D8cBHlxQlzJewdZSWuQECswJo1MlF0LfJs1HZuCtLwBqmK5eSmD060cEtxG0zg8U4dWAGyHc3PpEI06IYavTLDBUa5O8csANt1nHNgrZB7kNXIUvQ1DseUQ2TwUaaKOXLqjWjgvajNNVW0KLlFjSncUjE6FOmPa5ukHTgspTpFxgbosZmGNWlKljiTyN6DAN13hx7muHjY6HyK5tqpe2NJC4umlJlTuI2UG3ujyanG6Q0dwOh9dlj322WoWHY6tP6LV4bXFa3yncDKfTZKHWffsMaVKZg+Y+6VibSpi5oWOoxutF2dw9lSn4mBxJ3IWcxYuZE8fqtf2fflpsn4i2YCLJe0WuOQ2hg9Cie8DcpHMzHkEHc4k+oS1kx811WpvqHxSd4CY4Za902RrU5cAOqy25Ol9y7sX0LTLDnTPlKqpQahzHSOW6OuWkOALszncBsFTilISwgQDopGNcFAtGoM5GsHbWFfdvyCAPE7aDKDq0pbmiCDsiaLQ4g8kmTotoU1qJYfFpKZWtEuAhAX7SX6ppasysbB1KqaLR4aJ/Kojg+pyCir1ZfvfyCPnHakatU7M0ml4loPmAVFF2n+QFHo3F4NGoGqoosMehLLgPCgG/6nooomPtE8BdTYKrmoojLXR5U4IiyXiiXDsAS4z8ZWYut1FFuxBRJa7hMWhRRXkCkCv4q20bqooq8ECKQis2NNUZjo2UUQftIpg2HHUJ3fjwLxRZcn5yG4fnCeyZ1d6fqu7TS9qgaAtH6qKK3+ZILP8zA+04/tu8/sm/Z0yxk/lUUVZPlX6iPA+tePqvZ8C9UQR+UoCsP9UeRVeKblRRLfRfgCHwu8/wBFZhmxXqiS+xguq/6pRgKiiHJ0wR9QPhHkFFFE9dE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02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Alkaloidler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Alkaloidler</a:t>
            </a:r>
            <a:r>
              <a:rPr lang="tr-TR" dirty="0"/>
              <a:t> yapısal olarak farklı bir grup azot içeren ikincil </a:t>
            </a:r>
            <a:r>
              <a:rPr lang="tr-TR" dirty="0" err="1"/>
              <a:t>metabolitleri</a:t>
            </a:r>
            <a:r>
              <a:rPr lang="tr-TR" dirty="0"/>
              <a:t> temsil eder. </a:t>
            </a:r>
            <a:endParaRPr lang="tr-TR" dirty="0" smtClean="0"/>
          </a:p>
          <a:p>
            <a:r>
              <a:rPr lang="tr-TR" dirty="0" smtClean="0"/>
              <a:t>Birçoğu </a:t>
            </a:r>
            <a:r>
              <a:rPr lang="tr-TR" dirty="0"/>
              <a:t>tanınmış farmakolojik aktivitelere sahiptir ve bu nedenle tıp ve </a:t>
            </a:r>
            <a:r>
              <a:rPr lang="tr-TR" dirty="0" err="1"/>
              <a:t>biyoteknoloji</a:t>
            </a:r>
            <a:r>
              <a:rPr lang="tr-TR" dirty="0"/>
              <a:t> için önemlidir. </a:t>
            </a:r>
            <a:endParaRPr lang="tr-TR" dirty="0" smtClean="0"/>
          </a:p>
          <a:p>
            <a:r>
              <a:rPr lang="tr-TR" dirty="0" smtClean="0"/>
              <a:t>Çoğu </a:t>
            </a:r>
            <a:r>
              <a:rPr lang="tr-TR" dirty="0" err="1"/>
              <a:t>alkaloid</a:t>
            </a:r>
            <a:r>
              <a:rPr lang="tr-TR" dirty="0"/>
              <a:t>, bir öncü olarak </a:t>
            </a:r>
            <a:r>
              <a:rPr lang="tr-TR" dirty="0" err="1"/>
              <a:t>ornitin</a:t>
            </a:r>
            <a:r>
              <a:rPr lang="tr-TR" dirty="0"/>
              <a:t>, </a:t>
            </a:r>
            <a:r>
              <a:rPr lang="tr-TR" dirty="0" err="1"/>
              <a:t>arginin</a:t>
            </a:r>
            <a:r>
              <a:rPr lang="tr-TR" dirty="0"/>
              <a:t>, </a:t>
            </a:r>
            <a:r>
              <a:rPr lang="tr-TR" dirty="0" err="1"/>
              <a:t>lizin</a:t>
            </a:r>
            <a:r>
              <a:rPr lang="tr-TR" dirty="0"/>
              <a:t>, </a:t>
            </a:r>
            <a:r>
              <a:rPr lang="tr-TR" dirty="0" err="1"/>
              <a:t>fenilalanin</a:t>
            </a:r>
            <a:r>
              <a:rPr lang="tr-TR" dirty="0"/>
              <a:t>, </a:t>
            </a:r>
            <a:r>
              <a:rPr lang="tr-TR" dirty="0" err="1"/>
              <a:t>tirozin</a:t>
            </a:r>
            <a:r>
              <a:rPr lang="tr-TR" dirty="0"/>
              <a:t> veya </a:t>
            </a:r>
            <a:r>
              <a:rPr lang="tr-TR" dirty="0" err="1"/>
              <a:t>triptofan</a:t>
            </a:r>
            <a:r>
              <a:rPr lang="tr-TR" dirty="0"/>
              <a:t> gibi bir amino asitten </a:t>
            </a:r>
            <a:r>
              <a:rPr lang="tr-TR" dirty="0" smtClean="0"/>
              <a:t>türerler.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886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tr-TR" dirty="0"/>
              <a:t>Bitkisel tedavide alkaloitler, en etkili maddeler gurubuna girer. </a:t>
            </a:r>
            <a:endParaRPr lang="tr-TR" dirty="0" smtClean="0"/>
          </a:p>
          <a:p>
            <a:r>
              <a:rPr lang="tr-TR" dirty="0" smtClean="0"/>
              <a:t>Suda </a:t>
            </a:r>
            <a:r>
              <a:rPr lang="tr-TR" dirty="0"/>
              <a:t>çözünen azot içerikli bu bitkisel maddeler, doğrudan sinir sistemini etkiler. </a:t>
            </a:r>
            <a:endParaRPr lang="tr-TR" dirty="0" smtClean="0"/>
          </a:p>
          <a:p>
            <a:r>
              <a:rPr lang="tr-TR" dirty="0" smtClean="0"/>
              <a:t>Bazıları </a:t>
            </a:r>
            <a:r>
              <a:rPr lang="tr-TR" dirty="0"/>
              <a:t>salgı sistemini uyarır, bazıları ise dölyatağı ve bağırsak kaslarının kasılmalarını destekler. </a:t>
            </a:r>
            <a:endParaRPr lang="tr-TR" dirty="0" smtClean="0"/>
          </a:p>
          <a:p>
            <a:r>
              <a:rPr lang="tr-TR" dirty="0" smtClean="0"/>
              <a:t>Kahvedeki </a:t>
            </a:r>
            <a:r>
              <a:rPr lang="tr-TR" dirty="0"/>
              <a:t>kafein, tütündeki nikotin ve en etkili ağrı kesici olarak bilinen morfin de bu maddeler gurubundandır </a:t>
            </a:r>
          </a:p>
        </p:txBody>
      </p:sp>
    </p:spTree>
    <p:extLst>
      <p:ext uri="{BB962C8B-B14F-4D97-AF65-F5344CB8AC3E}">
        <p14:creationId xmlns:p14="http://schemas.microsoft.com/office/powerpoint/2010/main" val="116965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kafein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2095500" cy="1724025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02" y="3429000"/>
            <a:ext cx="4278290" cy="3208717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299894"/>
            <a:ext cx="3551447" cy="266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7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nikotin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2821348" cy="2390974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72816"/>
            <a:ext cx="3302000" cy="440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48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361</Words>
  <Application>Microsoft Macintosh PowerPoint</Application>
  <PresentationFormat>Ekran Gösterisi (4:3)</PresentationFormat>
  <Paragraphs>27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Calibri</vt:lpstr>
      <vt:lpstr>Arial</vt:lpstr>
      <vt:lpstr>Ofis Teması</vt:lpstr>
      <vt:lpstr>Azot İhtiva Eden Terpenler</vt:lpstr>
      <vt:lpstr>PowerPoint Sunusu</vt:lpstr>
      <vt:lpstr>PowerPoint Sunusu</vt:lpstr>
      <vt:lpstr>PowerPoint Sunusu</vt:lpstr>
      <vt:lpstr>Steroidal alkaloidler</vt:lpstr>
      <vt:lpstr>Alkaloidler</vt:lpstr>
      <vt:lpstr>PowerPoint Sunusu</vt:lpstr>
      <vt:lpstr>kafein</vt:lpstr>
      <vt:lpstr>nikotin</vt:lpstr>
      <vt:lpstr>morfin</vt:lpstr>
      <vt:lpstr>Atropine</vt:lpstr>
      <vt:lpstr>Kokain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125</cp:revision>
  <dcterms:created xsi:type="dcterms:W3CDTF">2013-07-05T11:59:58Z</dcterms:created>
  <dcterms:modified xsi:type="dcterms:W3CDTF">2017-08-14T10:43:40Z</dcterms:modified>
</cp:coreProperties>
</file>