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2"/>
  </p:notesMasterIdLst>
  <p:sldIdLst>
    <p:sldId id="1090" r:id="rId4"/>
    <p:sldId id="1084" r:id="rId5"/>
    <p:sldId id="1085" r:id="rId6"/>
    <p:sldId id="1086" r:id="rId7"/>
    <p:sldId id="1087" r:id="rId8"/>
    <p:sldId id="1088" r:id="rId9"/>
    <p:sldId id="1089" r:id="rId10"/>
    <p:sldId id="1091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79" autoAdjust="0"/>
    <p:restoredTop sz="91471" autoAdjust="0"/>
  </p:normalViewPr>
  <p:slideViewPr>
    <p:cSldViewPr snapToGrid="0">
      <p:cViewPr varScale="1">
        <p:scale>
          <a:sx n="84" d="100"/>
          <a:sy n="84" d="100"/>
        </p:scale>
        <p:origin x="1806" y="9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2/24/2020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2/24/2020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2/24/2020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2/24/2020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2/24/2020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21960" y="1940434"/>
            <a:ext cx="3700081" cy="1522729"/>
          </a:xfrm>
          <a:prstGeom prst="rect">
            <a:avLst/>
          </a:prstGeom>
        </p:spPr>
        <p:txBody>
          <a:bodyPr lIns="0" tIns="0" rIns="0" bIns="0"/>
          <a:lstStyle>
            <a:lvl1pPr>
              <a:defRPr sz="4050" b="1" i="0">
                <a:solidFill>
                  <a:srgbClr val="25252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721960" y="1940434"/>
            <a:ext cx="3700081" cy="1522729"/>
          </a:xfrm>
          <a:prstGeom prst="rect">
            <a:avLst/>
          </a:prstGeom>
        </p:spPr>
        <p:txBody>
          <a:bodyPr lIns="0" tIns="0" rIns="0" bIns="0"/>
          <a:lstStyle>
            <a:lvl1pPr>
              <a:defRPr sz="4050" b="1" i="0">
                <a:solidFill>
                  <a:srgbClr val="25252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99273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6" r:id="rId3"/>
    <p:sldLayoutId id="2147483697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EKONOMİ I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(MİKROEKONOMİ)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</a:t>
            </a:r>
            <a:r>
              <a:rPr lang="en-US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Harun 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TANRIVERMİŞ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– Doç. Dr. </a:t>
            </a:r>
            <a:r>
              <a:rPr lang="tr-TR" sz="1600" b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Yeşim TANRIVERMİŞ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893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8867" y="1405508"/>
            <a:ext cx="58754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dirty="0"/>
              <a:t>EKONOMİNİN TEMEL</a:t>
            </a:r>
            <a:r>
              <a:rPr sz="2700" spc="-101" dirty="0"/>
              <a:t> </a:t>
            </a:r>
            <a:r>
              <a:rPr sz="2700" spc="-23" dirty="0"/>
              <a:t>KAVRAMLARI</a:t>
            </a:r>
            <a:endParaRPr sz="2700"/>
          </a:p>
        </p:txBody>
      </p:sp>
      <p:sp>
        <p:nvSpPr>
          <p:cNvPr id="4" name="object 4"/>
          <p:cNvSpPr/>
          <p:nvPr/>
        </p:nvSpPr>
        <p:spPr>
          <a:xfrm>
            <a:off x="1232155" y="3723799"/>
            <a:ext cx="3888581" cy="0"/>
          </a:xfrm>
          <a:custGeom>
            <a:avLst/>
            <a:gdLst/>
            <a:ahLst/>
            <a:cxnLst/>
            <a:rect l="l" t="t" r="r" b="b"/>
            <a:pathLst>
              <a:path w="5184775">
                <a:moveTo>
                  <a:pt x="0" y="0"/>
                </a:moveTo>
                <a:lnTo>
                  <a:pt x="5184648" y="0"/>
                </a:lnTo>
              </a:path>
            </a:pathLst>
          </a:custGeom>
          <a:ln w="22859">
            <a:solidFill>
              <a:srgbClr val="2F2F2F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5" name="object 5"/>
          <p:cNvSpPr/>
          <p:nvPr/>
        </p:nvSpPr>
        <p:spPr>
          <a:xfrm>
            <a:off x="1232155" y="4082701"/>
            <a:ext cx="2623184" cy="0"/>
          </a:xfrm>
          <a:custGeom>
            <a:avLst/>
            <a:gdLst/>
            <a:ahLst/>
            <a:cxnLst/>
            <a:rect l="l" t="t" r="r" b="b"/>
            <a:pathLst>
              <a:path w="3497579">
                <a:moveTo>
                  <a:pt x="0" y="0"/>
                </a:moveTo>
                <a:lnTo>
                  <a:pt x="3497579" y="0"/>
                </a:lnTo>
              </a:path>
            </a:pathLst>
          </a:custGeom>
          <a:ln w="22860">
            <a:solidFill>
              <a:srgbClr val="2F2F2F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6" name="object 6"/>
          <p:cNvSpPr txBox="1"/>
          <p:nvPr/>
        </p:nvSpPr>
        <p:spPr>
          <a:xfrm>
            <a:off x="1019365" y="2161984"/>
            <a:ext cx="6876098" cy="196194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marR="3810" algn="just">
              <a:lnSpc>
                <a:spcPct val="110000"/>
              </a:lnSpc>
              <a:spcBef>
                <a:spcPts val="75"/>
              </a:spcBef>
              <a:buClr>
                <a:srgbClr val="AC0000"/>
              </a:buClr>
              <a:buFont typeface="Wingdings"/>
              <a:buChar char=""/>
              <a:tabLst>
                <a:tab pos="277178" algn="l"/>
              </a:tabLst>
            </a:pP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Kıtlık: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İktisadi veya ekonomik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kıtlık,</a:t>
            </a:r>
            <a:r>
              <a:rPr u="heavy" spc="-8" dirty="0">
                <a:solidFill>
                  <a:srgbClr val="2F2F2F"/>
                </a:solidFill>
                <a:uFill>
                  <a:solidFill>
                    <a:srgbClr val="2F2F2F"/>
                  </a:solidFill>
                </a:uFill>
                <a:latin typeface="Arial"/>
                <a:cs typeface="Arial"/>
              </a:rPr>
              <a:t> </a:t>
            </a:r>
            <a:r>
              <a:rPr u="heavy" spc="-4" dirty="0">
                <a:solidFill>
                  <a:srgbClr val="2F2F2F"/>
                </a:solidFill>
                <a:uFill>
                  <a:solidFill>
                    <a:srgbClr val="2F2F2F"/>
                  </a:solidFill>
                </a:uFill>
                <a:latin typeface="Arial"/>
                <a:cs typeface="Arial"/>
              </a:rPr>
              <a:t>üretim faktörlerinin,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 hali  hazırda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var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olan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teknolojik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gelişmeler ile oluşan üretim düzeyinin,  sınırsız olan insan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ihtiyaçları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karşılamakta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yetersiz kaldığını ifade 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etmektedir.</a:t>
            </a:r>
            <a:endParaRPr>
              <a:latin typeface="Arial"/>
              <a:cs typeface="Arial"/>
            </a:endParaRPr>
          </a:p>
          <a:p>
            <a:pPr marL="213360" indent="-204311" algn="just">
              <a:spcBef>
                <a:spcPts val="664"/>
              </a:spcBef>
              <a:buClr>
                <a:srgbClr val="AC0000"/>
              </a:buClr>
              <a:buFont typeface="Wingdings"/>
              <a:buChar char=""/>
              <a:tabLst>
                <a:tab pos="213836" algn="l"/>
              </a:tabLst>
            </a:pP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Kıtlıkla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mücadele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–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ekonomik</a:t>
            </a:r>
            <a:r>
              <a:rPr spc="6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faaliyet?</a:t>
            </a:r>
            <a:endParaRPr>
              <a:latin typeface="Arial"/>
              <a:cs typeface="Arial"/>
            </a:endParaRPr>
          </a:p>
          <a:p>
            <a:pPr marL="275749" indent="-266700" algn="just">
              <a:spcBef>
                <a:spcPts val="668"/>
              </a:spcBef>
              <a:buClr>
                <a:srgbClr val="AC0000"/>
              </a:buClr>
              <a:buFont typeface="Wingdings"/>
              <a:buChar char=""/>
              <a:tabLst>
                <a:tab pos="276225" algn="l"/>
              </a:tabLst>
            </a:pP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Örnek: </a:t>
            </a:r>
            <a:r>
              <a:rPr spc="-53" dirty="0">
                <a:solidFill>
                  <a:srgbClr val="2F2F2F"/>
                </a:solidFill>
                <a:latin typeface="Arial"/>
                <a:cs typeface="Arial"/>
              </a:rPr>
              <a:t>T.R.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Maltus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teorisi</a:t>
            </a:r>
            <a:endParaRPr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73329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8867" y="1405508"/>
            <a:ext cx="58754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dirty="0"/>
              <a:t>EKONOMİNİN TEMEL</a:t>
            </a:r>
            <a:r>
              <a:rPr sz="2700" spc="-101" dirty="0"/>
              <a:t> </a:t>
            </a:r>
            <a:r>
              <a:rPr sz="2700" spc="-23" dirty="0"/>
              <a:t>KAVRAMLARI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2185987"/>
            <a:ext cx="6877526" cy="201273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marR="3810" algn="just">
              <a:spcBef>
                <a:spcPts val="75"/>
              </a:spcBef>
              <a:buClr>
                <a:srgbClr val="AC0000"/>
              </a:buClr>
              <a:buSzPct val="95833"/>
              <a:buFont typeface="Wingdings"/>
              <a:buChar char=""/>
              <a:tabLst>
                <a:tab pos="213836" algn="l"/>
              </a:tabLst>
            </a:pP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Kıtlık Kanunu: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İnsan gereksinmelerinin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sınırsız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oluşu ve  kaynakların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karşılanmasını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sağlayan üretim faktörlerinin nispeten  olmaması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«kıtlık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kanunu»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tanımını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ortaya</a:t>
            </a:r>
            <a:r>
              <a:rPr spc="79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çıkarmıştır.</a:t>
            </a:r>
            <a:endParaRPr>
              <a:latin typeface="Arial"/>
              <a:cs typeface="Arial"/>
            </a:endParaRPr>
          </a:p>
          <a:p>
            <a:pPr marL="9525" marR="3810" algn="just">
              <a:spcBef>
                <a:spcPts val="450"/>
              </a:spcBef>
              <a:buClr>
                <a:srgbClr val="AC0000"/>
              </a:buClr>
              <a:buSzPct val="95833"/>
              <a:buFont typeface="Wingdings"/>
              <a:buChar char=""/>
              <a:tabLst>
                <a:tab pos="213836" algn="l"/>
              </a:tabLst>
            </a:pP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Kıtlık ve </a:t>
            </a:r>
            <a:r>
              <a:rPr b="1" spc="-19" dirty="0">
                <a:solidFill>
                  <a:srgbClr val="2F2F2F"/>
                </a:solidFill>
                <a:latin typeface="Arial"/>
                <a:cs typeface="Arial"/>
              </a:rPr>
              <a:t>Teknoloji: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Kıtlık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ile teknolojik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gelişmişlik düzeyi  arasında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bir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bağ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bulunmaktadır. </a:t>
            </a:r>
            <a:r>
              <a:rPr spc="-26" dirty="0">
                <a:solidFill>
                  <a:srgbClr val="2F2F2F"/>
                </a:solidFill>
                <a:latin typeface="Arial"/>
                <a:cs typeface="Arial"/>
              </a:rPr>
              <a:t>Teknoloji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ile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birlikte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meydana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gelen 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yenilikler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sayesinde üretim faktölerinin birkaçına gerek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olmadan çok 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sayıda çıktı elde edilmesi</a:t>
            </a:r>
            <a:r>
              <a:rPr spc="53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sağlanmaktadır.</a:t>
            </a:r>
            <a:endParaRPr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10730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8867" y="1405508"/>
            <a:ext cx="58754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dirty="0"/>
              <a:t>EKONOMİNİN TEMEL</a:t>
            </a:r>
            <a:r>
              <a:rPr sz="2700" spc="-101" dirty="0"/>
              <a:t> </a:t>
            </a:r>
            <a:r>
              <a:rPr sz="2700" spc="-23" dirty="0"/>
              <a:t>KAVRAMLARI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2185988"/>
            <a:ext cx="6878003" cy="122020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marR="3810">
              <a:spcBef>
                <a:spcPts val="75"/>
              </a:spcBef>
              <a:buClr>
                <a:srgbClr val="AC0000"/>
              </a:buClr>
              <a:buFont typeface="Wingdings"/>
              <a:buChar char=""/>
              <a:tabLst>
                <a:tab pos="277178" algn="l"/>
              </a:tabLst>
            </a:pP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Kıtlık </a:t>
            </a:r>
            <a:r>
              <a:rPr b="1" dirty="0">
                <a:solidFill>
                  <a:srgbClr val="2F2F2F"/>
                </a:solidFill>
                <a:latin typeface="Arial"/>
                <a:cs typeface="Arial"/>
              </a:rPr>
              <a:t>Rantı: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Kıt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olan üretim faktörlerine sahip olanların yaratmış 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olduğu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rant</a:t>
            </a:r>
            <a:r>
              <a:rPr spc="19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biçimidir.</a:t>
            </a:r>
            <a:endParaRPr>
              <a:latin typeface="Arial"/>
              <a:cs typeface="Arial"/>
            </a:endParaRPr>
          </a:p>
          <a:p>
            <a:pPr marL="213836" indent="-204788">
              <a:spcBef>
                <a:spcPts val="431"/>
              </a:spcBef>
              <a:buClr>
                <a:srgbClr val="AC0000"/>
              </a:buClr>
              <a:buFont typeface="Wingdings"/>
              <a:buChar char=""/>
              <a:tabLst>
                <a:tab pos="214313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Rant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– kira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 kavramları?</a:t>
            </a:r>
            <a:endParaRPr>
              <a:latin typeface="Arial"/>
              <a:cs typeface="Arial"/>
            </a:endParaRPr>
          </a:p>
          <a:p>
            <a:pPr marL="275749" indent="-266700">
              <a:spcBef>
                <a:spcPts val="435"/>
              </a:spcBef>
              <a:buClr>
                <a:srgbClr val="AC0000"/>
              </a:buClr>
              <a:buFont typeface="Wingdings"/>
              <a:buChar char=""/>
              <a:tabLst>
                <a:tab pos="276225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Doğal kaynaklar için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rant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ve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rant</a:t>
            </a:r>
            <a:r>
              <a:rPr spc="49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teorileri?</a:t>
            </a:r>
            <a:endParaRPr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64942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8867" y="1405508"/>
            <a:ext cx="58754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dirty="0"/>
              <a:t>EKONOMİNİN TEMEL</a:t>
            </a:r>
            <a:r>
              <a:rPr sz="2700" spc="-101" dirty="0"/>
              <a:t> </a:t>
            </a:r>
            <a:r>
              <a:rPr sz="2700" spc="-23" dirty="0"/>
              <a:t>KAVRAMLARI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2469452"/>
            <a:ext cx="6877050" cy="149720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marR="4286">
              <a:spcBef>
                <a:spcPts val="75"/>
              </a:spcBef>
              <a:buClr>
                <a:srgbClr val="AC0000"/>
              </a:buClr>
              <a:buSzPct val="95833"/>
              <a:buFont typeface="Wingdings"/>
              <a:buChar char=""/>
              <a:tabLst>
                <a:tab pos="213836" algn="l"/>
                <a:tab pos="881539" algn="l"/>
                <a:tab pos="1244917" algn="l"/>
                <a:tab pos="1888808" algn="l"/>
                <a:tab pos="3484245" algn="l"/>
                <a:tab pos="4101465" algn="l"/>
                <a:tab pos="4962525" algn="l"/>
                <a:tab pos="6447473" algn="l"/>
              </a:tabLst>
            </a:pP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Kıtlı</a:t>
            </a:r>
            <a:r>
              <a:rPr b="1" dirty="0">
                <a:solidFill>
                  <a:srgbClr val="2F2F2F"/>
                </a:solidFill>
                <a:latin typeface="Arial"/>
                <a:cs typeface="Arial"/>
              </a:rPr>
              <a:t>k	</a:t>
            </a:r>
            <a:r>
              <a:rPr b="1" spc="-8" dirty="0">
                <a:solidFill>
                  <a:srgbClr val="2F2F2F"/>
                </a:solidFill>
                <a:latin typeface="Arial"/>
                <a:cs typeface="Arial"/>
              </a:rPr>
              <a:t>v</a:t>
            </a: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e</a:t>
            </a:r>
            <a:r>
              <a:rPr b="1" dirty="0">
                <a:solidFill>
                  <a:srgbClr val="2F2F2F"/>
                </a:solidFill>
                <a:latin typeface="Arial"/>
                <a:cs typeface="Arial"/>
              </a:rPr>
              <a:t>	F</a:t>
            </a:r>
            <a:r>
              <a:rPr b="1" spc="8" dirty="0">
                <a:solidFill>
                  <a:srgbClr val="2F2F2F"/>
                </a:solidFill>
                <a:latin typeface="Arial"/>
                <a:cs typeface="Arial"/>
              </a:rPr>
              <a:t>i</a:t>
            </a:r>
            <a:r>
              <a:rPr b="1" spc="-26" dirty="0">
                <a:solidFill>
                  <a:srgbClr val="2F2F2F"/>
                </a:solidFill>
                <a:latin typeface="Arial"/>
                <a:cs typeface="Arial"/>
              </a:rPr>
              <a:t>y</a:t>
            </a: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at</a:t>
            </a:r>
            <a:r>
              <a:rPr b="1" dirty="0">
                <a:solidFill>
                  <a:srgbClr val="2F2F2F"/>
                </a:solidFill>
                <a:latin typeface="Arial"/>
                <a:cs typeface="Arial"/>
              </a:rPr>
              <a:t>	Mekanizması:	</a:t>
            </a:r>
            <a:r>
              <a:rPr spc="4" dirty="0">
                <a:solidFill>
                  <a:srgbClr val="2F2F2F"/>
                </a:solidFill>
                <a:latin typeface="Arial"/>
                <a:cs typeface="Arial"/>
              </a:rPr>
              <a:t>K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ı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t</a:t>
            </a:r>
            <a:r>
              <a:rPr spc="8" dirty="0">
                <a:solidFill>
                  <a:srgbClr val="2F2F2F"/>
                </a:solidFill>
                <a:latin typeface="Arial"/>
                <a:cs typeface="Arial"/>
              </a:rPr>
              <a:t>l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ı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k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par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sal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ekon</a:t>
            </a:r>
            <a:r>
              <a:rPr spc="4" dirty="0">
                <a:solidFill>
                  <a:srgbClr val="2F2F2F"/>
                </a:solidFill>
                <a:latin typeface="Arial"/>
                <a:cs typeface="Arial"/>
              </a:rPr>
              <a:t>o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milerde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fiyat 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mekanizmasının nasıl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oluştuğunu açıklamak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için</a:t>
            </a:r>
            <a:r>
              <a:rPr spc="16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kullanılmaktadır.</a:t>
            </a:r>
            <a:endParaRPr>
              <a:latin typeface="Arial"/>
              <a:cs typeface="Arial"/>
            </a:endParaRPr>
          </a:p>
          <a:p>
            <a:pPr marL="9525" marR="3810">
              <a:spcBef>
                <a:spcPts val="431"/>
              </a:spcBef>
              <a:buClr>
                <a:srgbClr val="AC0000"/>
              </a:buClr>
              <a:buSzPct val="95833"/>
              <a:buFont typeface="Wingdings"/>
              <a:buChar char=""/>
              <a:tabLst>
                <a:tab pos="213836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Bir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şeyin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fiyatının olması o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şeye karşı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insanların ihtiyaç duyması  neticesinde</a:t>
            </a:r>
            <a:r>
              <a:rPr spc="23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oluşmaktadır.</a:t>
            </a:r>
            <a:endParaRPr>
              <a:latin typeface="Arial"/>
              <a:cs typeface="Arial"/>
            </a:endParaRPr>
          </a:p>
          <a:p>
            <a:pPr marL="213836" indent="-204788">
              <a:spcBef>
                <a:spcPts val="431"/>
              </a:spcBef>
              <a:buClr>
                <a:srgbClr val="AC0000"/>
              </a:buClr>
              <a:buSzPct val="95833"/>
              <a:buFont typeface="Wingdings"/>
              <a:buChar char=""/>
              <a:tabLst>
                <a:tab pos="214313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Serbest malların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fiyatı 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yoktur.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Örneğin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havanın fiyatının</a:t>
            </a:r>
            <a:r>
              <a:rPr spc="143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olmaması</a:t>
            </a:r>
            <a:endParaRPr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61509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8867" y="1405508"/>
            <a:ext cx="58754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dirty="0"/>
              <a:t>EKONOMİNİN TEMEL</a:t>
            </a:r>
            <a:r>
              <a:rPr sz="2700" spc="-101" dirty="0"/>
              <a:t> </a:t>
            </a:r>
            <a:r>
              <a:rPr sz="2700" spc="-23" dirty="0"/>
              <a:t>KAVRAMLARI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2515171"/>
            <a:ext cx="6877050" cy="1445909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marR="3810" algn="just">
              <a:spcBef>
                <a:spcPts val="75"/>
              </a:spcBef>
              <a:buClr>
                <a:srgbClr val="AC0000"/>
              </a:buClr>
              <a:buSzPct val="95833"/>
              <a:buFont typeface="Wingdings"/>
              <a:buChar char=""/>
              <a:tabLst>
                <a:tab pos="213836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Kıtlığın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çoğu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zaman reklamlar aracılığıyla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yaratılabilmektedir. 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Normalde olmaya bir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ihtiyaç algısı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reklamlar sayesinde o mala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karşı  talebe dönüştürülmektedir bir nevi talep</a:t>
            </a:r>
            <a:r>
              <a:rPr spc="60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yaratılmaktadır.</a:t>
            </a:r>
            <a:endParaRPr>
              <a:latin typeface="Arial"/>
              <a:cs typeface="Arial"/>
            </a:endParaRPr>
          </a:p>
          <a:p>
            <a:pPr marL="9525" marR="3810" algn="just">
              <a:spcBef>
                <a:spcPts val="431"/>
              </a:spcBef>
              <a:buClr>
                <a:srgbClr val="AC0000"/>
              </a:buClr>
              <a:buSzPct val="95833"/>
              <a:buFont typeface="Wingdings"/>
              <a:buChar char=""/>
              <a:tabLst>
                <a:tab pos="213836" algn="l"/>
              </a:tabLst>
            </a:pPr>
            <a:r>
              <a:rPr spc="-30" dirty="0">
                <a:solidFill>
                  <a:srgbClr val="2F2F2F"/>
                </a:solidFill>
                <a:latin typeface="Arial"/>
                <a:cs typeface="Arial"/>
              </a:rPr>
              <a:t>Talebin</a:t>
            </a:r>
            <a:r>
              <a:rPr spc="439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artması ise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fiyatları yükseltecek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ve firmaların karları  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artacaktır.</a:t>
            </a:r>
            <a:endParaRPr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51078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8867" y="1405508"/>
            <a:ext cx="58754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dirty="0"/>
              <a:t>EKONOMİNİN TEMEL</a:t>
            </a:r>
            <a:r>
              <a:rPr sz="2700" spc="-101" dirty="0"/>
              <a:t> </a:t>
            </a:r>
            <a:r>
              <a:rPr sz="2700" spc="-23" dirty="0"/>
              <a:t>KAVRAMLARI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2135238"/>
            <a:ext cx="6877526" cy="1127071"/>
          </a:xfrm>
          <a:prstGeom prst="rect">
            <a:avLst/>
          </a:prstGeom>
        </p:spPr>
        <p:txBody>
          <a:bodyPr vert="horz" wrap="square" lIns="0" tIns="59531" rIns="0" bIns="0" rtlCol="0">
            <a:spAutoFit/>
          </a:bodyPr>
          <a:lstStyle/>
          <a:p>
            <a:pPr marL="196691" indent="-187643" algn="just">
              <a:spcBef>
                <a:spcPts val="469"/>
              </a:spcBef>
              <a:buClr>
                <a:srgbClr val="AC0000"/>
              </a:buClr>
              <a:buSzPct val="95454"/>
              <a:buFont typeface="Wingdings"/>
              <a:buChar char=""/>
              <a:tabLst>
                <a:tab pos="197168" algn="l"/>
              </a:tabLst>
            </a:pP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Marjinal </a:t>
            </a:r>
            <a:r>
              <a:rPr sz="1650" b="1" spc="-11" dirty="0">
                <a:solidFill>
                  <a:srgbClr val="2F2F2F"/>
                </a:solidFill>
                <a:latin typeface="Arial"/>
                <a:cs typeface="Arial"/>
              </a:rPr>
              <a:t>Yarar-Marjinal </a:t>
            </a: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Maliyet Karar</a:t>
            </a:r>
            <a:r>
              <a:rPr sz="1650" b="1" spc="60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Süreçleri</a:t>
            </a:r>
            <a:endParaRPr sz="1650">
              <a:latin typeface="Arial"/>
              <a:cs typeface="Arial"/>
            </a:endParaRPr>
          </a:p>
          <a:p>
            <a:pPr marL="9525" marR="3810" algn="just">
              <a:spcBef>
                <a:spcPts val="398"/>
              </a:spcBef>
              <a:buClr>
                <a:srgbClr val="AC0000"/>
              </a:buClr>
              <a:buSzPct val="95454"/>
              <a:buFont typeface="Wingdings"/>
              <a:buChar char=""/>
              <a:tabLst>
                <a:tab pos="197168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Kıtlığın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açtığı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yokluk nedeniyle insanlar rasyonel insan gibi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davranıp 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kendi çıkarlarını korumak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zorundadırlar.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Bu bağlamda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rasyonel insan 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marjinal maliyet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ve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marjinal fayda karşılaştırmasına</a:t>
            </a:r>
            <a:r>
              <a:rPr sz="1650" spc="139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girerler.</a:t>
            </a:r>
            <a:endParaRPr sz="16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23915" y="3292602"/>
            <a:ext cx="4771549" cy="834428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13811">
              <a:spcBef>
                <a:spcPts val="71"/>
              </a:spcBef>
              <a:tabLst>
                <a:tab pos="413861" algn="l"/>
                <a:tab pos="1304448" algn="l"/>
                <a:tab pos="1880711" algn="l"/>
                <a:tab pos="2257901" algn="l"/>
                <a:tab pos="3183731" algn="l"/>
                <a:tab pos="4132421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Bir	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ür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et</a:t>
            </a:r>
            <a:r>
              <a:rPr sz="1650" spc="8" dirty="0">
                <a:solidFill>
                  <a:srgbClr val="2F2F2F"/>
                </a:solidFill>
                <a:latin typeface="Arial"/>
                <a:cs typeface="Arial"/>
              </a:rPr>
              <a:t>i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min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8" dirty="0">
                <a:solidFill>
                  <a:srgbClr val="2F2F2F"/>
                </a:solidFill>
                <a:latin typeface="Arial"/>
                <a:cs typeface="Arial"/>
              </a:rPr>
              <a:t>i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lave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bir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bi</a:t>
            </a:r>
            <a:r>
              <a:rPr sz="1650" spc="4" dirty="0">
                <a:solidFill>
                  <a:srgbClr val="2F2F2F"/>
                </a:solidFill>
                <a:latin typeface="Arial"/>
                <a:cs typeface="Arial"/>
              </a:rPr>
              <a:t>r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iminin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y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ra</a:t>
            </a:r>
            <a:r>
              <a:rPr sz="1650" spc="8" dirty="0">
                <a:solidFill>
                  <a:srgbClr val="2F2F2F"/>
                </a:solidFill>
                <a:latin typeface="Arial"/>
                <a:cs typeface="Arial"/>
              </a:rPr>
              <a:t>t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m</a:t>
            </a:r>
            <a:r>
              <a:rPr sz="1650" spc="-15" dirty="0">
                <a:solidFill>
                  <a:srgbClr val="2F2F2F"/>
                </a:solidFill>
                <a:latin typeface="Arial"/>
                <a:cs typeface="Arial"/>
              </a:rPr>
              <a:t>ı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ş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o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l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du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ğ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u</a:t>
            </a:r>
            <a:endParaRPr sz="1650">
              <a:latin typeface="Arial"/>
              <a:cs typeface="Arial"/>
            </a:endParaRPr>
          </a:p>
          <a:p>
            <a:pPr>
              <a:spcBef>
                <a:spcPts val="4"/>
              </a:spcBef>
            </a:pPr>
            <a:endParaRPr sz="2063">
              <a:latin typeface="Times New Roman"/>
              <a:cs typeface="Times New Roman"/>
            </a:endParaRPr>
          </a:p>
          <a:p>
            <a:pPr marL="9525">
              <a:tabLst>
                <a:tab pos="395764" algn="l"/>
                <a:tab pos="1353503" algn="l"/>
                <a:tab pos="1704499" algn="l"/>
                <a:tab pos="2066925" algn="l"/>
                <a:tab pos="2977991" algn="l"/>
                <a:tab pos="3956685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Bir	faaliyetin	ek	bir	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biriminin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sağladığı	faydanın</a:t>
            </a:r>
            <a:endParaRPr sz="16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19365" y="3292602"/>
            <a:ext cx="1983105" cy="1076096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255270" indent="-245745">
              <a:spcBef>
                <a:spcPts val="71"/>
              </a:spcBef>
              <a:buClr>
                <a:srgbClr val="AC0000"/>
              </a:buClr>
              <a:buFont typeface="Wingdings"/>
              <a:buChar char=""/>
              <a:tabLst>
                <a:tab pos="255270" algn="l"/>
                <a:tab pos="1192054" algn="l"/>
              </a:tabLst>
            </a:pP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Marjinal	Maliyet:</a:t>
            </a:r>
            <a:endParaRPr sz="1650">
              <a:latin typeface="Arial"/>
              <a:cs typeface="Arial"/>
            </a:endParaRPr>
          </a:p>
          <a:p>
            <a:pPr marL="9525"/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maliyet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çeşididir.</a:t>
            </a:r>
            <a:endParaRPr sz="1650">
              <a:latin typeface="Arial"/>
              <a:cs typeface="Arial"/>
            </a:endParaRPr>
          </a:p>
          <a:p>
            <a:pPr marL="255270" indent="-245745">
              <a:spcBef>
                <a:spcPts val="394"/>
              </a:spcBef>
              <a:buClr>
                <a:srgbClr val="AC0000"/>
              </a:buClr>
              <a:buFont typeface="Wingdings"/>
              <a:buChar char=""/>
              <a:tabLst>
                <a:tab pos="255270" algn="l"/>
                <a:tab pos="1177290" algn="l"/>
              </a:tabLst>
            </a:pP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Marjinal	</a:t>
            </a:r>
            <a:r>
              <a:rPr sz="1650" b="1" dirty="0">
                <a:solidFill>
                  <a:srgbClr val="2F2F2F"/>
                </a:solidFill>
                <a:latin typeface="Arial"/>
                <a:cs typeface="Arial"/>
              </a:rPr>
              <a:t>Fayda:</a:t>
            </a:r>
            <a:endParaRPr sz="1650">
              <a:latin typeface="Arial"/>
              <a:cs typeface="Arial"/>
            </a:endParaRPr>
          </a:p>
          <a:p>
            <a:pPr marL="9525">
              <a:spcBef>
                <a:spcPts val="4"/>
              </a:spcBef>
            </a:pPr>
            <a:r>
              <a:rPr sz="1650" spc="-19" dirty="0">
                <a:solidFill>
                  <a:srgbClr val="2F2F2F"/>
                </a:solidFill>
                <a:latin typeface="Arial"/>
                <a:cs typeface="Arial"/>
              </a:rPr>
              <a:t>adıdır.</a:t>
            </a:r>
            <a:endParaRPr sz="16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19365" y="4399216"/>
            <a:ext cx="6876574" cy="516969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 marR="3810">
              <a:spcBef>
                <a:spcPts val="71"/>
              </a:spcBef>
              <a:buClr>
                <a:srgbClr val="AC0000"/>
              </a:buClr>
              <a:buFont typeface="Wingdings"/>
              <a:buChar char=""/>
              <a:tabLst>
                <a:tab pos="255270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Marjinal faydanın marjinal maliyetten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büyük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olduğu durumlarda faaliyet 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gerçekleştirilmektedir.</a:t>
            </a:r>
            <a:endParaRPr sz="165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37728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8867" y="1405508"/>
            <a:ext cx="58754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algn="ctr">
              <a:lnSpc>
                <a:spcPct val="100000"/>
              </a:lnSpc>
              <a:spcBef>
                <a:spcPts val="75"/>
              </a:spcBef>
            </a:pPr>
            <a:r>
              <a:rPr sz="2700" dirty="0" smtClean="0"/>
              <a:t>KAYNAKLAR</a:t>
            </a:r>
            <a:endParaRPr sz="2700" dirty="0"/>
          </a:p>
        </p:txBody>
      </p:sp>
      <p:sp>
        <p:nvSpPr>
          <p:cNvPr id="4" name="object 4"/>
          <p:cNvSpPr txBox="1"/>
          <p:nvPr/>
        </p:nvSpPr>
        <p:spPr>
          <a:xfrm>
            <a:off x="434341" y="2218372"/>
            <a:ext cx="7795260" cy="2562112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İktisada Giriş: Prensipler ve Politika, İlker Parasız, Ezgi Kitabevi Yayınları, Bursa, 2003.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İktisadın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ABC’si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İlker Parasız, Ezgi Kitabevi Yayınları, Bursa, 2004.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İktisat Bilimine Giriş, Gülden Ülgen, Der Yayınları, İstanbul, 2002.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İktisat Biliminin Temelleri, Halil Seyidoğlu,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Güzem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Can Yayınları, İstanbul, 2006.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İktisat, Zeynel Dinler, Ekin Kitapevi Yayınları, Bursa, 2007.</a:t>
            </a:r>
          </a:p>
          <a:p>
            <a:pPr marL="9525" algn="just">
              <a:lnSpc>
                <a:spcPct val="150000"/>
              </a:lnSpc>
              <a:spcBef>
                <a:spcPts val="75"/>
              </a:spcBef>
              <a:buClr>
                <a:srgbClr val="AC0000"/>
              </a:buClr>
              <a:tabLst>
                <a:tab pos="215265" algn="l"/>
              </a:tabLst>
            </a:pP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1261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12472</TotalTime>
  <Words>323</Words>
  <Application>Microsoft Office PowerPoint</Application>
  <PresentationFormat>Ekran Gösterisi (4:3)</PresentationFormat>
  <Paragraphs>39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6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EKONOMİNİN TEMEL KAVRAMLARI</vt:lpstr>
      <vt:lpstr>EKONOMİNİN TEMEL KAVRAMLARI</vt:lpstr>
      <vt:lpstr>EKONOMİNİN TEMEL KAVRAMLARI</vt:lpstr>
      <vt:lpstr>EKONOMİNİN TEMEL KAVRAMLARI</vt:lpstr>
      <vt:lpstr>EKONOMİNİN TEMEL KAVRAMLARI</vt:lpstr>
      <vt:lpstr>EKONOMİNİN TEMEL KAVRAMLARI</vt:lpstr>
      <vt:lpstr>KAYNAKLAR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Taşınmaz</cp:lastModifiedBy>
  <cp:revision>814</cp:revision>
  <cp:lastPrinted>2016-10-24T07:53:35Z</cp:lastPrinted>
  <dcterms:created xsi:type="dcterms:W3CDTF">2016-09-18T09:35:24Z</dcterms:created>
  <dcterms:modified xsi:type="dcterms:W3CDTF">2020-02-24T11:32:18Z</dcterms:modified>
</cp:coreProperties>
</file>