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60" r:id="rId1"/>
    <p:sldMasterId id="2147483673" r:id="rId2"/>
    <p:sldMasterId id="2147483690" r:id="rId3"/>
  </p:sldMasterIdLst>
  <p:notesMasterIdLst>
    <p:notesMasterId r:id="rId12"/>
  </p:notesMasterIdLst>
  <p:sldIdLst>
    <p:sldId id="1090" r:id="rId4"/>
    <p:sldId id="1084" r:id="rId5"/>
    <p:sldId id="1085" r:id="rId6"/>
    <p:sldId id="1086" r:id="rId7"/>
    <p:sldId id="1087" r:id="rId8"/>
    <p:sldId id="1088" r:id="rId9"/>
    <p:sldId id="1089" r:id="rId10"/>
    <p:sldId id="1091" r:id="rId11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7176C"/>
    <a:srgbClr val="4616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Orta Stil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Orta Stil 2 - Vurgu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Orta Stil 2 - Vurgu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E3FDE45-AF77-4B5C-9715-49D594BDF05E}" styleName="Açık Stil 1 - Vurgu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0979" autoAdjust="0"/>
    <p:restoredTop sz="91471" autoAdjust="0"/>
  </p:normalViewPr>
  <p:slideViewPr>
    <p:cSldViewPr snapToGrid="0">
      <p:cViewPr varScale="1">
        <p:scale>
          <a:sx n="84" d="100"/>
          <a:sy n="84" d="100"/>
        </p:scale>
        <p:origin x="1806" y="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61" d="100"/>
          <a:sy n="61" d="100"/>
        </p:scale>
        <p:origin x="3378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F88CA5-4B52-431F-9D0B-7834703D4155}" type="datetimeFigureOut">
              <a:rPr lang="en-US" smtClean="0"/>
              <a:t>2/24/2020</a:t>
            </a:fld>
            <a:endParaRPr lang="en-US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85FB67-13BD-4A07-A42B-F2DDB568A1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252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AC2E16-D5DA-4D9C-92CB-3D0DDCA7AE5C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3771400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C021E8-F963-4E7B-98CE-B76E5E287BD9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387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771BD1-7858-4A7D-AB54-A4451F562A85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68786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1066800" y="304800"/>
            <a:ext cx="7543800" cy="5791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1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1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5" name="Rectangle 1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24DB031-92E8-45A5-8D15-81850C813C05}" type="slidenum">
              <a:rPr lang="tr-TR" altLang="tr-TR"/>
              <a:pPr/>
              <a:t>‹#›</a:t>
            </a:fld>
            <a:endParaRPr lang="tr-TR" altLang="tr-TR"/>
          </a:p>
        </p:txBody>
      </p:sp>
    </p:spTree>
    <p:extLst>
      <p:ext uri="{BB962C8B-B14F-4D97-AF65-F5344CB8AC3E}">
        <p14:creationId xmlns:p14="http://schemas.microsoft.com/office/powerpoint/2010/main" val="507171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3093B4-1CC8-466C-AC69-8C4EAAC07B96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324808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90254B-BB82-4C80-A262-98BD5C0B4A9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875713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955901-25EF-4B6B-8217-40AE73B567A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26198684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38C9F5-99EE-46C1-925D-08171F3997F5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34804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CB38C-929A-4885-8B3A-FB2E643FA28D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1492942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B3DAA0-B6AA-4ACD-9FB1-17185E43A90D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46902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D7F1EA-F52B-42F5-8478-0AF9BFD7E958}" type="datetime1">
              <a:rPr lang="en-US" smtClean="0"/>
              <a:t>2/24/2020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4755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211488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9E4876-F515-4632-ACBF-711C6699D7F1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4544585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C930EE-5137-4864-99E0-78D0AA38347E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8547969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F37A8-D33E-4B0E-8235-475DB97D5147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364376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3"/>
            <a:ext cx="1828800" cy="5410199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E96E1F-70EC-4C9F-84B9-309ABB33F145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7974391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İçerik Yer Tutucusu 1"/>
          <p:cNvSpPr>
            <a:spLocks noGrp="1"/>
          </p:cNvSpPr>
          <p:nvPr>
            <p:ph/>
          </p:nvPr>
        </p:nvSpPr>
        <p:spPr>
          <a:xfrm>
            <a:off x="457200" y="277813"/>
            <a:ext cx="8229600" cy="585311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3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52F65B9-AF3F-4168-8F3A-EA905B549768}" type="datetime1">
              <a:rPr lang="en-US" smtClean="0"/>
              <a:t>2/24/2020</a:t>
            </a:fld>
            <a:endParaRPr lang="tr-TR"/>
          </a:p>
        </p:txBody>
      </p:sp>
      <p:sp>
        <p:nvSpPr>
          <p:cNvPr id="4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5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CC9CEF-1B2B-47A9-B112-A53E035B6F79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206933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457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3072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D7AFE2-252A-473E-B74B-445E14A41A1C}" type="datetime1">
              <a:rPr lang="en-US" smtClean="0"/>
              <a:t>2/24/2020</a:t>
            </a:fld>
            <a:endParaRPr lang="tr-TR"/>
          </a:p>
        </p:txBody>
      </p:sp>
      <p:sp>
        <p:nvSpPr>
          <p:cNvPr id="6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7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9C2CDE-511F-4CCA-A6CE-70569E99ECA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5389097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457200" y="1600202"/>
            <a:ext cx="8229600" cy="4530725"/>
          </a:xfrm>
        </p:spPr>
        <p:txBody>
          <a:bodyPr/>
          <a:lstStyle/>
          <a:p>
            <a:pPr lvl="0"/>
            <a:r>
              <a:rPr lang="tr-TR" noProof="0"/>
              <a:t>Tablo eklemek için simgeyi tıklatın</a:t>
            </a:r>
          </a:p>
        </p:txBody>
      </p:sp>
      <p:sp>
        <p:nvSpPr>
          <p:cNvPr id="4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4C5B5-B0BC-4A99-9668-7AA50979CB18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694B09-DDCA-463B-A0FD-22507150290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452489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Başlık, 4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 sz="quarter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4648200" y="1600202"/>
            <a:ext cx="4038600" cy="2189163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457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Rectangle 4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B4A527-8F12-4586-8896-F9A7002F02D4}" type="datetime1">
              <a:rPr lang="en-US" smtClean="0"/>
              <a:t>2/24/2020</a:t>
            </a:fld>
            <a:endParaRPr lang="tr-TR"/>
          </a:p>
        </p:txBody>
      </p:sp>
      <p:sp>
        <p:nvSpPr>
          <p:cNvPr id="8" name="Rectangle 4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9" name="Rectangle 4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DFE3CA1-1F67-46BC-B6F2-EBF60CBDD86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756343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410935" y="1299507"/>
            <a:ext cx="78867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410935" y="370117"/>
            <a:ext cx="78867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627385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54219885"/>
      </p:ext>
    </p:extLst>
  </p:cSld>
  <p:clrMapOvr>
    <a:masterClrMapping/>
  </p:clrMapOvr>
  <p:hf sldNum="0" hd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212512-3B4A-4C0D-950D-6FFEACF07EB0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80110625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913B4-353A-43F0-919E-C9E766A5124A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Prof. Dr. Harun TANRIVERMİŞ, Yrd. Doç. Dr. Yeşim ALİEFENDİOĞLU Ekonomi I 2016-2017 Güz Dönemi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47082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721960" y="1940434"/>
            <a:ext cx="3700081" cy="1522729"/>
          </a:xfrm>
          <a:prstGeom prst="rect">
            <a:avLst/>
          </a:prstGeom>
        </p:spPr>
        <p:txBody>
          <a:bodyPr lIns="0" tIns="0" rIns="0" bIns="0"/>
          <a:lstStyle>
            <a:lvl1pPr>
              <a:defRPr sz="4050" b="1" i="0">
                <a:solidFill>
                  <a:srgbClr val="25252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92736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B19078-E88E-432E-B463-E382E09B18DC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643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F88A8-F742-4F69-A35B-1B28FBF07202}" type="datetime1">
              <a:rPr lang="en-US" smtClean="0"/>
              <a:t>2/24/2020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377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6C0540-C812-4A10-A4A2-8F2918206376}" type="datetime1">
              <a:rPr lang="en-US" smtClean="0"/>
              <a:t>2/24/2020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6229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80DDDF-7A43-4041-A150-A5265DD17B5B}" type="datetime1">
              <a:rPr lang="en-US" smtClean="0"/>
              <a:t>2/24/2020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8819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2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2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7B923B-C384-40AA-8590-01472514B94D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1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325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210B27-1C63-4458-A0DE-D05A3D5ED342}" type="datetime1">
              <a:rPr lang="en-US" smtClean="0"/>
              <a:t>2/24/2020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220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6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D5BA3AE7-9ECF-44E5-AA35-A658ADA8F751}" type="datetime1">
              <a:rPr lang="en-US" smtClean="0"/>
              <a:t>2/24/2020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en-US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450E119D-8EDB-4D0A-AB54-479909DD9FBC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6328270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89" r:id="rId12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39369955-C8A4-4023-9F6B-3A82C0FA9480}" type="datetime1">
              <a:rPr lang="en-US" smtClean="0"/>
              <a:t>2/24/2020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8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r>
              <a:rPr lang="tr-TR"/>
              <a:t>Prof. Dr. Harun TANRIVERMİŞ, Yrd. Doç. Dr. Yeşim ALİEFENDİOĞLU Ekonomi I 2016-2017 Güz Dönemi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70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94172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  <p:sldLayoutId id="2147483688" r:id="rId1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"/>
            <a:ext cx="9144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57028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6" r:id="rId3"/>
    <p:sldLayoutId id="2147483697" r:id="rId4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Dikdörtgen 13"/>
          <p:cNvSpPr/>
          <p:nvPr/>
        </p:nvSpPr>
        <p:spPr>
          <a:xfrm>
            <a:off x="503198" y="1533155"/>
            <a:ext cx="8137603" cy="23575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EKONOMİ I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r>
              <a:rPr lang="tr-TR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(MİKROEKONOMİ)</a:t>
            </a: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ctr">
              <a:spcBef>
                <a:spcPct val="20000"/>
              </a:spcBef>
              <a:buClr>
                <a:schemeClr val="accent1"/>
              </a:buClr>
            </a:pPr>
            <a:endParaRPr lang="tr-TR" sz="3200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Dikdörtgen 12"/>
          <p:cNvSpPr/>
          <p:nvPr/>
        </p:nvSpPr>
        <p:spPr>
          <a:xfrm>
            <a:off x="440762" y="4393802"/>
            <a:ext cx="84797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Prof. Dr. </a:t>
            </a:r>
            <a:r>
              <a:rPr lang="en-US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Harun </a:t>
            </a:r>
            <a:r>
              <a:rPr lang="tr-TR" sz="1600" b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TANRIVERMİŞ </a:t>
            </a:r>
            <a:r>
              <a:rPr lang="tr-TR" sz="1600" b="1" dirty="0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Doç. Dr. </a:t>
            </a:r>
            <a:r>
              <a:rPr lang="tr-TR" sz="1600" b="1" smtClean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Yeşim TANRIVERMİŞ</a:t>
            </a:r>
            <a:endParaRPr lang="tr-TR" sz="1600" b="1" dirty="0" smtClean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tr-TR" sz="16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Ankara Üniversitesi UBF Gayrimenkul Geliştirme ve Yönetimi Bölümü </a:t>
            </a:r>
            <a:endParaRPr lang="tr-TR" sz="160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93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/>
          <p:nvPr/>
        </p:nvSpPr>
        <p:spPr>
          <a:xfrm>
            <a:off x="1232155" y="3723799"/>
            <a:ext cx="3888581" cy="0"/>
          </a:xfrm>
          <a:custGeom>
            <a:avLst/>
            <a:gdLst/>
            <a:ahLst/>
            <a:cxnLst/>
            <a:rect l="l" t="t" r="r" b="b"/>
            <a:pathLst>
              <a:path w="5184775">
                <a:moveTo>
                  <a:pt x="0" y="0"/>
                </a:moveTo>
                <a:lnTo>
                  <a:pt x="5184648" y="0"/>
                </a:lnTo>
              </a:path>
            </a:pathLst>
          </a:custGeom>
          <a:ln w="22859">
            <a:solidFill>
              <a:srgbClr val="2F2F2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5" name="object 5"/>
          <p:cNvSpPr/>
          <p:nvPr/>
        </p:nvSpPr>
        <p:spPr>
          <a:xfrm>
            <a:off x="1232155" y="4082701"/>
            <a:ext cx="2623184" cy="0"/>
          </a:xfrm>
          <a:custGeom>
            <a:avLst/>
            <a:gdLst/>
            <a:ahLst/>
            <a:cxnLst/>
            <a:rect l="l" t="t" r="r" b="b"/>
            <a:pathLst>
              <a:path w="3497579">
                <a:moveTo>
                  <a:pt x="0" y="0"/>
                </a:moveTo>
                <a:lnTo>
                  <a:pt x="3497579" y="0"/>
                </a:lnTo>
              </a:path>
            </a:pathLst>
          </a:custGeom>
          <a:ln w="22860">
            <a:solidFill>
              <a:srgbClr val="2F2F2F"/>
            </a:solidFill>
          </a:ln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6" name="object 6"/>
          <p:cNvSpPr txBox="1"/>
          <p:nvPr/>
        </p:nvSpPr>
        <p:spPr>
          <a:xfrm>
            <a:off x="1019365" y="2161984"/>
            <a:ext cx="6876098" cy="1961947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>
              <a:lnSpc>
                <a:spcPct val="110000"/>
              </a:lnSpc>
              <a:spcBef>
                <a:spcPts val="75"/>
              </a:spcBef>
              <a:buClr>
                <a:srgbClr val="AC0000"/>
              </a:buClr>
              <a:buFont typeface="Wingdings"/>
              <a:buChar char=""/>
              <a:tabLst>
                <a:tab pos="277178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Kıtlık: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İktisadi veya ekonomik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kıtlık,</a:t>
            </a:r>
            <a:r>
              <a:rPr u="heavy" spc="-8" dirty="0">
                <a:solidFill>
                  <a:srgbClr val="2F2F2F"/>
                </a:solidFill>
                <a:uFill>
                  <a:solidFill>
                    <a:srgbClr val="2F2F2F"/>
                  </a:solidFill>
                </a:uFill>
                <a:latin typeface="Arial"/>
                <a:cs typeface="Arial"/>
              </a:rPr>
              <a:t> </a:t>
            </a:r>
            <a:r>
              <a:rPr u="heavy" spc="-4" dirty="0">
                <a:solidFill>
                  <a:srgbClr val="2F2F2F"/>
                </a:solidFill>
                <a:uFill>
                  <a:solidFill>
                    <a:srgbClr val="2F2F2F"/>
                  </a:solidFill>
                </a:uFill>
                <a:latin typeface="Arial"/>
                <a:cs typeface="Arial"/>
              </a:rPr>
              <a:t>üretim faktörlerinin,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 hali  hazırda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var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teknolojik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gelişmeler ile oluşan üretim düzeyinin,  sınırsız olan insan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ihtiyaçları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karşılamakta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yetersiz kaldığını ifade 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etmektedir.</a:t>
            </a:r>
            <a:endParaRPr>
              <a:latin typeface="Arial"/>
              <a:cs typeface="Arial"/>
            </a:endParaRPr>
          </a:p>
          <a:p>
            <a:pPr marL="213360" indent="-204311" algn="just">
              <a:spcBef>
                <a:spcPts val="664"/>
              </a:spcBef>
              <a:buClr>
                <a:srgbClr val="AC0000"/>
              </a:buClr>
              <a:buFont typeface="Wingdings"/>
              <a:buChar char=""/>
              <a:tabLst>
                <a:tab pos="213836" algn="l"/>
              </a:tabLst>
            </a:pP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Kıtlıkla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mücadele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–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ekonomik</a:t>
            </a:r>
            <a:r>
              <a:rPr spc="6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faaliyet?</a:t>
            </a:r>
            <a:endParaRPr>
              <a:latin typeface="Arial"/>
              <a:cs typeface="Arial"/>
            </a:endParaRPr>
          </a:p>
          <a:p>
            <a:pPr marL="275749" indent="-266700" algn="just">
              <a:spcBef>
                <a:spcPts val="668"/>
              </a:spcBef>
              <a:buClr>
                <a:srgbClr val="AC0000"/>
              </a:buClr>
              <a:buFont typeface="Wingdings"/>
              <a:buChar char=""/>
              <a:tabLst>
                <a:tab pos="276225" algn="l"/>
              </a:tabLst>
            </a:pP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Örnek: </a:t>
            </a:r>
            <a:r>
              <a:rPr spc="-53" dirty="0">
                <a:solidFill>
                  <a:srgbClr val="2F2F2F"/>
                </a:solidFill>
                <a:latin typeface="Arial"/>
                <a:cs typeface="Arial"/>
              </a:rPr>
              <a:t>T.R.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Maltus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teorisi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73329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85987"/>
            <a:ext cx="6877526" cy="201273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>
              <a:spcBef>
                <a:spcPts val="75"/>
              </a:spcBef>
              <a:buClr>
                <a:srgbClr val="AC0000"/>
              </a:buClr>
              <a:buSzPct val="95833"/>
              <a:buFont typeface="Wingdings"/>
              <a:buChar char=""/>
              <a:tabLst>
                <a:tab pos="213836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Kıtlık Kanunu: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İnsan gereksinmelerinin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sınırsız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oluşu ve  kaynakların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karşılanmasını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sağlayan üretim faktörlerinin nispeten  olmaması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«kıtlık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kanunu»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tanımını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ortaya</a:t>
            </a:r>
            <a:r>
              <a:rPr spc="7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çıkarmıştır.</a:t>
            </a:r>
            <a:endParaRPr>
              <a:latin typeface="Arial"/>
              <a:cs typeface="Arial"/>
            </a:endParaRPr>
          </a:p>
          <a:p>
            <a:pPr marL="9525" marR="3810" algn="just">
              <a:spcBef>
                <a:spcPts val="450"/>
              </a:spcBef>
              <a:buClr>
                <a:srgbClr val="AC0000"/>
              </a:buClr>
              <a:buSzPct val="95833"/>
              <a:buFont typeface="Wingdings"/>
              <a:buChar char=""/>
              <a:tabLst>
                <a:tab pos="213836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Kıtlık ve </a:t>
            </a:r>
            <a:r>
              <a:rPr b="1" spc="-19" dirty="0">
                <a:solidFill>
                  <a:srgbClr val="2F2F2F"/>
                </a:solidFill>
                <a:latin typeface="Arial"/>
                <a:cs typeface="Arial"/>
              </a:rPr>
              <a:t>Teknoloji: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Kıtlık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ile teknolojik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gelişmişlik düzeyi  arasında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bağ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bulunmaktadır. </a:t>
            </a:r>
            <a:r>
              <a:rPr spc="-26" dirty="0">
                <a:solidFill>
                  <a:srgbClr val="2F2F2F"/>
                </a:solidFill>
                <a:latin typeface="Arial"/>
                <a:cs typeface="Arial"/>
              </a:rPr>
              <a:t>Teknoloji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ile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birlikte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meydana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gelen 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yenilikler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sayesinde üretim faktölerinin birkaçına gerek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olmadan çok 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sayıda çıktı elde edilmesi</a:t>
            </a:r>
            <a:r>
              <a:rPr spc="5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sağlanmaktadır.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107300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85988"/>
            <a:ext cx="6878003" cy="122020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>
              <a:spcBef>
                <a:spcPts val="75"/>
              </a:spcBef>
              <a:buClr>
                <a:srgbClr val="AC0000"/>
              </a:buClr>
              <a:buFont typeface="Wingdings"/>
              <a:buChar char=""/>
              <a:tabLst>
                <a:tab pos="277178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Kıtlık 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Rantı: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Kıt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olan üretim faktörlerine sahip olanların yaratmış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olduğu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rant</a:t>
            </a:r>
            <a:r>
              <a:rPr spc="1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biçimidir.</a:t>
            </a:r>
            <a:endParaRPr>
              <a:latin typeface="Arial"/>
              <a:cs typeface="Arial"/>
            </a:endParaRPr>
          </a:p>
          <a:p>
            <a:pPr marL="213836" indent="-204788">
              <a:spcBef>
                <a:spcPts val="431"/>
              </a:spcBef>
              <a:buClr>
                <a:srgbClr val="AC0000"/>
              </a:buClr>
              <a:buFont typeface="Wingdings"/>
              <a:buChar char=""/>
              <a:tabLst>
                <a:tab pos="214313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Rant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– kira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 kavramları?</a:t>
            </a:r>
            <a:endParaRPr>
              <a:latin typeface="Arial"/>
              <a:cs typeface="Arial"/>
            </a:endParaRPr>
          </a:p>
          <a:p>
            <a:pPr marL="275749" indent="-266700">
              <a:spcBef>
                <a:spcPts val="435"/>
              </a:spcBef>
              <a:buClr>
                <a:srgbClr val="AC0000"/>
              </a:buClr>
              <a:buFont typeface="Wingdings"/>
              <a:buChar char=""/>
              <a:tabLst>
                <a:tab pos="276225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Doğal kaynaklar için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rant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rant</a:t>
            </a:r>
            <a:r>
              <a:rPr spc="4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teorileri?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49423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469452"/>
            <a:ext cx="6877050" cy="1497205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4286">
              <a:spcBef>
                <a:spcPts val="75"/>
              </a:spcBef>
              <a:buClr>
                <a:srgbClr val="AC0000"/>
              </a:buClr>
              <a:buSzPct val="95833"/>
              <a:buFont typeface="Wingdings"/>
              <a:buChar char=""/>
              <a:tabLst>
                <a:tab pos="213836" algn="l"/>
                <a:tab pos="881539" algn="l"/>
                <a:tab pos="1244917" algn="l"/>
                <a:tab pos="1888808" algn="l"/>
                <a:tab pos="3484245" algn="l"/>
                <a:tab pos="4101465" algn="l"/>
                <a:tab pos="4962525" algn="l"/>
                <a:tab pos="6447473" algn="l"/>
              </a:tabLst>
            </a:pP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Kıtlı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k	</a:t>
            </a:r>
            <a:r>
              <a:rPr b="1" spc="-8" dirty="0">
                <a:solidFill>
                  <a:srgbClr val="2F2F2F"/>
                </a:solidFill>
                <a:latin typeface="Arial"/>
                <a:cs typeface="Arial"/>
              </a:rPr>
              <a:t>v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e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	F</a:t>
            </a:r>
            <a:r>
              <a:rPr b="1" spc="8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b="1" spc="-26" dirty="0">
                <a:solidFill>
                  <a:srgbClr val="2F2F2F"/>
                </a:solidFill>
                <a:latin typeface="Arial"/>
                <a:cs typeface="Arial"/>
              </a:rPr>
              <a:t>y</a:t>
            </a:r>
            <a:r>
              <a:rPr b="1" spc="-4" dirty="0">
                <a:solidFill>
                  <a:srgbClr val="2F2F2F"/>
                </a:solidFill>
                <a:latin typeface="Arial"/>
                <a:cs typeface="Arial"/>
              </a:rPr>
              <a:t>at</a:t>
            </a:r>
            <a:r>
              <a:rPr b="1" dirty="0">
                <a:solidFill>
                  <a:srgbClr val="2F2F2F"/>
                </a:solidFill>
                <a:latin typeface="Arial"/>
                <a:cs typeface="Arial"/>
              </a:rPr>
              <a:t>	Mekanizması:	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K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t</a:t>
            </a:r>
            <a:r>
              <a:rPr spc="8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k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par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sal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ekon</a:t>
            </a:r>
            <a:r>
              <a:rPr spc="4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milerde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	fiyat 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mekanizmasının nasıl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oluştuğunu açıklamak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için</a:t>
            </a:r>
            <a:r>
              <a:rPr spc="165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kullanılmaktadır.</a:t>
            </a:r>
            <a:endParaRPr>
              <a:latin typeface="Arial"/>
              <a:cs typeface="Arial"/>
            </a:endParaRPr>
          </a:p>
          <a:p>
            <a:pPr marL="9525" marR="3810">
              <a:spcBef>
                <a:spcPts val="431"/>
              </a:spcBef>
              <a:buClr>
                <a:srgbClr val="AC0000"/>
              </a:buClr>
              <a:buSzPct val="95833"/>
              <a:buFont typeface="Wingdings"/>
              <a:buChar char=""/>
              <a:tabLst>
                <a:tab pos="213836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Bir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şeyin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fiyatının olması o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şeye karşı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insanların ihtiyaç duyması  neticesinde</a:t>
            </a:r>
            <a:r>
              <a:rPr spc="2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oluşmaktadır.</a:t>
            </a:r>
            <a:endParaRPr>
              <a:latin typeface="Arial"/>
              <a:cs typeface="Arial"/>
            </a:endParaRPr>
          </a:p>
          <a:p>
            <a:pPr marL="213836" indent="-204788">
              <a:spcBef>
                <a:spcPts val="431"/>
              </a:spcBef>
              <a:buClr>
                <a:srgbClr val="AC0000"/>
              </a:buClr>
              <a:buSzPct val="95833"/>
              <a:buFont typeface="Wingdings"/>
              <a:buChar char=""/>
              <a:tabLst>
                <a:tab pos="214313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Serbest malların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fiyatı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yoktur.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Örneğin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havanın fiyatının</a:t>
            </a:r>
            <a:r>
              <a:rPr spc="143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olmaması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615095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515171"/>
            <a:ext cx="6877050" cy="144590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marR="3810" algn="just">
              <a:spcBef>
                <a:spcPts val="75"/>
              </a:spcBef>
              <a:buClr>
                <a:srgbClr val="AC0000"/>
              </a:buClr>
              <a:buSzPct val="95833"/>
              <a:buFont typeface="Wingdings"/>
              <a:buChar char=""/>
              <a:tabLst>
                <a:tab pos="213836" algn="l"/>
              </a:tabLst>
            </a:pP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Kıtlığın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çoğu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zaman reklamlar aracılığıyla </a:t>
            </a:r>
            <a:r>
              <a:rPr spc="-8" dirty="0">
                <a:solidFill>
                  <a:srgbClr val="2F2F2F"/>
                </a:solidFill>
                <a:latin typeface="Arial"/>
                <a:cs typeface="Arial"/>
              </a:rPr>
              <a:t>yaratılabilmektedir. 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Normalde olmaya bir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ihtiyaç algısı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reklamlar sayesinde o mala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karşı  talebe dönüştürülmektedir bir nevi talep</a:t>
            </a:r>
            <a:r>
              <a:rPr spc="6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11" dirty="0">
                <a:solidFill>
                  <a:srgbClr val="2F2F2F"/>
                </a:solidFill>
                <a:latin typeface="Arial"/>
                <a:cs typeface="Arial"/>
              </a:rPr>
              <a:t>yaratılmaktadır.</a:t>
            </a:r>
            <a:endParaRPr>
              <a:latin typeface="Arial"/>
              <a:cs typeface="Arial"/>
            </a:endParaRPr>
          </a:p>
          <a:p>
            <a:pPr marL="9525" marR="3810" algn="just">
              <a:spcBef>
                <a:spcPts val="431"/>
              </a:spcBef>
              <a:buClr>
                <a:srgbClr val="AC0000"/>
              </a:buClr>
              <a:buSzPct val="95833"/>
              <a:buFont typeface="Wingdings"/>
              <a:buChar char=""/>
              <a:tabLst>
                <a:tab pos="213836" algn="l"/>
              </a:tabLst>
            </a:pPr>
            <a:r>
              <a:rPr spc="-30" dirty="0">
                <a:solidFill>
                  <a:srgbClr val="2F2F2F"/>
                </a:solidFill>
                <a:latin typeface="Arial"/>
                <a:cs typeface="Arial"/>
              </a:rPr>
              <a:t>Talebin</a:t>
            </a:r>
            <a:r>
              <a:rPr spc="43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artması ise </a:t>
            </a:r>
            <a:r>
              <a:rPr dirty="0">
                <a:solidFill>
                  <a:srgbClr val="2F2F2F"/>
                </a:solidFill>
                <a:latin typeface="Arial"/>
                <a:cs typeface="Arial"/>
              </a:rPr>
              <a:t>fiyatları yükseltecek </a:t>
            </a:r>
            <a:r>
              <a:rPr spc="-4" dirty="0">
                <a:solidFill>
                  <a:srgbClr val="2F2F2F"/>
                </a:solidFill>
                <a:latin typeface="Arial"/>
                <a:cs typeface="Arial"/>
              </a:rPr>
              <a:t>ve firmaların karları  </a:t>
            </a:r>
            <a:r>
              <a:rPr spc="-15" dirty="0">
                <a:solidFill>
                  <a:srgbClr val="2F2F2F"/>
                </a:solidFill>
                <a:latin typeface="Arial"/>
                <a:cs typeface="Arial"/>
              </a:rPr>
              <a:t>artacaktır.</a:t>
            </a:r>
            <a:endParaRPr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10784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>
              <a:lnSpc>
                <a:spcPct val="100000"/>
              </a:lnSpc>
              <a:spcBef>
                <a:spcPts val="75"/>
              </a:spcBef>
            </a:pPr>
            <a:r>
              <a:rPr sz="2700" dirty="0"/>
              <a:t>EKONOMİNİN TEMEL</a:t>
            </a:r>
            <a:r>
              <a:rPr sz="2700" spc="-101" dirty="0"/>
              <a:t> </a:t>
            </a:r>
            <a:r>
              <a:rPr sz="2700" spc="-23" dirty="0"/>
              <a:t>KAVRAMLARI</a:t>
            </a:r>
            <a:endParaRPr sz="2700"/>
          </a:p>
        </p:txBody>
      </p:sp>
      <p:sp>
        <p:nvSpPr>
          <p:cNvPr id="4" name="object 4"/>
          <p:cNvSpPr txBox="1"/>
          <p:nvPr/>
        </p:nvSpPr>
        <p:spPr>
          <a:xfrm>
            <a:off x="1019365" y="2135238"/>
            <a:ext cx="6877526" cy="1127071"/>
          </a:xfrm>
          <a:prstGeom prst="rect">
            <a:avLst/>
          </a:prstGeom>
        </p:spPr>
        <p:txBody>
          <a:bodyPr vert="horz" wrap="square" lIns="0" tIns="59531" rIns="0" bIns="0" rtlCol="0">
            <a:spAutoFit/>
          </a:bodyPr>
          <a:lstStyle/>
          <a:p>
            <a:pPr marL="196691" indent="-187643" algn="just">
              <a:spcBef>
                <a:spcPts val="469"/>
              </a:spcBef>
              <a:buClr>
                <a:srgbClr val="AC0000"/>
              </a:buClr>
              <a:buSzPct val="95454"/>
              <a:buFont typeface="Wingdings"/>
              <a:buChar char=""/>
              <a:tabLst>
                <a:tab pos="197168" algn="l"/>
              </a:tabLst>
            </a:pP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Marjinal </a:t>
            </a:r>
            <a:r>
              <a:rPr sz="1650" b="1" spc="-11" dirty="0">
                <a:solidFill>
                  <a:srgbClr val="2F2F2F"/>
                </a:solidFill>
                <a:latin typeface="Arial"/>
                <a:cs typeface="Arial"/>
              </a:rPr>
              <a:t>Yarar-Marjinal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Maliyet Karar</a:t>
            </a:r>
            <a:r>
              <a:rPr sz="1650" b="1" spc="6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Süreçleri</a:t>
            </a:r>
            <a:endParaRPr sz="1650">
              <a:latin typeface="Arial"/>
              <a:cs typeface="Arial"/>
            </a:endParaRPr>
          </a:p>
          <a:p>
            <a:pPr marL="9525" marR="3810" algn="just">
              <a:spcBef>
                <a:spcPts val="398"/>
              </a:spcBef>
              <a:buClr>
                <a:srgbClr val="AC0000"/>
              </a:buClr>
              <a:buSzPct val="95454"/>
              <a:buFont typeface="Wingdings"/>
              <a:buChar char=""/>
              <a:tabLst>
                <a:tab pos="197168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Kıtlığın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açtığı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yokluk nedeniyle insanlar rasyonel insan gibi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davranıp 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kendi çıkarlarını korumak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zorundadırlar.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Bu bağlamda 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rasyonel insan 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marjinal maliyet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ve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marjinal fayda karşılaştırmasına</a:t>
            </a:r>
            <a:r>
              <a:rPr sz="1650" spc="139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girerler.</a:t>
            </a:r>
            <a:endParaRPr sz="1650">
              <a:latin typeface="Arial"/>
              <a:cs typeface="Arial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123915" y="3292602"/>
            <a:ext cx="4771549" cy="834428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13811">
              <a:spcBef>
                <a:spcPts val="71"/>
              </a:spcBef>
              <a:tabLst>
                <a:tab pos="413861" algn="l"/>
                <a:tab pos="1304448" algn="l"/>
                <a:tab pos="1880711" algn="l"/>
                <a:tab pos="2257901" algn="l"/>
                <a:tab pos="3183731" algn="l"/>
                <a:tab pos="4132421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ür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et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min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i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lave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</a:t>
            </a:r>
            <a:r>
              <a:rPr sz="1650" spc="4" dirty="0">
                <a:solidFill>
                  <a:srgbClr val="2F2F2F"/>
                </a:solidFill>
                <a:latin typeface="Arial"/>
                <a:cs typeface="Arial"/>
              </a:rPr>
              <a:t>r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iminin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y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a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ra</a:t>
            </a:r>
            <a:r>
              <a:rPr sz="1650" spc="8" dirty="0">
                <a:solidFill>
                  <a:srgbClr val="2F2F2F"/>
                </a:solidFill>
                <a:latin typeface="Arial"/>
                <a:cs typeface="Arial"/>
              </a:rPr>
              <a:t>t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</a:t>
            </a:r>
            <a:r>
              <a:rPr sz="1650" spc="-15" dirty="0">
                <a:solidFill>
                  <a:srgbClr val="2F2F2F"/>
                </a:solidFill>
                <a:latin typeface="Arial"/>
                <a:cs typeface="Arial"/>
              </a:rPr>
              <a:t>ı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ş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	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o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l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du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ğ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u</a:t>
            </a:r>
            <a:endParaRPr sz="1650">
              <a:latin typeface="Arial"/>
              <a:cs typeface="Arial"/>
            </a:endParaRPr>
          </a:p>
          <a:p>
            <a:pPr>
              <a:spcBef>
                <a:spcPts val="4"/>
              </a:spcBef>
            </a:pPr>
            <a:endParaRPr sz="2063">
              <a:latin typeface="Times New Roman"/>
              <a:cs typeface="Times New Roman"/>
            </a:endParaRPr>
          </a:p>
          <a:p>
            <a:pPr marL="9525">
              <a:tabLst>
                <a:tab pos="395764" algn="l"/>
                <a:tab pos="1353503" algn="l"/>
                <a:tab pos="1704499" algn="l"/>
                <a:tab pos="2066925" algn="l"/>
                <a:tab pos="2977991" algn="l"/>
                <a:tab pos="3956685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Bir	faaliyetin	ek	bir	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biriminin	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sağladığı	faydanın</a:t>
            </a:r>
            <a:endParaRPr sz="165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19365" y="3292602"/>
            <a:ext cx="1983105" cy="1076096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255270" indent="-245745">
              <a:spcBef>
                <a:spcPts val="71"/>
              </a:spcBef>
              <a:buClr>
                <a:srgbClr val="AC0000"/>
              </a:buClr>
              <a:buFont typeface="Wingdings"/>
              <a:buChar char=""/>
              <a:tabLst>
                <a:tab pos="255270" algn="l"/>
                <a:tab pos="1192054" algn="l"/>
              </a:tabLst>
            </a:pP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Marjinal	Maliyet:</a:t>
            </a:r>
            <a:endParaRPr sz="1650">
              <a:latin typeface="Arial"/>
              <a:cs typeface="Arial"/>
            </a:endParaRPr>
          </a:p>
          <a:p>
            <a:pPr marL="9525"/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maliyet</a:t>
            </a:r>
            <a:r>
              <a:rPr sz="1650" dirty="0">
                <a:solidFill>
                  <a:srgbClr val="2F2F2F"/>
                </a:solidFill>
                <a:latin typeface="Arial"/>
                <a:cs typeface="Arial"/>
              </a:rPr>
              <a:t> </a:t>
            </a:r>
            <a:r>
              <a:rPr sz="1650" spc="-11" dirty="0">
                <a:solidFill>
                  <a:srgbClr val="2F2F2F"/>
                </a:solidFill>
                <a:latin typeface="Arial"/>
                <a:cs typeface="Arial"/>
              </a:rPr>
              <a:t>çeşididir.</a:t>
            </a:r>
            <a:endParaRPr sz="1650">
              <a:latin typeface="Arial"/>
              <a:cs typeface="Arial"/>
            </a:endParaRPr>
          </a:p>
          <a:p>
            <a:pPr marL="255270" indent="-245745">
              <a:spcBef>
                <a:spcPts val="394"/>
              </a:spcBef>
              <a:buClr>
                <a:srgbClr val="AC0000"/>
              </a:buClr>
              <a:buFont typeface="Wingdings"/>
              <a:buChar char=""/>
              <a:tabLst>
                <a:tab pos="255270" algn="l"/>
                <a:tab pos="1177290" algn="l"/>
              </a:tabLst>
            </a:pPr>
            <a:r>
              <a:rPr sz="1650" b="1" spc="-4" dirty="0">
                <a:solidFill>
                  <a:srgbClr val="2F2F2F"/>
                </a:solidFill>
                <a:latin typeface="Arial"/>
                <a:cs typeface="Arial"/>
              </a:rPr>
              <a:t>Marjinal	</a:t>
            </a:r>
            <a:r>
              <a:rPr sz="1650" b="1" dirty="0">
                <a:solidFill>
                  <a:srgbClr val="2F2F2F"/>
                </a:solidFill>
                <a:latin typeface="Arial"/>
                <a:cs typeface="Arial"/>
              </a:rPr>
              <a:t>Fayda:</a:t>
            </a:r>
            <a:endParaRPr sz="1650">
              <a:latin typeface="Arial"/>
              <a:cs typeface="Arial"/>
            </a:endParaRPr>
          </a:p>
          <a:p>
            <a:pPr marL="9525">
              <a:spcBef>
                <a:spcPts val="4"/>
              </a:spcBef>
            </a:pPr>
            <a:r>
              <a:rPr sz="1650" spc="-19" dirty="0">
                <a:solidFill>
                  <a:srgbClr val="2F2F2F"/>
                </a:solidFill>
                <a:latin typeface="Arial"/>
                <a:cs typeface="Arial"/>
              </a:rPr>
              <a:t>adıdır.</a:t>
            </a:r>
            <a:endParaRPr sz="165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19365" y="4399216"/>
            <a:ext cx="6876574" cy="516969"/>
          </a:xfrm>
          <a:prstGeom prst="rect">
            <a:avLst/>
          </a:prstGeom>
        </p:spPr>
        <p:txBody>
          <a:bodyPr vert="horz" wrap="square" lIns="0" tIns="9049" rIns="0" bIns="0" rtlCol="0">
            <a:spAutoFit/>
          </a:bodyPr>
          <a:lstStyle/>
          <a:p>
            <a:pPr marL="9525" marR="3810">
              <a:spcBef>
                <a:spcPts val="71"/>
              </a:spcBef>
              <a:buClr>
                <a:srgbClr val="AC0000"/>
              </a:buClr>
              <a:buFont typeface="Wingdings"/>
              <a:buChar char=""/>
              <a:tabLst>
                <a:tab pos="255270" algn="l"/>
              </a:tabLst>
            </a:pP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Marjinal faydanın marjinal maliyetten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büyük </a:t>
            </a:r>
            <a:r>
              <a:rPr sz="1650" spc="-4" dirty="0">
                <a:solidFill>
                  <a:srgbClr val="2F2F2F"/>
                </a:solidFill>
                <a:latin typeface="Arial"/>
                <a:cs typeface="Arial"/>
              </a:rPr>
              <a:t>olduğu durumlarda faaliyet  </a:t>
            </a:r>
            <a:r>
              <a:rPr sz="1650" spc="-8" dirty="0">
                <a:solidFill>
                  <a:srgbClr val="2F2F2F"/>
                </a:solidFill>
                <a:latin typeface="Arial"/>
                <a:cs typeface="Arial"/>
              </a:rPr>
              <a:t>gerçekleştirilmektedir.</a:t>
            </a:r>
            <a:endParaRPr sz="165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37728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598867" y="1405508"/>
            <a:ext cx="5875496" cy="425116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9525" algn="ctr">
              <a:lnSpc>
                <a:spcPct val="100000"/>
              </a:lnSpc>
              <a:spcBef>
                <a:spcPts val="75"/>
              </a:spcBef>
            </a:pPr>
            <a:r>
              <a:rPr sz="2700" dirty="0" smtClean="0"/>
              <a:t>KAYNAKLAR</a:t>
            </a:r>
            <a:endParaRPr sz="2700" dirty="0"/>
          </a:p>
        </p:txBody>
      </p:sp>
      <p:sp>
        <p:nvSpPr>
          <p:cNvPr id="4" name="object 4"/>
          <p:cNvSpPr txBox="1"/>
          <p:nvPr/>
        </p:nvSpPr>
        <p:spPr>
          <a:xfrm>
            <a:off x="434341" y="2218372"/>
            <a:ext cx="7795260" cy="2562112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İktisada Giriş: Prensipler ve Politika, İlker Parasız, Ezgi Kitabevi Yayınları, Bursa, 2003.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İktisadın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ABC’si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, İlker Parasız, Ezgi Kitabevi Yayınları, Bursa, 2004.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Bilimine Giriş, Gülden Ülgen, Der Yayınları, İstanbul, 2002.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 Biliminin Temelleri, Halil Seyidoğlu, </a:t>
            </a:r>
            <a:r>
              <a:rPr lang="tr-TR" sz="1600" dirty="0" err="1">
                <a:latin typeface="Arial" panose="020B0604020202020204" pitchFamily="34" charset="0"/>
                <a:cs typeface="Arial" panose="020B0604020202020204" pitchFamily="34" charset="0"/>
              </a:rPr>
              <a:t>Güzem</a:t>
            </a: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 Can Yayınları, İstanbul, 2006.</a:t>
            </a:r>
          </a:p>
          <a:p>
            <a:pPr algn="just">
              <a:lnSpc>
                <a:spcPct val="150000"/>
              </a:lnSpc>
            </a:pPr>
            <a:r>
              <a:rPr lang="tr-TR" sz="1600" dirty="0">
                <a:latin typeface="Arial" panose="020B0604020202020204" pitchFamily="34" charset="0"/>
                <a:cs typeface="Arial" panose="020B0604020202020204" pitchFamily="34" charset="0"/>
              </a:rPr>
              <a:t>İktisat, Zeynel Dinler, Ekin Kitapevi Yayınları, Bursa, 2007.</a:t>
            </a:r>
          </a:p>
          <a:p>
            <a:pPr marL="9525" algn="just">
              <a:lnSpc>
                <a:spcPct val="150000"/>
              </a:lnSpc>
              <a:spcBef>
                <a:spcPts val="75"/>
              </a:spcBef>
              <a:buClr>
                <a:srgbClr val="AC0000"/>
              </a:buClr>
              <a:tabLst>
                <a:tab pos="215265" algn="l"/>
              </a:tabLst>
            </a:pPr>
            <a:endParaRPr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1261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konomi">
  <a:themeElements>
    <a:clrScheme name="Gazete kağıdı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zete kağıdı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konomi" id="{14396F44-94C0-4BF2-8333-266569A57D02}" vid="{03703BF9-DFA0-42C9-89F9-C03DE1C4A071}"/>
    </a:ext>
  </a:extLst>
</a:theme>
</file>

<file path=ppt/theme/theme2.xml><?xml version="1.0" encoding="utf-8"?>
<a:theme xmlns:a="http://schemas.openxmlformats.org/drawingml/2006/main" name="1_Rics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Ofis Klasik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ekonomi</Template>
  <TotalTime>12472</TotalTime>
  <Words>323</Words>
  <Application>Microsoft Office PowerPoint</Application>
  <PresentationFormat>Ekran Gösterisi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8</vt:i4>
      </vt:variant>
    </vt:vector>
  </HeadingPairs>
  <TitlesOfParts>
    <vt:vector size="16" baseType="lpstr">
      <vt:lpstr>ＭＳ Ｐゴシック</vt:lpstr>
      <vt:lpstr>Arial</vt:lpstr>
      <vt:lpstr>Calibri</vt:lpstr>
      <vt:lpstr>Times New Roman</vt:lpstr>
      <vt:lpstr>Wingdings</vt:lpstr>
      <vt:lpstr>ekonomi</vt:lpstr>
      <vt:lpstr>1_Rics</vt:lpstr>
      <vt:lpstr>h.t.</vt:lpstr>
      <vt:lpstr>PowerPoint Sunusu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EKONOMİNİN TEMEL KAVRAMLARI</vt:lpstr>
      <vt:lpstr>KAYNAKLAR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ÜNİVERSİTESİ UYGULAMALI BİLİMLER FAKÜLTESİ GAYRİMENKUL GELİŞTİRME VE YÖNETİMİ BÖLÜMÜ</dc:title>
  <dc:creator>sibel</dc:creator>
  <cp:lastModifiedBy>Taşınmaz</cp:lastModifiedBy>
  <cp:revision>814</cp:revision>
  <cp:lastPrinted>2016-10-24T07:53:35Z</cp:lastPrinted>
  <dcterms:created xsi:type="dcterms:W3CDTF">2016-09-18T09:35:24Z</dcterms:created>
  <dcterms:modified xsi:type="dcterms:W3CDTF">2020-02-24T11:32:18Z</dcterms:modified>
</cp:coreProperties>
</file>