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7" r:id="rId4"/>
    <p:sldId id="265" r:id="rId5"/>
    <p:sldId id="258" r:id="rId6"/>
    <p:sldId id="259" r:id="rId7"/>
    <p:sldId id="260" r:id="rId8"/>
    <p:sldId id="261" r:id="rId9"/>
    <p:sldId id="262" r:id="rId10"/>
    <p:sldId id="263" r:id="rId11"/>
    <p:sldId id="264" r:id="rId12"/>
    <p:sldId id="266" r:id="rId13"/>
    <p:sldId id="268" r:id="rId14"/>
    <p:sldId id="269" r:id="rId15"/>
    <p:sldId id="274" r:id="rId16"/>
    <p:sldId id="270" r:id="rId17"/>
    <p:sldId id="273" r:id="rId18"/>
    <p:sldId id="275" r:id="rId19"/>
    <p:sldId id="271" r:id="rId20"/>
    <p:sldId id="272" r:id="rId21"/>
    <p:sldId id="276" r:id="rId22"/>
    <p:sldId id="277" r:id="rId23"/>
    <p:sldId id="278" r:id="rId24"/>
    <p:sldId id="286" r:id="rId25"/>
    <p:sldId id="279" r:id="rId26"/>
    <p:sldId id="280" r:id="rId27"/>
    <p:sldId id="281" r:id="rId28"/>
    <p:sldId id="282" r:id="rId29"/>
    <p:sldId id="283" r:id="rId30"/>
    <p:sldId id="284" r:id="rId31"/>
    <p:sldId id="288" r:id="rId32"/>
    <p:sldId id="2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inmeyen Kullanıcı"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660"/>
  </p:normalViewPr>
  <p:slideViewPr>
    <p:cSldViewPr snapToGrid="0">
      <p:cViewPr varScale="1">
        <p:scale>
          <a:sx n="86" d="100"/>
          <a:sy n="86"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5/22/2019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16AA21-1863-4931-97CB-99D0A168701B}"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772C379-9A7C-4C87-A116-CBE9F58B04C5}" type="datetimeFigureOut">
              <a:rPr lang="en-US" dirty="0"/>
              <a:t>5/22/2019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5/22/2019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tr.wikipedia.org/wiki/%C3%87arseda" TargetMode="External"/><Relationship Id="rId13" Type="http://schemas.openxmlformats.org/officeDocument/2006/relationships/hyperlink" Target="https://tr.wikipedia.org/w/index.php?title=Haripur,_Pakistan&amp;action=edit&amp;redlink=1" TargetMode="External"/><Relationship Id="rId18" Type="http://schemas.openxmlformats.org/officeDocument/2006/relationships/hyperlink" Target="https://tr.wikipedia.org/w/index.php?title=Latamber&amp;action=edit&amp;redlink=1" TargetMode="External"/><Relationship Id="rId26" Type="http://schemas.openxmlformats.org/officeDocument/2006/relationships/hyperlink" Target="https://tr.wikipedia.org/w/index.php?title=Mingora&amp;action=edit&amp;redlink=1" TargetMode="External"/><Relationship Id="rId3" Type="http://schemas.openxmlformats.org/officeDocument/2006/relationships/hyperlink" Target="https://tr.wikipedia.org/w/index.php?title=Bannu&amp;action=edit&amp;redlink=1" TargetMode="External"/><Relationship Id="rId21" Type="http://schemas.openxmlformats.org/officeDocument/2006/relationships/hyperlink" Target="https://tr.wikipedia.org/w/index.php?title=Merdan&amp;action=edit&amp;redlink=1" TargetMode="External"/><Relationship Id="rId7" Type="http://schemas.openxmlformats.org/officeDocument/2006/relationships/hyperlink" Target="https://tr.wikipedia.org/w/index.php?title=Buner,_Pakistan&amp;action=edit&amp;redlink=1" TargetMode="External"/><Relationship Id="rId12" Type="http://schemas.openxmlformats.org/officeDocument/2006/relationships/hyperlink" Target="https://tr.wikipedia.org/w/index.php?title=Hangu&amp;action=edit&amp;redlink=1" TargetMode="External"/><Relationship Id="rId17" Type="http://schemas.openxmlformats.org/officeDocument/2006/relationships/hyperlink" Target="https://tr.wikipedia.org/w/index.php?title=Lakki_Marvat&amp;action=edit&amp;redlink=1" TargetMode="External"/><Relationship Id="rId25" Type="http://schemas.openxmlformats.org/officeDocument/2006/relationships/hyperlink" Target="https://tr.wikipedia.org/w/index.php?title=Swabi&amp;action=edit&amp;redlink=1" TargetMode="External"/><Relationship Id="rId2" Type="http://schemas.openxmlformats.org/officeDocument/2006/relationships/hyperlink" Target="https://tr.wikipedia.org/wiki/Abbottabad" TargetMode="External"/><Relationship Id="rId16" Type="http://schemas.openxmlformats.org/officeDocument/2006/relationships/hyperlink" Target="https://tr.wikipedia.org/w/index.php?title=Kula%C3%A7i&amp;action=edit&amp;redlink=1" TargetMode="External"/><Relationship Id="rId20" Type="http://schemas.openxmlformats.org/officeDocument/2006/relationships/hyperlink" Target="https://tr.wikipedia.org/w/index.php?title=Mansehra&amp;action=edit&amp;redlink=1" TargetMode="External"/><Relationship Id="rId1" Type="http://schemas.openxmlformats.org/officeDocument/2006/relationships/slideLayout" Target="../slideLayouts/slideLayout7.xml"/><Relationship Id="rId6" Type="http://schemas.openxmlformats.org/officeDocument/2006/relationships/hyperlink" Target="https://tr.wikipedia.org/w/index.php?title=Batagram&amp;action=edit&amp;redlink=1" TargetMode="External"/><Relationship Id="rId11" Type="http://schemas.openxmlformats.org/officeDocument/2006/relationships/hyperlink" Target="https://tr.wikipedia.org/w/index.php?title=Dir,_Pakistan&amp;action=edit&amp;redlink=1" TargetMode="External"/><Relationship Id="rId24" Type="http://schemas.openxmlformats.org/officeDocument/2006/relationships/hyperlink" Target="https://tr.wikipedia.org/w/index.php?title=Alpuri&amp;action=edit&amp;redlink=1" TargetMode="External"/><Relationship Id="rId5" Type="http://schemas.openxmlformats.org/officeDocument/2006/relationships/hyperlink" Target="https://tr.wikipedia.org/w/index.php?title=Besham&amp;action=edit&amp;redlink=1" TargetMode="External"/><Relationship Id="rId15" Type="http://schemas.openxmlformats.org/officeDocument/2006/relationships/hyperlink" Target="https://tr.wikipedia.org/w/index.php?title=Kohat&amp;action=edit&amp;redlink=1" TargetMode="External"/><Relationship Id="rId23" Type="http://schemas.openxmlformats.org/officeDocument/2006/relationships/hyperlink" Target="https://tr.wikipedia.org/w/index.php?title=Martung&amp;action=edit&amp;redlink=1" TargetMode="External"/><Relationship Id="rId28" Type="http://schemas.openxmlformats.org/officeDocument/2006/relationships/image" Target="../media/image23.jpg"/><Relationship Id="rId10" Type="http://schemas.openxmlformats.org/officeDocument/2006/relationships/hyperlink" Target="https://tr.wikipedia.org/w/index.php?title=Dera_%C4%B0smail_Han&amp;action=edit&amp;redlink=1" TargetMode="External"/><Relationship Id="rId19" Type="http://schemas.openxmlformats.org/officeDocument/2006/relationships/hyperlink" Target="https://tr.wikipedia.org/w/index.php?title=Malakand_Agency&amp;action=edit&amp;redlink=1" TargetMode="External"/><Relationship Id="rId4" Type="http://schemas.openxmlformats.org/officeDocument/2006/relationships/hyperlink" Target="https://tr.wikipedia.org/w/index.php?title=Balako&amp;action=edit&amp;redlink=1" TargetMode="External"/><Relationship Id="rId9" Type="http://schemas.openxmlformats.org/officeDocument/2006/relationships/hyperlink" Target="https://tr.wikipedia.org/wiki/%C3%87itral" TargetMode="External"/><Relationship Id="rId14" Type="http://schemas.openxmlformats.org/officeDocument/2006/relationships/hyperlink" Target="https://tr.wikipedia.org/w/index.php?title=Havelian&amp;action=edit&amp;redlink=1" TargetMode="External"/><Relationship Id="rId22" Type="http://schemas.openxmlformats.org/officeDocument/2006/relationships/hyperlink" Target="https://tr.wikipedia.org/w/index.php?title=Nowshera&amp;action=edit&amp;redlink=1" TargetMode="External"/><Relationship Id="rId27" Type="http://schemas.openxmlformats.org/officeDocument/2006/relationships/hyperlink" Target="https://tr.wikipedia.org/w/index.php?title=Tank,_Pakistan&amp;action=edit&amp;redlink=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r.wikipedia.org/w/index.php?title=Hayber_Ge%C3%A7idi&amp;action=edit&amp;redlink=1" TargetMode="External"/><Relationship Id="rId3" Type="http://schemas.openxmlformats.org/officeDocument/2006/relationships/hyperlink" Target="https://tr.wikipedia.org/wiki/Pakistan" TargetMode="External"/><Relationship Id="rId7" Type="http://schemas.openxmlformats.org/officeDocument/2006/relationships/hyperlink" Target="https://tr.wikipedia.org/wiki/Lahor" TargetMode="Externa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hyperlink" Target="https://tr.wikipedia.org/w/index.php?title=Bara&amp;action=edit&amp;redlink=1" TargetMode="External"/><Relationship Id="rId5" Type="http://schemas.openxmlformats.org/officeDocument/2006/relationships/hyperlink" Target="https://tr.wikipedia.org/w/index.php?title=K%C3%A2bil_Irma%C4%9F%C4%B1&amp;action=edit&amp;redlink=1" TargetMode="External"/><Relationship Id="rId4" Type="http://schemas.openxmlformats.org/officeDocument/2006/relationships/hyperlink" Target="https://tr.wikipedia.org/wiki/Hayber-Pahtunhv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r.wikipedia.org/wiki/Pakistan" TargetMode="External"/><Relationship Id="rId2" Type="http://schemas.openxmlformats.org/officeDocument/2006/relationships/hyperlink" Target="https://tr.wikipedia.org/wiki/Afganistan" TargetMode="External"/><Relationship Id="rId1" Type="http://schemas.openxmlformats.org/officeDocument/2006/relationships/slideLayout" Target="../slideLayouts/slideLayout7.xml"/><Relationship Id="rId6" Type="http://schemas.openxmlformats.org/officeDocument/2006/relationships/hyperlink" Target="https://tr.wikipedia.org/wiki/Hint-iran_dilleri" TargetMode="External"/><Relationship Id="rId5" Type="http://schemas.openxmlformats.org/officeDocument/2006/relationships/hyperlink" Target="https://tr.wikipedia.org/wiki/Hint-Avrupa_dil_ailesi" TargetMode="External"/><Relationship Id="rId4" Type="http://schemas.openxmlformats.org/officeDocument/2006/relationships/hyperlink" Target="https://tr.wikipedia.org/wiki/Pe%C5%9Ft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r.wikipedia.org/wiki/Fars%C3%A7a" TargetMode="External"/><Relationship Id="rId7" Type="http://schemas.openxmlformats.org/officeDocument/2006/relationships/image" Target="../media/image26.jpg"/><Relationship Id="rId2" Type="http://schemas.openxmlformats.org/officeDocument/2006/relationships/hyperlink" Target="https://tr.wikipedia.org/wiki/Afganistan" TargetMode="External"/><Relationship Id="rId1" Type="http://schemas.openxmlformats.org/officeDocument/2006/relationships/slideLayout" Target="../slideLayouts/slideLayout7.xml"/><Relationship Id="rId6" Type="http://schemas.openxmlformats.org/officeDocument/2006/relationships/hyperlink" Target="https://tr.wikipedia.org/wiki/Banglade%C5%9F" TargetMode="External"/><Relationship Id="rId5" Type="http://schemas.openxmlformats.org/officeDocument/2006/relationships/hyperlink" Target="https://tr.wikipedia.org/wiki/Hindistan" TargetMode="External"/><Relationship Id="rId4" Type="http://schemas.openxmlformats.org/officeDocument/2006/relationships/hyperlink" Target="https://tr.wikipedia.org/wiki/Pakistan"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r.wikipedia.org/wiki/Hint_Okyanusu" TargetMode="External"/><Relationship Id="rId2" Type="http://schemas.openxmlformats.org/officeDocument/2006/relationships/hyperlink" Target="https://tr.wikipedia.org/wiki/Kara%C3%A7i" TargetMode="Externa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hyperlink" Target="https://tr.wikipedia.org/wiki/%C4%B0ndus_Nehri" TargetMode="External"/><Relationship Id="rId4" Type="http://schemas.openxmlformats.org/officeDocument/2006/relationships/hyperlink" Target="https://tr.wikipedia.org/wiki/Sindhiler"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r.wikipedia.org/w/index.php?title=Mirpur_Kas_il%C3%A7esi&amp;action=edit&amp;redlink=1" TargetMode="External"/><Relationship Id="rId13" Type="http://schemas.openxmlformats.org/officeDocument/2006/relationships/hyperlink" Target="https://tr.wikipedia.org/w/index.php?title=Sangar_il%C3%A7esi&amp;action=edit&amp;redlink=1" TargetMode="External"/><Relationship Id="rId18" Type="http://schemas.openxmlformats.org/officeDocument/2006/relationships/hyperlink" Target="https://tr.wikipedia.org/w/index.php?title=Larkana_il%C3%A7esi&amp;action=edit&amp;redlink=1" TargetMode="External"/><Relationship Id="rId26" Type="http://schemas.openxmlformats.org/officeDocument/2006/relationships/hyperlink" Target="https://tr.wikipedia.org/w/index.php?title=Kairpur&amp;action=edit&amp;redlink=1" TargetMode="External"/><Relationship Id="rId3" Type="http://schemas.openxmlformats.org/officeDocument/2006/relationships/hyperlink" Target="https://tr.wikipedia.org/w/index.php?title=Cam%C5%9Foro_il%C3%A7esi&amp;action=edit&amp;redlink=1" TargetMode="External"/><Relationship Id="rId21" Type="http://schemas.openxmlformats.org/officeDocument/2006/relationships/hyperlink" Target="https://tr.wikipedia.org/w/index.php?title=%C5%9Eikarpur_il%C3%A7esi&amp;action=edit&amp;redlink=1" TargetMode="External"/><Relationship Id="rId7" Type="http://schemas.openxmlformats.org/officeDocument/2006/relationships/hyperlink" Target="https://tr.wikipedia.org/w/index.php?title=Umerkot_il%C3%A7esi&amp;action=edit&amp;redlink=1" TargetMode="External"/><Relationship Id="rId12" Type="http://schemas.openxmlformats.org/officeDocument/2006/relationships/hyperlink" Target="https://tr.wikipedia.org/w/index.php?title=Haydarabad_il%C3%A7esi&amp;action=edit&amp;redlink=1" TargetMode="External"/><Relationship Id="rId17" Type="http://schemas.openxmlformats.org/officeDocument/2006/relationships/hyperlink" Target="https://tr.wikipedia.org/w/index.php?title=Qambar_District&amp;action=edit&amp;redlink=1" TargetMode="External"/><Relationship Id="rId25" Type="http://schemas.openxmlformats.org/officeDocument/2006/relationships/image" Target="../media/image29.jpg"/><Relationship Id="rId2" Type="http://schemas.openxmlformats.org/officeDocument/2006/relationships/hyperlink" Target="https://tr.wikipedia.org/w/index.php?title=Kara%C3%A7i_il%C3%A7esi&amp;action=edit&amp;redlink=1" TargetMode="External"/><Relationship Id="rId16" Type="http://schemas.openxmlformats.org/officeDocument/2006/relationships/hyperlink" Target="https://tr.wikipedia.org/w/index.php?title=Dadu_il%C3%A7esi&amp;action=edit&amp;redlink=1" TargetMode="External"/><Relationship Id="rId20" Type="http://schemas.openxmlformats.org/officeDocument/2006/relationships/hyperlink" Target="https://tr.wikipedia.org/w/index.php?title=Gotki_il%C3%A7esi&amp;action=edit&amp;redlink=1" TargetMode="External"/><Relationship Id="rId1" Type="http://schemas.openxmlformats.org/officeDocument/2006/relationships/slideLayout" Target="../slideLayouts/slideLayout7.xml"/><Relationship Id="rId6" Type="http://schemas.openxmlformats.org/officeDocument/2006/relationships/hyperlink" Target="https://tr.wikipedia.org/w/index.php?title=Tarparkar_il%C3%A7esi&amp;action=edit&amp;redlink=1" TargetMode="External"/><Relationship Id="rId11" Type="http://schemas.openxmlformats.org/officeDocument/2006/relationships/hyperlink" Target="https://tr.wikipedia.org/w/index.php?title=Tando_Muhammed_Han_il%C3%A7esi&amp;action=edit&amp;redlink=1" TargetMode="External"/><Relationship Id="rId24" Type="http://schemas.openxmlformats.org/officeDocument/2006/relationships/hyperlink" Target="https://tr.wikipedia.org/w/index.php?title=Ka%C5%9Fmore_il%C3%A7esi&amp;action=edit&amp;redlink=1" TargetMode="External"/><Relationship Id="rId5" Type="http://schemas.openxmlformats.org/officeDocument/2006/relationships/hyperlink" Target="https://tr.wikipedia.org/w/index.php?title=Badin_il%C3%A7esi&amp;action=edit&amp;redlink=1" TargetMode="External"/><Relationship Id="rId15" Type="http://schemas.openxmlformats.org/officeDocument/2006/relationships/hyperlink" Target="https://tr.wikipedia.org/w/index.php?title=Nawabshah_il%C3%A7esi&amp;action=edit&amp;redlink=1" TargetMode="External"/><Relationship Id="rId23" Type="http://schemas.openxmlformats.org/officeDocument/2006/relationships/hyperlink" Target="https://tr.wikipedia.org/w/index.php?title=Sukkur_il%C3%A7esi&amp;action=edit&amp;redlink=1" TargetMode="External"/><Relationship Id="rId10" Type="http://schemas.openxmlformats.org/officeDocument/2006/relationships/hyperlink" Target="https://tr.wikipedia.org/w/index.php?title=Naushahro_Feroze_il%C3%A7esi&amp;action=edit&amp;redlink=1" TargetMode="External"/><Relationship Id="rId19" Type="http://schemas.openxmlformats.org/officeDocument/2006/relationships/hyperlink" Target="https://tr.wikipedia.org/w/index.php?title=Matiari_il%C3%A7esi&amp;action=edit&amp;redlink=1" TargetMode="External"/><Relationship Id="rId4" Type="http://schemas.openxmlformats.org/officeDocument/2006/relationships/hyperlink" Target="https://tr.wikipedia.org/w/index.php?title=Tatta_il%C3%A7esi&amp;action=edit&amp;redlink=1" TargetMode="External"/><Relationship Id="rId9" Type="http://schemas.openxmlformats.org/officeDocument/2006/relationships/hyperlink" Target="https://tr.wikipedia.org/w/index.php?title=Tando_Allahyar_il%C3%A7esi&amp;action=edit&amp;redlink=1" TargetMode="External"/><Relationship Id="rId14" Type="http://schemas.openxmlformats.org/officeDocument/2006/relationships/hyperlink" Target="https://tr.wikipedia.org/w/index.php?title=Kairpur_il%C3%A7esi&amp;action=edit&amp;redlink=1" TargetMode="External"/><Relationship Id="rId22" Type="http://schemas.openxmlformats.org/officeDocument/2006/relationships/hyperlink" Target="https://tr.wikipedia.org/w/index.php?title=Yakubabad_il%C3%A7esi&amp;action=edit&amp;redlink=1" TargetMode="External"/><Relationship Id="rId27"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tr.wikipedia.org/w/index.php?title=Pakistan_Milli_M%C3%BCzesi&amp;action=edit&amp;redlink=1" TargetMode="Externa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hyperlink" Target="https://tr.wikipedia.org/wiki/Mohenjo-dar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Sindhi_language#cite_note-12" TargetMode="External"/><Relationship Id="rId3" Type="http://schemas.openxmlformats.org/officeDocument/2006/relationships/hyperlink" Target="https://en.wikipedia.org/wiki/Pakistan" TargetMode="External"/><Relationship Id="rId7" Type="http://schemas.openxmlformats.org/officeDocument/2006/relationships/hyperlink" Target="https://en.wikipedia.org/wiki/Madhya_Pradesh"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s://en.wikipedia.org/wiki/Gujarat" TargetMode="External"/><Relationship Id="rId5" Type="http://schemas.openxmlformats.org/officeDocument/2006/relationships/hyperlink" Target="https://en.wikipedia.org/wiki/Rajasthan" TargetMode="External"/><Relationship Id="rId4" Type="http://schemas.openxmlformats.org/officeDocument/2006/relationships/hyperlink" Target="https://en.wikipedia.org/wiki/Sindh" TargetMode="External"/><Relationship Id="rId9"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0.jp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25.jpg"/><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0C2F83-039A-3447-91E8-9E215A4A532A}"/>
              </a:ext>
            </a:extLst>
          </p:cNvPr>
          <p:cNvSpPr>
            <a:spLocks noGrp="1"/>
          </p:cNvSpPr>
          <p:nvPr>
            <p:ph type="ctrTitle"/>
          </p:nvPr>
        </p:nvSpPr>
        <p:spPr/>
        <p:txBody>
          <a:bodyPr/>
          <a:lstStyle/>
          <a:p>
            <a:r>
              <a:rPr lang="tr-TR"/>
              <a:t>PAKİSTAN’DA Diller</a:t>
            </a:r>
          </a:p>
        </p:txBody>
      </p:sp>
      <p:sp>
        <p:nvSpPr>
          <p:cNvPr id="3" name="Alt Başlık 2">
            <a:extLst>
              <a:ext uri="{FF2B5EF4-FFF2-40B4-BE49-F238E27FC236}">
                <a16:creationId xmlns:a16="http://schemas.microsoft.com/office/drawing/2014/main" id="{47264958-EB8C-9F49-A3E0-64B4125221D3}"/>
              </a:ext>
            </a:extLst>
          </p:cNvPr>
          <p:cNvSpPr>
            <a:spLocks noGrp="1"/>
          </p:cNvSpPr>
          <p:nvPr>
            <p:ph type="subTitle" idx="1"/>
          </p:nvPr>
        </p:nvSpPr>
        <p:spPr/>
        <p:txBody>
          <a:bodyPr/>
          <a:lstStyle/>
          <a:p>
            <a:r>
              <a:rPr lang="tr-TR"/>
              <a:t>Berna YAKUT </a:t>
            </a:r>
          </a:p>
        </p:txBody>
      </p:sp>
    </p:spTree>
    <p:extLst>
      <p:ext uri="{BB962C8B-B14F-4D97-AF65-F5344CB8AC3E}">
        <p14:creationId xmlns:p14="http://schemas.microsoft.com/office/powerpoint/2010/main" val="7966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1A65C0-7DFA-EB4E-AC6D-FFE15922443F}"/>
              </a:ext>
            </a:extLst>
          </p:cNvPr>
          <p:cNvSpPr>
            <a:spLocks noGrp="1"/>
          </p:cNvSpPr>
          <p:nvPr>
            <p:ph type="title"/>
          </p:nvPr>
        </p:nvSpPr>
        <p:spPr>
          <a:xfrm>
            <a:off x="3824414" y="47211"/>
            <a:ext cx="10058400" cy="1609344"/>
          </a:xfrm>
        </p:spPr>
        <p:txBody>
          <a:bodyPr/>
          <a:lstStyle/>
          <a:p>
            <a:r>
              <a:rPr lang="ar-AE" dirty="0"/>
              <a:t>وزیر خان </a:t>
            </a:r>
            <a:r>
              <a:rPr lang="tr-TR" dirty="0"/>
              <a:t> </a:t>
            </a:r>
            <a:r>
              <a:rPr lang="ar-AE" dirty="0"/>
              <a:t>مسجد</a:t>
            </a:r>
            <a:endParaRPr lang="tr-TR" dirty="0"/>
          </a:p>
        </p:txBody>
      </p:sp>
      <p:pic>
        <p:nvPicPr>
          <p:cNvPr id="4" name="Resim 4">
            <a:extLst>
              <a:ext uri="{FF2B5EF4-FFF2-40B4-BE49-F238E27FC236}">
                <a16:creationId xmlns:a16="http://schemas.microsoft.com/office/drawing/2014/main" id="{ADFC807F-0A7B-9B48-8BFD-63BCD52C6AE2}"/>
              </a:ext>
            </a:extLst>
          </p:cNvPr>
          <p:cNvPicPr>
            <a:picLocks noGrp="1" noChangeAspect="1"/>
          </p:cNvPicPr>
          <p:nvPr>
            <p:ph idx="1"/>
          </p:nvPr>
        </p:nvPicPr>
        <p:blipFill>
          <a:blip r:embed="rId2"/>
          <a:stretch>
            <a:fillRect/>
          </a:stretch>
        </p:blipFill>
        <p:spPr>
          <a:xfrm>
            <a:off x="2704274" y="1507965"/>
            <a:ext cx="7297738" cy="4865159"/>
          </a:xfrm>
          <a:prstGeom prst="rect">
            <a:avLst/>
          </a:prstGeom>
        </p:spPr>
      </p:pic>
    </p:spTree>
    <p:extLst>
      <p:ext uri="{BB962C8B-B14F-4D97-AF65-F5344CB8AC3E}">
        <p14:creationId xmlns:p14="http://schemas.microsoft.com/office/powerpoint/2010/main" val="299839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1F8A46-E3C8-7340-ADA3-C471FA33104F}"/>
              </a:ext>
            </a:extLst>
          </p:cNvPr>
          <p:cNvSpPr>
            <a:spLocks noGrp="1"/>
          </p:cNvSpPr>
          <p:nvPr>
            <p:ph type="title"/>
          </p:nvPr>
        </p:nvSpPr>
        <p:spPr>
          <a:xfrm>
            <a:off x="4125283" y="373119"/>
            <a:ext cx="10058400" cy="1609344"/>
          </a:xfrm>
        </p:spPr>
        <p:txBody>
          <a:bodyPr/>
          <a:lstStyle/>
          <a:p>
            <a:r>
              <a:rPr lang="ar-AE" b="0" i="0" dirty="0">
                <a:solidFill>
                  <a:srgbClr val="3C4043"/>
                </a:solidFill>
                <a:effectLst/>
                <a:latin typeface="Roboto"/>
              </a:rPr>
              <a:t>شالیمار </a:t>
            </a:r>
            <a:r>
              <a:rPr lang="tr-TR" b="0" i="0" dirty="0" err="1">
                <a:solidFill>
                  <a:srgbClr val="3C4043"/>
                </a:solidFill>
                <a:effectLst/>
                <a:latin typeface="Roboto"/>
              </a:rPr>
              <a:t>باغ</a:t>
            </a:r>
            <a:endParaRPr lang="tr-TR" dirty="0"/>
          </a:p>
        </p:txBody>
      </p:sp>
      <p:pic>
        <p:nvPicPr>
          <p:cNvPr id="4" name="Resim 4">
            <a:extLst>
              <a:ext uri="{FF2B5EF4-FFF2-40B4-BE49-F238E27FC236}">
                <a16:creationId xmlns:a16="http://schemas.microsoft.com/office/drawing/2014/main" id="{956B9AC9-7A1B-DA4F-B890-109B8E0FB8E7}"/>
              </a:ext>
            </a:extLst>
          </p:cNvPr>
          <p:cNvPicPr>
            <a:picLocks noGrp="1" noChangeAspect="1"/>
          </p:cNvPicPr>
          <p:nvPr>
            <p:ph idx="1"/>
          </p:nvPr>
        </p:nvPicPr>
        <p:blipFill>
          <a:blip r:embed="rId2"/>
          <a:stretch>
            <a:fillRect/>
          </a:stretch>
        </p:blipFill>
        <p:spPr>
          <a:xfrm>
            <a:off x="2008294" y="1549575"/>
            <a:ext cx="7639601" cy="4797670"/>
          </a:xfrm>
          <a:prstGeom prst="rect">
            <a:avLst/>
          </a:prstGeom>
        </p:spPr>
      </p:pic>
    </p:spTree>
    <p:extLst>
      <p:ext uri="{BB962C8B-B14F-4D97-AF65-F5344CB8AC3E}">
        <p14:creationId xmlns:p14="http://schemas.microsoft.com/office/powerpoint/2010/main" val="99059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0AED2E-C6E3-D14E-86B5-484E679CB45B}"/>
              </a:ext>
            </a:extLst>
          </p:cNvPr>
          <p:cNvSpPr>
            <a:spLocks noGrp="1"/>
          </p:cNvSpPr>
          <p:nvPr>
            <p:ph type="title"/>
          </p:nvPr>
        </p:nvSpPr>
        <p:spPr/>
        <p:txBody>
          <a:bodyPr/>
          <a:lstStyle/>
          <a:p>
            <a:r>
              <a:rPr lang="tr-TR"/>
              <a:t>Pencapça </a:t>
            </a:r>
          </a:p>
        </p:txBody>
      </p:sp>
      <p:pic>
        <p:nvPicPr>
          <p:cNvPr id="4" name="Resim 4">
            <a:extLst>
              <a:ext uri="{FF2B5EF4-FFF2-40B4-BE49-F238E27FC236}">
                <a16:creationId xmlns:a16="http://schemas.microsoft.com/office/drawing/2014/main" id="{EAF7738A-16A1-1144-9A21-14726A1A3126}"/>
              </a:ext>
            </a:extLst>
          </p:cNvPr>
          <p:cNvPicPr>
            <a:picLocks noGrp="1" noChangeAspect="1"/>
          </p:cNvPicPr>
          <p:nvPr>
            <p:ph idx="1"/>
          </p:nvPr>
        </p:nvPicPr>
        <p:blipFill>
          <a:blip r:embed="rId2"/>
          <a:stretch>
            <a:fillRect/>
          </a:stretch>
        </p:blipFill>
        <p:spPr>
          <a:xfrm>
            <a:off x="6597777" y="361378"/>
            <a:ext cx="4524375" cy="6135243"/>
          </a:xfrm>
          <a:prstGeom prst="rect">
            <a:avLst/>
          </a:prstGeom>
        </p:spPr>
      </p:pic>
      <p:pic>
        <p:nvPicPr>
          <p:cNvPr id="6" name="Resim 6">
            <a:extLst>
              <a:ext uri="{FF2B5EF4-FFF2-40B4-BE49-F238E27FC236}">
                <a16:creationId xmlns:a16="http://schemas.microsoft.com/office/drawing/2014/main" id="{5CB6EEFD-F573-B24D-8F7A-F7AE979FAC69}"/>
              </a:ext>
            </a:extLst>
          </p:cNvPr>
          <p:cNvPicPr>
            <a:picLocks noChangeAspect="1"/>
          </p:cNvPicPr>
          <p:nvPr/>
        </p:nvPicPr>
        <p:blipFill>
          <a:blip r:embed="rId3"/>
          <a:stretch>
            <a:fillRect/>
          </a:stretch>
        </p:blipFill>
        <p:spPr>
          <a:xfrm>
            <a:off x="581507" y="2009065"/>
            <a:ext cx="5219765" cy="4364303"/>
          </a:xfrm>
          <a:prstGeom prst="rect">
            <a:avLst/>
          </a:prstGeom>
        </p:spPr>
      </p:pic>
    </p:spTree>
    <p:extLst>
      <p:ext uri="{BB962C8B-B14F-4D97-AF65-F5344CB8AC3E}">
        <p14:creationId xmlns:p14="http://schemas.microsoft.com/office/powerpoint/2010/main" val="395945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144985-81BD-FE4D-85E1-22182ED7DED8}"/>
              </a:ext>
            </a:extLst>
          </p:cNvPr>
          <p:cNvSpPr>
            <a:spLocks noGrp="1"/>
          </p:cNvSpPr>
          <p:nvPr>
            <p:ph type="title"/>
          </p:nvPr>
        </p:nvSpPr>
        <p:spPr/>
        <p:txBody>
          <a:bodyPr>
            <a:normAutofit/>
          </a:bodyPr>
          <a:lstStyle/>
          <a:p>
            <a:r>
              <a:rPr lang="ur-PK" sz="4000">
                <a:effectLst/>
              </a:rPr>
              <a:t>بلوچستان</a:t>
            </a:r>
            <a:endParaRPr lang="tr-TR" sz="4000"/>
          </a:p>
        </p:txBody>
      </p:sp>
      <p:pic>
        <p:nvPicPr>
          <p:cNvPr id="5" name="Resim 5">
            <a:extLst>
              <a:ext uri="{FF2B5EF4-FFF2-40B4-BE49-F238E27FC236}">
                <a16:creationId xmlns:a16="http://schemas.microsoft.com/office/drawing/2014/main" id="{F9A2CAAF-0130-A647-A6F0-7AF5F23813EE}"/>
              </a:ext>
            </a:extLst>
          </p:cNvPr>
          <p:cNvPicPr>
            <a:picLocks noGrp="1" noChangeAspect="1"/>
          </p:cNvPicPr>
          <p:nvPr>
            <p:ph idx="1"/>
          </p:nvPr>
        </p:nvPicPr>
        <p:blipFill>
          <a:blip r:embed="rId2"/>
          <a:stretch>
            <a:fillRect/>
          </a:stretch>
        </p:blipFill>
        <p:spPr>
          <a:xfrm>
            <a:off x="-1" y="685800"/>
            <a:ext cx="8002251" cy="5767388"/>
          </a:xfrm>
          <a:prstGeom prst="rect">
            <a:avLst/>
          </a:prstGeom>
        </p:spPr>
      </p:pic>
      <p:sp>
        <p:nvSpPr>
          <p:cNvPr id="4" name="Metin Yer Tutucusu 3">
            <a:extLst>
              <a:ext uri="{FF2B5EF4-FFF2-40B4-BE49-F238E27FC236}">
                <a16:creationId xmlns:a16="http://schemas.microsoft.com/office/drawing/2014/main" id="{AA1B79E0-A67E-E144-BD04-7E0533C6CC72}"/>
              </a:ext>
            </a:extLst>
          </p:cNvPr>
          <p:cNvSpPr>
            <a:spLocks noGrp="1"/>
          </p:cNvSpPr>
          <p:nvPr>
            <p:ph type="body" sz="half" idx="2"/>
          </p:nvPr>
        </p:nvSpPr>
        <p:spPr>
          <a:xfrm>
            <a:off x="8549640" y="2423159"/>
            <a:ext cx="3200400" cy="3518059"/>
          </a:xfrm>
        </p:spPr>
        <p:txBody>
          <a:bodyPr>
            <a:normAutofit fontScale="92500"/>
          </a:bodyPr>
          <a:lstStyle/>
          <a:p>
            <a:r>
              <a:rPr lang="tr-TR"/>
              <a:t>Pakistan’ın en batıdaki ve en büyük Eyaleti </a:t>
            </a:r>
          </a:p>
          <a:p>
            <a:endParaRPr lang="tr-TR" b="0" i="0">
              <a:solidFill>
                <a:schemeClr val="accent2"/>
              </a:solidFill>
              <a:effectLst/>
              <a:latin typeface="Roboto"/>
            </a:endParaRPr>
          </a:p>
          <a:p>
            <a:r>
              <a:rPr lang="tr-TR" b="0" i="0">
                <a:solidFill>
                  <a:schemeClr val="accent2"/>
                </a:solidFill>
                <a:effectLst/>
                <a:latin typeface="Roboto"/>
              </a:rPr>
              <a:t>Batıdan İran, kuzeybatıdan Afganistan, kuzeydoğudan ve doğudan da Kuzeybatı Sınır, Pencab ve Sind eyâletleri ile çevrilidir. Güneyde Umman Denizine kıyısı vardır. </a:t>
            </a:r>
            <a:endParaRPr lang="tr-TR">
              <a:solidFill>
                <a:schemeClr val="accent2"/>
              </a:solidFill>
            </a:endParaRPr>
          </a:p>
          <a:p>
            <a:endParaRPr lang="tr-TR"/>
          </a:p>
          <a:p>
            <a:r>
              <a:rPr lang="tr-TR" b="0" i="0">
                <a:solidFill>
                  <a:schemeClr val="accent2"/>
                </a:solidFill>
                <a:effectLst/>
                <a:latin typeface="Droid Sans"/>
              </a:rPr>
              <a:t>Ekonomik şartların zor ve gelir seviyesinin düşük olması</a:t>
            </a:r>
          </a:p>
          <a:p>
            <a:r>
              <a:rPr lang="tr-TR" b="0" i="0">
                <a:solidFill>
                  <a:schemeClr val="accent2"/>
                </a:solidFill>
                <a:effectLst/>
                <a:latin typeface="Droid Sans"/>
              </a:rPr>
              <a:t>Maden kaynakları zengin ve sanayi nisbeten gelişmiş olmakla birlikte bölgede en önemli iş kolu tarımdır.</a:t>
            </a:r>
          </a:p>
          <a:p>
            <a:endParaRPr lang="tr-TR">
              <a:solidFill>
                <a:schemeClr val="accent2"/>
              </a:solidFill>
              <a:latin typeface="Droid Sans"/>
            </a:endParaRPr>
          </a:p>
          <a:p>
            <a:endParaRPr lang="tr-TR">
              <a:solidFill>
                <a:schemeClr val="accent2"/>
              </a:solidFill>
            </a:endParaRPr>
          </a:p>
        </p:txBody>
      </p:sp>
    </p:spTree>
    <p:extLst>
      <p:ext uri="{BB962C8B-B14F-4D97-AF65-F5344CB8AC3E}">
        <p14:creationId xmlns:p14="http://schemas.microsoft.com/office/powerpoint/2010/main" val="105406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5B0D56C-2F58-8344-9BA4-8C6021CE3549}"/>
              </a:ext>
            </a:extLst>
          </p:cNvPr>
          <p:cNvSpPr>
            <a:spLocks noGrp="1"/>
          </p:cNvSpPr>
          <p:nvPr>
            <p:ph type="ctrTitle"/>
          </p:nvPr>
        </p:nvSpPr>
        <p:spPr>
          <a:xfrm>
            <a:off x="1005364" y="1155144"/>
            <a:ext cx="9966960" cy="3035808"/>
          </a:xfrm>
        </p:spPr>
        <p:txBody>
          <a:bodyPr anchor="ctr"/>
          <a:lstStyle/>
          <a:p>
            <a:pPr algn="ctr"/>
            <a:r>
              <a:rPr lang="tr-TR" sz="2000" i="0" dirty="0" err="1">
                <a:solidFill>
                  <a:schemeClr val="accent2"/>
                </a:solidFill>
                <a:effectLst/>
                <a:latin typeface="+mn-lt"/>
              </a:rPr>
              <a:t>Belucistan</a:t>
            </a:r>
            <a:r>
              <a:rPr lang="tr-TR" sz="2000" i="0" dirty="0">
                <a:solidFill>
                  <a:schemeClr val="accent2"/>
                </a:solidFill>
                <a:effectLst/>
                <a:latin typeface="+mn-lt"/>
              </a:rPr>
              <a:t>, Güneybatı Asya'da </a:t>
            </a:r>
            <a:r>
              <a:rPr lang="tr-TR" sz="2000" i="0" dirty="0" err="1">
                <a:solidFill>
                  <a:schemeClr val="accent2"/>
                </a:solidFill>
                <a:effectLst/>
                <a:latin typeface="+mn-lt"/>
              </a:rPr>
              <a:t>Beluçların</a:t>
            </a:r>
            <a:r>
              <a:rPr lang="tr-TR" sz="2000" i="0" dirty="0">
                <a:solidFill>
                  <a:schemeClr val="accent2"/>
                </a:solidFill>
                <a:effectLst/>
                <a:latin typeface="+mn-lt"/>
              </a:rPr>
              <a:t> yaşadığı kurak ve dağlık </a:t>
            </a:r>
            <a:r>
              <a:rPr lang="tr-TR" sz="2000" i="0" dirty="0" smtClean="0">
                <a:solidFill>
                  <a:schemeClr val="accent2"/>
                </a:solidFill>
                <a:effectLst/>
                <a:latin typeface="+mn-lt"/>
              </a:rPr>
              <a:t>bir</a:t>
            </a:r>
            <a:br>
              <a:rPr lang="tr-TR" sz="2000" i="0" dirty="0" smtClean="0">
                <a:solidFill>
                  <a:schemeClr val="accent2"/>
                </a:solidFill>
                <a:effectLst/>
                <a:latin typeface="+mn-lt"/>
              </a:rPr>
            </a:br>
            <a:r>
              <a:rPr lang="tr-TR" sz="2000" dirty="0">
                <a:solidFill>
                  <a:schemeClr val="accent2"/>
                </a:solidFill>
                <a:latin typeface="+mn-lt"/>
              </a:rPr>
              <a:t/>
            </a:r>
            <a:br>
              <a:rPr lang="tr-TR" sz="2000" dirty="0">
                <a:solidFill>
                  <a:schemeClr val="accent2"/>
                </a:solidFill>
                <a:latin typeface="+mn-lt"/>
              </a:rPr>
            </a:br>
            <a:r>
              <a:rPr lang="tr-TR" sz="2000" i="0" dirty="0" smtClean="0">
                <a:solidFill>
                  <a:schemeClr val="accent2"/>
                </a:solidFill>
                <a:effectLst/>
                <a:latin typeface="+mn-lt"/>
              </a:rPr>
              <a:t> </a:t>
            </a:r>
            <a:r>
              <a:rPr lang="tr-TR" sz="2000" i="0" dirty="0">
                <a:solidFill>
                  <a:schemeClr val="accent2"/>
                </a:solidFill>
                <a:effectLst/>
                <a:latin typeface="+mn-lt"/>
              </a:rPr>
              <a:t>bölgedir. Pakistan'ın </a:t>
            </a:r>
            <a:r>
              <a:rPr lang="tr-TR" sz="2000" i="0" dirty="0" err="1">
                <a:solidFill>
                  <a:schemeClr val="accent2"/>
                </a:solidFill>
                <a:effectLst/>
                <a:latin typeface="+mn-lt"/>
              </a:rPr>
              <a:t>Belucistan</a:t>
            </a:r>
            <a:r>
              <a:rPr lang="tr-TR" sz="2000" i="0" dirty="0">
                <a:solidFill>
                  <a:schemeClr val="accent2"/>
                </a:solidFill>
                <a:effectLst/>
                <a:latin typeface="+mn-lt"/>
              </a:rPr>
              <a:t> eyaleti, İran'ın </a:t>
            </a:r>
            <a:r>
              <a:rPr lang="tr-TR" sz="2000" i="0" dirty="0" err="1">
                <a:solidFill>
                  <a:schemeClr val="accent2"/>
                </a:solidFill>
                <a:effectLst/>
                <a:latin typeface="+mn-lt"/>
              </a:rPr>
              <a:t>Sistan</a:t>
            </a:r>
            <a:r>
              <a:rPr lang="tr-TR" sz="2000" i="0" dirty="0">
                <a:solidFill>
                  <a:schemeClr val="accent2"/>
                </a:solidFill>
                <a:effectLst/>
                <a:latin typeface="+mn-lt"/>
              </a:rPr>
              <a:t> ve </a:t>
            </a:r>
            <a:r>
              <a:rPr lang="tr-TR" sz="2000" i="0" dirty="0" err="1">
                <a:solidFill>
                  <a:schemeClr val="accent2"/>
                </a:solidFill>
                <a:effectLst/>
                <a:latin typeface="+mn-lt"/>
              </a:rPr>
              <a:t>Belucistan</a:t>
            </a:r>
            <a:r>
              <a:rPr lang="tr-TR" sz="2000" i="0" dirty="0">
                <a:solidFill>
                  <a:schemeClr val="accent2"/>
                </a:solidFill>
                <a:effectLst/>
                <a:latin typeface="+mn-lt"/>
              </a:rPr>
              <a:t> </a:t>
            </a:r>
            <a:r>
              <a:rPr lang="tr-TR" sz="2000" i="0" dirty="0" smtClean="0">
                <a:solidFill>
                  <a:schemeClr val="accent2"/>
                </a:solidFill>
                <a:effectLst/>
                <a:latin typeface="+mn-lt"/>
              </a:rPr>
              <a:t/>
            </a:r>
            <a:br>
              <a:rPr lang="tr-TR" sz="2000" i="0" dirty="0" smtClean="0">
                <a:solidFill>
                  <a:schemeClr val="accent2"/>
                </a:solidFill>
                <a:effectLst/>
                <a:latin typeface="+mn-lt"/>
              </a:rPr>
            </a:br>
            <a:r>
              <a:rPr lang="tr-TR" sz="2000" dirty="0">
                <a:solidFill>
                  <a:schemeClr val="accent2"/>
                </a:solidFill>
                <a:latin typeface="+mn-lt"/>
              </a:rPr>
              <a:t/>
            </a:r>
            <a:br>
              <a:rPr lang="tr-TR" sz="2000" dirty="0">
                <a:solidFill>
                  <a:schemeClr val="accent2"/>
                </a:solidFill>
                <a:latin typeface="+mn-lt"/>
              </a:rPr>
            </a:br>
            <a:r>
              <a:rPr lang="tr-TR" sz="2000" i="0" dirty="0" smtClean="0">
                <a:solidFill>
                  <a:schemeClr val="accent2"/>
                </a:solidFill>
                <a:effectLst/>
                <a:latin typeface="+mn-lt"/>
              </a:rPr>
              <a:t>eyaleti </a:t>
            </a:r>
            <a:r>
              <a:rPr lang="tr-TR" sz="2000" i="0" dirty="0">
                <a:solidFill>
                  <a:schemeClr val="accent2"/>
                </a:solidFill>
                <a:effectLst/>
                <a:latin typeface="+mn-lt"/>
              </a:rPr>
              <a:t>ile Afganistan'ın </a:t>
            </a:r>
            <a:r>
              <a:rPr lang="tr-TR" sz="2000" i="0" dirty="0" err="1">
                <a:solidFill>
                  <a:schemeClr val="accent2"/>
                </a:solidFill>
                <a:effectLst/>
                <a:latin typeface="+mn-lt"/>
              </a:rPr>
              <a:t>Nimruz</a:t>
            </a:r>
            <a:r>
              <a:rPr lang="tr-TR" sz="2000" i="0" dirty="0">
                <a:solidFill>
                  <a:schemeClr val="accent2"/>
                </a:solidFill>
                <a:effectLst/>
                <a:latin typeface="+mn-lt"/>
              </a:rPr>
              <a:t>, </a:t>
            </a:r>
            <a:r>
              <a:rPr lang="tr-TR" sz="2000" i="0" dirty="0" err="1">
                <a:solidFill>
                  <a:schemeClr val="accent2"/>
                </a:solidFill>
                <a:effectLst/>
                <a:latin typeface="+mn-lt"/>
              </a:rPr>
              <a:t>Helmend</a:t>
            </a:r>
            <a:r>
              <a:rPr lang="tr-TR" sz="2000" i="0" dirty="0">
                <a:solidFill>
                  <a:schemeClr val="accent2"/>
                </a:solidFill>
                <a:effectLst/>
                <a:latin typeface="+mn-lt"/>
              </a:rPr>
              <a:t> ve </a:t>
            </a:r>
            <a:r>
              <a:rPr lang="tr-TR" sz="2000" i="0" dirty="0" err="1">
                <a:solidFill>
                  <a:schemeClr val="accent2"/>
                </a:solidFill>
                <a:effectLst/>
                <a:latin typeface="+mn-lt"/>
              </a:rPr>
              <a:t>Kandehar</a:t>
            </a:r>
            <a:r>
              <a:rPr lang="tr-TR" sz="2000" i="0" dirty="0">
                <a:solidFill>
                  <a:schemeClr val="accent2"/>
                </a:solidFill>
                <a:effectLst/>
                <a:latin typeface="+mn-lt"/>
              </a:rPr>
              <a:t> </a:t>
            </a:r>
            <a:r>
              <a:rPr lang="tr-TR" sz="2000" i="0" dirty="0" err="1" smtClean="0">
                <a:solidFill>
                  <a:schemeClr val="accent2"/>
                </a:solidFill>
                <a:effectLst/>
                <a:latin typeface="+mn-lt"/>
              </a:rPr>
              <a:t>vilayetlerininde</a:t>
            </a:r>
            <a:r>
              <a:rPr lang="tr-TR" sz="2000" i="0" dirty="0" smtClean="0">
                <a:solidFill>
                  <a:schemeClr val="accent2"/>
                </a:solidFill>
                <a:effectLst/>
                <a:latin typeface="+mn-lt"/>
              </a:rPr>
              <a:t> </a:t>
            </a:r>
            <a:r>
              <a:rPr lang="tr-TR" sz="2000" i="0" dirty="0">
                <a:solidFill>
                  <a:schemeClr val="accent2"/>
                </a:solidFill>
                <a:effectLst/>
                <a:latin typeface="+mn-lt"/>
              </a:rPr>
              <a:t>bulunduğu güney bölgelerini içeriyor</a:t>
            </a:r>
            <a:r>
              <a:rPr lang="tr-TR" b="0" i="0" dirty="0">
                <a:solidFill>
                  <a:schemeClr val="accent2"/>
                </a:solidFill>
                <a:effectLst/>
                <a:latin typeface="Roboto"/>
              </a:rPr>
              <a:t>.</a:t>
            </a:r>
            <a:endParaRPr lang="tr-TR" dirty="0">
              <a:solidFill>
                <a:schemeClr val="accent2"/>
              </a:solidFill>
            </a:endParaRPr>
          </a:p>
        </p:txBody>
      </p:sp>
    </p:spTree>
    <p:extLst>
      <p:ext uri="{BB962C8B-B14F-4D97-AF65-F5344CB8AC3E}">
        <p14:creationId xmlns:p14="http://schemas.microsoft.com/office/powerpoint/2010/main" val="130408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058" y="410142"/>
            <a:ext cx="6096000" cy="3419475"/>
          </a:xfrm>
        </p:spPr>
      </p:pic>
      <p:sp>
        <p:nvSpPr>
          <p:cNvPr id="5" name="Dikdörtgen 4"/>
          <p:cNvSpPr/>
          <p:nvPr/>
        </p:nvSpPr>
        <p:spPr>
          <a:xfrm>
            <a:off x="4408448" y="4254411"/>
            <a:ext cx="6218664" cy="1815882"/>
          </a:xfrm>
          <a:prstGeom prst="rect">
            <a:avLst/>
          </a:prstGeom>
        </p:spPr>
        <p:txBody>
          <a:bodyPr wrap="square">
            <a:spAutoFit/>
          </a:bodyPr>
          <a:lstStyle/>
          <a:p>
            <a:r>
              <a:rPr lang="tr-TR" sz="2800" dirty="0" err="1">
                <a:solidFill>
                  <a:srgbClr val="002060"/>
                </a:solidFill>
              </a:rPr>
              <a:t>Belucistan</a:t>
            </a:r>
            <a:r>
              <a:rPr lang="tr-TR" sz="2800" dirty="0">
                <a:solidFill>
                  <a:srgbClr val="002060"/>
                </a:solidFill>
              </a:rPr>
              <a:t> Pakistan'ın doğal güzelliklerine ev sahipliği yapan bir bölgesi olmasına rağmen, yatırım </a:t>
            </a:r>
            <a:r>
              <a:rPr lang="tr-TR" sz="2800" dirty="0" smtClean="0">
                <a:solidFill>
                  <a:srgbClr val="002060"/>
                </a:solidFill>
              </a:rPr>
              <a:t>eksikliği söz konusudur.</a:t>
            </a:r>
            <a:endParaRPr lang="tr-TR" sz="2800" dirty="0">
              <a:solidFill>
                <a:srgbClr val="002060"/>
              </a:solidFill>
            </a:endParaRPr>
          </a:p>
        </p:txBody>
      </p:sp>
    </p:spTree>
    <p:extLst>
      <p:ext uri="{BB962C8B-B14F-4D97-AF65-F5344CB8AC3E}">
        <p14:creationId xmlns:p14="http://schemas.microsoft.com/office/powerpoint/2010/main" val="170294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a:extLst>
              <a:ext uri="{FF2B5EF4-FFF2-40B4-BE49-F238E27FC236}">
                <a16:creationId xmlns:a16="http://schemas.microsoft.com/office/drawing/2014/main" id="{55173F54-BC95-074F-AC35-F59AA1758F4C}"/>
              </a:ext>
            </a:extLst>
          </p:cNvPr>
          <p:cNvSpPr txBox="1"/>
          <p:nvPr/>
        </p:nvSpPr>
        <p:spPr>
          <a:xfrm>
            <a:off x="464344" y="469464"/>
            <a:ext cx="6107906" cy="2585323"/>
          </a:xfrm>
          <a:prstGeom prst="rect">
            <a:avLst/>
          </a:prstGeom>
          <a:noFill/>
        </p:spPr>
        <p:txBody>
          <a:bodyPr wrap="square">
            <a:spAutoFit/>
          </a:bodyPr>
          <a:lstStyle/>
          <a:p>
            <a:r>
              <a:rPr lang="tr-TR" sz="1800"/>
              <a:t>Beluçça : </a:t>
            </a:r>
            <a:r>
              <a:rPr lang="tr-TR" sz="1800" b="0" i="0">
                <a:effectLst/>
              </a:rPr>
              <a:t>Günümüzde Pakistan, </a:t>
            </a:r>
            <a:r>
              <a:rPr lang="tr-TR" sz="1800" b="1" i="0">
                <a:effectLst/>
              </a:rPr>
              <a:t>Belucistan</a:t>
            </a:r>
            <a:r>
              <a:rPr lang="tr-TR" sz="1800" b="0" i="0">
                <a:effectLst/>
              </a:rPr>
              <a:t>, doğu İran ve Afganistan'da konuşulmaktadır. Afganistan'da halkın bazı bölgelerde çoğunluğunun konuştuğu bölgesel dillerden biridir. Yoğun olarak konuşulduğu bölgeler için üçüncü resmi </a:t>
            </a:r>
            <a:r>
              <a:rPr lang="tr-TR" sz="1800" b="1" i="0">
                <a:effectLst/>
              </a:rPr>
              <a:t>dil</a:t>
            </a:r>
            <a:r>
              <a:rPr lang="tr-TR" sz="1800" b="0" i="0">
                <a:effectLst/>
              </a:rPr>
              <a:t> olarak kabul edilmektedir. </a:t>
            </a:r>
            <a:r>
              <a:rPr lang="tr-TR" sz="1800" b="0" i="0">
                <a:solidFill>
                  <a:srgbClr val="3C4043"/>
                </a:solidFill>
                <a:effectLst/>
                <a:latin typeface="Roboto"/>
              </a:rPr>
              <a:t>İsa</a:t>
            </a:r>
            <a:r>
              <a:rPr lang="tr-TR" sz="1800" b="0" i="0">
                <a:effectLst/>
              </a:rPr>
              <a:t> öncesinde Hazar ve komşu bölgelerinde hüküm süren Pers ve Med uygarlıkları ile bağı olan bir dildir. Hint-Avrupa dil ailesine bağlı bir kuzeybatı İran dili olan Beluçça aynı gruptan olan Farsçayla yakından ilişkilidir. </a:t>
            </a:r>
            <a:endParaRPr lang="tr-TR"/>
          </a:p>
        </p:txBody>
      </p:sp>
      <p:pic>
        <p:nvPicPr>
          <p:cNvPr id="15" name="Resim 15">
            <a:extLst>
              <a:ext uri="{FF2B5EF4-FFF2-40B4-BE49-F238E27FC236}">
                <a16:creationId xmlns:a16="http://schemas.microsoft.com/office/drawing/2014/main" id="{88781E9A-EF92-3F41-BFC2-E31843B7C963}"/>
              </a:ext>
            </a:extLst>
          </p:cNvPr>
          <p:cNvPicPr>
            <a:picLocks noChangeAspect="1"/>
          </p:cNvPicPr>
          <p:nvPr/>
        </p:nvPicPr>
        <p:blipFill>
          <a:blip r:embed="rId2"/>
          <a:stretch>
            <a:fillRect/>
          </a:stretch>
        </p:blipFill>
        <p:spPr>
          <a:xfrm>
            <a:off x="6417469" y="2486024"/>
            <a:ext cx="5429250" cy="4082796"/>
          </a:xfrm>
          <a:prstGeom prst="rect">
            <a:avLst/>
          </a:prstGeom>
        </p:spPr>
      </p:pic>
    </p:spTree>
    <p:extLst>
      <p:ext uri="{BB962C8B-B14F-4D97-AF65-F5344CB8AC3E}">
        <p14:creationId xmlns:p14="http://schemas.microsoft.com/office/powerpoint/2010/main" val="51527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8976" y="415488"/>
            <a:ext cx="6096000" cy="6186309"/>
          </a:xfrm>
          <a:prstGeom prst="rect">
            <a:avLst/>
          </a:prstGeom>
        </p:spPr>
        <p:txBody>
          <a:bodyPr>
            <a:spAutoFit/>
          </a:bodyPr>
          <a:lstStyle/>
          <a:p>
            <a:r>
              <a:rPr lang="tr-TR" sz="3600" dirty="0" err="1">
                <a:solidFill>
                  <a:schemeClr val="accent2">
                    <a:lumMod val="50000"/>
                  </a:schemeClr>
                </a:solidFill>
              </a:rPr>
              <a:t>Beluçça</a:t>
            </a:r>
            <a:r>
              <a:rPr lang="tr-TR" sz="3600" dirty="0">
                <a:solidFill>
                  <a:schemeClr val="accent2">
                    <a:lumMod val="50000"/>
                  </a:schemeClr>
                </a:solidFill>
              </a:rPr>
              <a:t> İran, Pakistan, Afganistan, Hindistan, İran Körfezi, Türkiye, Arap Yarımadası, Türkmenistan ve Doğu Afrika'da konuşulur. Hint-Avrupa dil ailesinin İran grubunun bir üyesi olarak sınıflandırılır. Bu yüzden Farsça, Peştuca, Kürtçe, </a:t>
            </a:r>
            <a:r>
              <a:rPr lang="tr-TR" sz="3600" dirty="0" err="1">
                <a:solidFill>
                  <a:schemeClr val="accent2">
                    <a:lumMod val="50000"/>
                  </a:schemeClr>
                </a:solidFill>
              </a:rPr>
              <a:t>Dari</a:t>
            </a:r>
            <a:r>
              <a:rPr lang="tr-TR" sz="3600" dirty="0">
                <a:solidFill>
                  <a:schemeClr val="accent2">
                    <a:lumMod val="50000"/>
                  </a:schemeClr>
                </a:solidFill>
              </a:rPr>
              <a:t>, Tacik, Osetya dilleriyle benzeşir.</a:t>
            </a:r>
          </a:p>
        </p:txBody>
      </p:sp>
    </p:spTree>
    <p:extLst>
      <p:ext uri="{BB962C8B-B14F-4D97-AF65-F5344CB8AC3E}">
        <p14:creationId xmlns:p14="http://schemas.microsoft.com/office/powerpoint/2010/main" val="267218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17" y="447211"/>
            <a:ext cx="6858000" cy="5695950"/>
          </a:xfrm>
          <a:prstGeom prst="rect">
            <a:avLst/>
          </a:prstGeom>
        </p:spPr>
      </p:pic>
      <p:sp>
        <p:nvSpPr>
          <p:cNvPr id="3" name="Dikdörtgen 2"/>
          <p:cNvSpPr/>
          <p:nvPr/>
        </p:nvSpPr>
        <p:spPr>
          <a:xfrm>
            <a:off x="7861609" y="256478"/>
            <a:ext cx="3557239" cy="5940088"/>
          </a:xfrm>
          <a:prstGeom prst="rect">
            <a:avLst/>
          </a:prstGeom>
        </p:spPr>
        <p:txBody>
          <a:bodyPr wrap="square">
            <a:spAutoFit/>
          </a:bodyPr>
          <a:lstStyle/>
          <a:p>
            <a:r>
              <a:rPr lang="tr-TR" sz="2000" dirty="0">
                <a:solidFill>
                  <a:schemeClr val="bg2">
                    <a:lumMod val="10000"/>
                  </a:schemeClr>
                </a:solidFill>
              </a:rPr>
              <a:t>Doğu ve batı olmak üzere iki ana lehçesi vardır. </a:t>
            </a:r>
            <a:r>
              <a:rPr lang="tr-TR" sz="2000" dirty="0" err="1">
                <a:solidFill>
                  <a:schemeClr val="bg2">
                    <a:lumMod val="10000"/>
                  </a:schemeClr>
                </a:solidFill>
              </a:rPr>
              <a:t>Beluçça</a:t>
            </a:r>
            <a:r>
              <a:rPr lang="tr-TR" sz="2000" dirty="0">
                <a:solidFill>
                  <a:schemeClr val="bg2">
                    <a:lumMod val="10000"/>
                  </a:schemeClr>
                </a:solidFill>
              </a:rPr>
              <a:t> konuşanların toplam sayısı tahmin etmek zordur. </a:t>
            </a:r>
            <a:r>
              <a:rPr lang="tr-TR" sz="2000" dirty="0" err="1">
                <a:solidFill>
                  <a:schemeClr val="bg2">
                    <a:lumMod val="10000"/>
                  </a:schemeClr>
                </a:solidFill>
              </a:rPr>
              <a:t>Beluçça'nın</a:t>
            </a:r>
            <a:r>
              <a:rPr lang="tr-TR" sz="2000" dirty="0">
                <a:solidFill>
                  <a:schemeClr val="bg2">
                    <a:lumMod val="10000"/>
                  </a:schemeClr>
                </a:solidFill>
              </a:rPr>
              <a:t> bir lehçesi olan Batı </a:t>
            </a:r>
            <a:r>
              <a:rPr lang="tr-TR" sz="2000" dirty="0" err="1">
                <a:solidFill>
                  <a:schemeClr val="bg2">
                    <a:lumMod val="10000"/>
                  </a:schemeClr>
                </a:solidFill>
              </a:rPr>
              <a:t>Beluçça'yı</a:t>
            </a:r>
            <a:r>
              <a:rPr lang="tr-TR" sz="2000" dirty="0">
                <a:solidFill>
                  <a:schemeClr val="bg2">
                    <a:lumMod val="10000"/>
                  </a:schemeClr>
                </a:solidFill>
              </a:rPr>
              <a:t> konuşan kişi sayısı daha yaygındır. Dili altı milyon kadar insanın konuştuğu düşünülmektedir. Batı lehçesi içinde ise iki ayrı lehçe, </a:t>
            </a:r>
            <a:r>
              <a:rPr lang="tr-TR" sz="2000" dirty="0" err="1">
                <a:solidFill>
                  <a:schemeClr val="bg2">
                    <a:lumMod val="10000"/>
                  </a:schemeClr>
                </a:solidFill>
              </a:rPr>
              <a:t>Rakhşani</a:t>
            </a:r>
            <a:r>
              <a:rPr lang="tr-TR" sz="2000" dirty="0">
                <a:solidFill>
                  <a:schemeClr val="bg2">
                    <a:lumMod val="10000"/>
                  </a:schemeClr>
                </a:solidFill>
              </a:rPr>
              <a:t> ve </a:t>
            </a:r>
            <a:r>
              <a:rPr lang="tr-TR" sz="2000" dirty="0" err="1">
                <a:solidFill>
                  <a:schemeClr val="bg2">
                    <a:lumMod val="10000"/>
                  </a:schemeClr>
                </a:solidFill>
              </a:rPr>
              <a:t>Makrani</a:t>
            </a:r>
            <a:r>
              <a:rPr lang="tr-TR" sz="2000" dirty="0">
                <a:solidFill>
                  <a:schemeClr val="bg2">
                    <a:lumMod val="10000"/>
                  </a:schemeClr>
                </a:solidFill>
              </a:rPr>
              <a:t> vardır. Doğu </a:t>
            </a:r>
            <a:r>
              <a:rPr lang="tr-TR" sz="2000" dirty="0" err="1">
                <a:solidFill>
                  <a:schemeClr val="bg2">
                    <a:lumMod val="10000"/>
                  </a:schemeClr>
                </a:solidFill>
              </a:rPr>
              <a:t>Beluçça</a:t>
            </a:r>
            <a:r>
              <a:rPr lang="tr-TR" sz="2000" dirty="0">
                <a:solidFill>
                  <a:schemeClr val="bg2">
                    <a:lumMod val="10000"/>
                  </a:schemeClr>
                </a:solidFill>
              </a:rPr>
              <a:t> lehçeleri (</a:t>
            </a:r>
            <a:r>
              <a:rPr lang="tr-TR" sz="2000" dirty="0" err="1">
                <a:solidFill>
                  <a:schemeClr val="bg2">
                    <a:lumMod val="10000"/>
                  </a:schemeClr>
                </a:solidFill>
              </a:rPr>
              <a:t>Belucistan</a:t>
            </a:r>
            <a:r>
              <a:rPr lang="tr-TR" sz="2000" dirty="0">
                <a:solidFill>
                  <a:schemeClr val="bg2">
                    <a:lumMod val="10000"/>
                  </a:schemeClr>
                </a:solidFill>
              </a:rPr>
              <a:t>, </a:t>
            </a:r>
            <a:r>
              <a:rPr lang="tr-TR" sz="2000" dirty="0" err="1">
                <a:solidFill>
                  <a:schemeClr val="bg2">
                    <a:lumMod val="10000"/>
                  </a:schemeClr>
                </a:solidFill>
              </a:rPr>
              <a:t>Pencap</a:t>
            </a:r>
            <a:r>
              <a:rPr lang="tr-TR" sz="2000" dirty="0">
                <a:solidFill>
                  <a:schemeClr val="bg2">
                    <a:lumMod val="10000"/>
                  </a:schemeClr>
                </a:solidFill>
              </a:rPr>
              <a:t> ve </a:t>
            </a:r>
            <a:r>
              <a:rPr lang="tr-TR" sz="2000" dirty="0" err="1">
                <a:solidFill>
                  <a:schemeClr val="bg2">
                    <a:lumMod val="10000"/>
                  </a:schemeClr>
                </a:solidFill>
              </a:rPr>
              <a:t>Sindh'in</a:t>
            </a:r>
            <a:r>
              <a:rPr lang="tr-TR" sz="2000" dirty="0">
                <a:solidFill>
                  <a:schemeClr val="bg2">
                    <a:lumMod val="10000"/>
                  </a:schemeClr>
                </a:solidFill>
              </a:rPr>
              <a:t> kuzey-doğu bölgelerinde) konuşulduğu bölgelerde, yazılı olarak çok az kullanılması sonucu gelişememiştir.</a:t>
            </a:r>
          </a:p>
        </p:txBody>
      </p:sp>
    </p:spTree>
    <p:extLst>
      <p:ext uri="{BB962C8B-B14F-4D97-AF65-F5344CB8AC3E}">
        <p14:creationId xmlns:p14="http://schemas.microsoft.com/office/powerpoint/2010/main" val="148908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6D76B9-E988-7542-8AAD-334E4E7C9874}"/>
              </a:ext>
            </a:extLst>
          </p:cNvPr>
          <p:cNvSpPr>
            <a:spLocks noGrp="1"/>
          </p:cNvSpPr>
          <p:nvPr>
            <p:ph type="title"/>
          </p:nvPr>
        </p:nvSpPr>
        <p:spPr>
          <a:xfrm>
            <a:off x="3769111" y="172398"/>
            <a:ext cx="10057731" cy="1609344"/>
          </a:xfrm>
        </p:spPr>
        <p:txBody>
          <a:bodyPr/>
          <a:lstStyle/>
          <a:p>
            <a:r>
              <a:rPr lang="ar-AE" dirty="0"/>
              <a:t>خیبر پختونخواہ</a:t>
            </a:r>
            <a:endParaRPr lang="tr-TR" dirty="0"/>
          </a:p>
        </p:txBody>
      </p:sp>
      <p:pic>
        <p:nvPicPr>
          <p:cNvPr id="3" name="Resim 3">
            <a:extLst>
              <a:ext uri="{FF2B5EF4-FFF2-40B4-BE49-F238E27FC236}">
                <a16:creationId xmlns:a16="http://schemas.microsoft.com/office/drawing/2014/main" id="{C69549E4-07DE-084A-8A2E-D23A9B9D128B}"/>
              </a:ext>
            </a:extLst>
          </p:cNvPr>
          <p:cNvPicPr>
            <a:picLocks noChangeAspect="1"/>
          </p:cNvPicPr>
          <p:nvPr/>
        </p:nvPicPr>
        <p:blipFill>
          <a:blip r:embed="rId2"/>
          <a:stretch>
            <a:fillRect/>
          </a:stretch>
        </p:blipFill>
        <p:spPr>
          <a:xfrm>
            <a:off x="3251975" y="1598021"/>
            <a:ext cx="4944172" cy="5081559"/>
          </a:xfrm>
          <a:prstGeom prst="rect">
            <a:avLst/>
          </a:prstGeom>
        </p:spPr>
      </p:pic>
    </p:spTree>
    <p:extLst>
      <p:ext uri="{BB962C8B-B14F-4D97-AF65-F5344CB8AC3E}">
        <p14:creationId xmlns:p14="http://schemas.microsoft.com/office/powerpoint/2010/main" val="44514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24C93C-6EA9-5C45-8BAF-00443986BD0A}"/>
              </a:ext>
            </a:extLst>
          </p:cNvPr>
          <p:cNvSpPr>
            <a:spLocks noGrp="1"/>
          </p:cNvSpPr>
          <p:nvPr>
            <p:ph type="title"/>
          </p:nvPr>
        </p:nvSpPr>
        <p:spPr>
          <a:xfrm>
            <a:off x="3427412" y="484632"/>
            <a:ext cx="10058400" cy="1647380"/>
          </a:xfrm>
        </p:spPr>
        <p:txBody>
          <a:bodyPr/>
          <a:lstStyle/>
          <a:p>
            <a:r>
              <a:rPr lang="ur-PK" dirty="0">
                <a:effectLst/>
              </a:rPr>
              <a:t>پاکستان میں </a:t>
            </a:r>
            <a:r>
              <a:rPr lang="ur-PK" dirty="0"/>
              <a:t>صوبے</a:t>
            </a:r>
            <a:endParaRPr lang="tr-TR" dirty="0"/>
          </a:p>
        </p:txBody>
      </p:sp>
      <p:pic>
        <p:nvPicPr>
          <p:cNvPr id="4" name="Resim 4">
            <a:extLst>
              <a:ext uri="{FF2B5EF4-FFF2-40B4-BE49-F238E27FC236}">
                <a16:creationId xmlns:a16="http://schemas.microsoft.com/office/drawing/2014/main" id="{0F69728C-901B-2B48-9295-5DC5B3B1AB46}"/>
              </a:ext>
            </a:extLst>
          </p:cNvPr>
          <p:cNvPicPr>
            <a:picLocks noGrp="1" noChangeAspect="1"/>
          </p:cNvPicPr>
          <p:nvPr>
            <p:ph idx="1"/>
          </p:nvPr>
        </p:nvPicPr>
        <p:blipFill>
          <a:blip r:embed="rId2"/>
          <a:stretch>
            <a:fillRect/>
          </a:stretch>
        </p:blipFill>
        <p:spPr>
          <a:xfrm>
            <a:off x="3215538" y="2132012"/>
            <a:ext cx="5343525" cy="4029075"/>
          </a:xfrm>
          <a:prstGeom prst="rect">
            <a:avLst/>
          </a:prstGeom>
        </p:spPr>
      </p:pic>
    </p:spTree>
    <p:extLst>
      <p:ext uri="{BB962C8B-B14F-4D97-AF65-F5344CB8AC3E}">
        <p14:creationId xmlns:p14="http://schemas.microsoft.com/office/powerpoint/2010/main" val="17773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745E71C-6DB5-B94C-BE25-70A17B4150C8}"/>
              </a:ext>
            </a:extLst>
          </p:cNvPr>
          <p:cNvSpPr txBox="1"/>
          <p:nvPr/>
        </p:nvSpPr>
        <p:spPr>
          <a:xfrm>
            <a:off x="642937" y="505896"/>
            <a:ext cx="7012781" cy="2677656"/>
          </a:xfrm>
          <a:prstGeom prst="rect">
            <a:avLst/>
          </a:prstGeom>
          <a:noFill/>
        </p:spPr>
        <p:txBody>
          <a:bodyPr wrap="square">
            <a:spAutoFit/>
          </a:bodyPr>
          <a:lstStyle/>
          <a:p>
            <a:r>
              <a:rPr lang="tr-TR" sz="2800" b="0" i="0" dirty="0">
                <a:solidFill>
                  <a:schemeClr val="accent2">
                    <a:lumMod val="50000"/>
                  </a:schemeClr>
                </a:solidFill>
                <a:effectLst/>
              </a:rPr>
              <a:t>Hayber-</a:t>
            </a:r>
            <a:r>
              <a:rPr lang="tr-TR" sz="2800" b="0" i="0" dirty="0" err="1">
                <a:solidFill>
                  <a:schemeClr val="accent2">
                    <a:lumMod val="50000"/>
                  </a:schemeClr>
                </a:solidFill>
                <a:effectLst/>
              </a:rPr>
              <a:t>Pahtunhva</a:t>
            </a:r>
            <a:r>
              <a:rPr lang="tr-TR" sz="2800" b="0" i="0" dirty="0">
                <a:solidFill>
                  <a:schemeClr val="accent2">
                    <a:lumMod val="50000"/>
                  </a:schemeClr>
                </a:solidFill>
                <a:effectLst/>
              </a:rPr>
              <a:t> Kuzeybatı Sınır Eyaleti, Pakistan'ın kuzeybatı alanında yer alan bölge. Bu bölgedeki dağlar Pakistan ve Afganistan arasındaki sınırı oluşturmaktadır. Bu bölgede yaşayan insanlara </a:t>
            </a:r>
            <a:r>
              <a:rPr lang="tr-TR" sz="2800" b="0" i="0" dirty="0" err="1">
                <a:solidFill>
                  <a:schemeClr val="accent2">
                    <a:lumMod val="50000"/>
                  </a:schemeClr>
                </a:solidFill>
                <a:effectLst/>
              </a:rPr>
              <a:t>Peştun</a:t>
            </a:r>
            <a:r>
              <a:rPr lang="tr-TR" sz="2800" b="0" i="0" dirty="0">
                <a:solidFill>
                  <a:schemeClr val="accent2">
                    <a:lumMod val="50000"/>
                  </a:schemeClr>
                </a:solidFill>
                <a:effectLst/>
              </a:rPr>
              <a:t> denmektedir.</a:t>
            </a:r>
            <a:endParaRPr lang="tr-TR" sz="2800" dirty="0">
              <a:solidFill>
                <a:schemeClr val="accent2">
                  <a:lumMod val="5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277" y="1290808"/>
            <a:ext cx="4300839" cy="5020781"/>
          </a:xfrm>
          <a:prstGeom prst="rect">
            <a:avLst/>
          </a:prstGeom>
        </p:spPr>
      </p:pic>
    </p:spTree>
    <p:extLst>
      <p:ext uri="{BB962C8B-B14F-4D97-AF65-F5344CB8AC3E}">
        <p14:creationId xmlns:p14="http://schemas.microsoft.com/office/powerpoint/2010/main" val="337257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ikdörtgen 1"/>
          <p:cNvSpPr/>
          <p:nvPr/>
        </p:nvSpPr>
        <p:spPr>
          <a:xfrm>
            <a:off x="544297" y="411924"/>
            <a:ext cx="1736373" cy="369332"/>
          </a:xfrm>
          <a:prstGeom prst="rect">
            <a:avLst/>
          </a:prstGeom>
        </p:spPr>
        <p:txBody>
          <a:bodyPr wrap="none">
            <a:spAutoFit/>
          </a:bodyPr>
          <a:lstStyle/>
          <a:p>
            <a:r>
              <a:rPr lang="tr-TR" dirty="0">
                <a:solidFill>
                  <a:srgbClr val="C00000"/>
                </a:solidFill>
                <a:latin typeface="Linux Libertine"/>
              </a:rPr>
              <a:t>Önemli şehirler</a:t>
            </a:r>
            <a:endParaRPr lang="tr-TR" b="0" i="0" dirty="0">
              <a:solidFill>
                <a:srgbClr val="C00000"/>
              </a:solidFill>
              <a:effectLst/>
              <a:latin typeface="Linux Libertine"/>
            </a:endParaRPr>
          </a:p>
        </p:txBody>
      </p:sp>
      <p:graphicFrame>
        <p:nvGraphicFramePr>
          <p:cNvPr id="3" name="Tablo 2"/>
          <p:cNvGraphicFramePr>
            <a:graphicFrameLocks noGrp="1"/>
          </p:cNvGraphicFramePr>
          <p:nvPr>
            <p:extLst>
              <p:ext uri="{D42A27DB-BD31-4B8C-83A1-F6EECF244321}">
                <p14:modId xmlns:p14="http://schemas.microsoft.com/office/powerpoint/2010/main" val="783858582"/>
              </p:ext>
            </p:extLst>
          </p:nvPr>
        </p:nvGraphicFramePr>
        <p:xfrm>
          <a:off x="544297" y="1115122"/>
          <a:ext cx="9603314" cy="2274850"/>
        </p:xfrm>
        <a:graphic>
          <a:graphicData uri="http://schemas.openxmlformats.org/drawingml/2006/table">
            <a:tbl>
              <a:tblPr/>
              <a:tblGrid>
                <a:gridCol w="1371902">
                  <a:extLst>
                    <a:ext uri="{9D8B030D-6E8A-4147-A177-3AD203B41FA5}">
                      <a16:colId xmlns:a16="http://schemas.microsoft.com/office/drawing/2014/main" val="745206546"/>
                    </a:ext>
                  </a:extLst>
                </a:gridCol>
                <a:gridCol w="1371902">
                  <a:extLst>
                    <a:ext uri="{9D8B030D-6E8A-4147-A177-3AD203B41FA5}">
                      <a16:colId xmlns:a16="http://schemas.microsoft.com/office/drawing/2014/main" val="2894220025"/>
                    </a:ext>
                  </a:extLst>
                </a:gridCol>
                <a:gridCol w="1371902">
                  <a:extLst>
                    <a:ext uri="{9D8B030D-6E8A-4147-A177-3AD203B41FA5}">
                      <a16:colId xmlns:a16="http://schemas.microsoft.com/office/drawing/2014/main" val="1901631759"/>
                    </a:ext>
                  </a:extLst>
                </a:gridCol>
                <a:gridCol w="1371902">
                  <a:extLst>
                    <a:ext uri="{9D8B030D-6E8A-4147-A177-3AD203B41FA5}">
                      <a16:colId xmlns:a16="http://schemas.microsoft.com/office/drawing/2014/main" val="1673730811"/>
                    </a:ext>
                  </a:extLst>
                </a:gridCol>
                <a:gridCol w="1371902">
                  <a:extLst>
                    <a:ext uri="{9D8B030D-6E8A-4147-A177-3AD203B41FA5}">
                      <a16:colId xmlns:a16="http://schemas.microsoft.com/office/drawing/2014/main" val="1933265179"/>
                    </a:ext>
                  </a:extLst>
                </a:gridCol>
                <a:gridCol w="1371902">
                  <a:extLst>
                    <a:ext uri="{9D8B030D-6E8A-4147-A177-3AD203B41FA5}">
                      <a16:colId xmlns:a16="http://schemas.microsoft.com/office/drawing/2014/main" val="1631392521"/>
                    </a:ext>
                  </a:extLst>
                </a:gridCol>
                <a:gridCol w="1371902">
                  <a:extLst>
                    <a:ext uri="{9D8B030D-6E8A-4147-A177-3AD203B41FA5}">
                      <a16:colId xmlns:a16="http://schemas.microsoft.com/office/drawing/2014/main" val="1818123560"/>
                    </a:ext>
                  </a:extLst>
                </a:gridCol>
              </a:tblGrid>
              <a:tr h="2274850">
                <a:tc>
                  <a:txBody>
                    <a:bodyPr/>
                    <a:lstStyle/>
                    <a:p>
                      <a:pPr>
                        <a:buFont typeface="Arial" panose="020B0604020202020204" pitchFamily="34" charset="0"/>
                        <a:buChar char="•"/>
                      </a:pPr>
                      <a:r>
                        <a:rPr lang="tr-TR" u="none" strike="noStrike" dirty="0" err="1" smtClean="0">
                          <a:solidFill>
                            <a:srgbClr val="0B0080"/>
                          </a:solidFill>
                          <a:effectLst/>
                          <a:hlinkClick r:id="rId2" tooltip="Abbottabad"/>
                        </a:rPr>
                        <a:t>Abbottaad</a:t>
                      </a:r>
                      <a:endParaRPr lang="tr-TR" dirty="0">
                        <a:effectLst/>
                      </a:endParaRPr>
                    </a:p>
                    <a:p>
                      <a:pPr>
                        <a:buFont typeface="Arial" panose="020B0604020202020204" pitchFamily="34" charset="0"/>
                        <a:buChar char="•"/>
                      </a:pPr>
                      <a:r>
                        <a:rPr lang="tr-TR" u="none" strike="noStrike" dirty="0" err="1">
                          <a:solidFill>
                            <a:srgbClr val="A55858"/>
                          </a:solidFill>
                          <a:effectLst/>
                          <a:hlinkClick r:id="rId3" tooltip="Bannu (sayfa mevcut değil)"/>
                        </a:rPr>
                        <a:t>Bannu</a:t>
                      </a:r>
                      <a:endParaRPr lang="tr-TR" dirty="0">
                        <a:effectLst/>
                      </a:endParaRPr>
                    </a:p>
                    <a:p>
                      <a:pPr>
                        <a:buFont typeface="Arial" panose="020B0604020202020204" pitchFamily="34" charset="0"/>
                        <a:buChar char="•"/>
                      </a:pPr>
                      <a:r>
                        <a:rPr lang="tr-TR" u="none" strike="noStrike" dirty="0" err="1">
                          <a:solidFill>
                            <a:srgbClr val="A55858"/>
                          </a:solidFill>
                          <a:effectLst/>
                          <a:hlinkClick r:id="rId4" tooltip="Balako (sayfa mevcut değil)"/>
                        </a:rPr>
                        <a:t>Balako</a:t>
                      </a:r>
                      <a:endParaRPr lang="tr-TR" dirty="0">
                        <a:effectLst/>
                      </a:endParaRPr>
                    </a:p>
                    <a:p>
                      <a:pPr>
                        <a:buFont typeface="Arial" panose="020B0604020202020204" pitchFamily="34" charset="0"/>
                        <a:buChar char="•"/>
                      </a:pPr>
                      <a:r>
                        <a:rPr lang="tr-TR" u="none" strike="noStrike" dirty="0" err="1">
                          <a:solidFill>
                            <a:srgbClr val="A55858"/>
                          </a:solidFill>
                          <a:effectLst/>
                          <a:hlinkClick r:id="rId5" tooltip="Besham (sayfa mevcut değil)"/>
                        </a:rPr>
                        <a:t>Besham</a:t>
                      </a:r>
                      <a:endParaRPr lang="tr-TR" dirty="0">
                        <a:effectLst/>
                      </a:endParaRPr>
                    </a:p>
                    <a:p>
                      <a:pPr>
                        <a:buFont typeface="Arial" panose="020B0604020202020204" pitchFamily="34" charset="0"/>
                        <a:buChar char="•"/>
                      </a:pPr>
                      <a:r>
                        <a:rPr lang="tr-TR" u="none" strike="noStrike" dirty="0" err="1">
                          <a:solidFill>
                            <a:srgbClr val="A55858"/>
                          </a:solidFill>
                          <a:effectLst/>
                          <a:hlinkClick r:id="rId6" tooltip="Batagram (sayfa mevcut değil)"/>
                        </a:rPr>
                        <a:t>Batagram</a:t>
                      </a:r>
                      <a:endParaRPr lang="tr-TR" dirty="0">
                        <a:effectLst/>
                      </a:endParaRPr>
                    </a:p>
                    <a:p>
                      <a:pPr>
                        <a:buFont typeface="Arial" panose="020B0604020202020204" pitchFamily="34" charset="0"/>
                        <a:buChar char="•"/>
                      </a:pPr>
                      <a:r>
                        <a:rPr lang="tr-TR" u="none" strike="noStrike" dirty="0" err="1">
                          <a:solidFill>
                            <a:srgbClr val="A55858"/>
                          </a:solidFill>
                          <a:effectLst/>
                          <a:hlinkClick r:id="rId7" tooltip="Buner, Pakistan (sayfa mevcut değil)"/>
                        </a:rPr>
                        <a:t>Daggar</a:t>
                      </a:r>
                      <a:endParaRPr lang="tr-TR" dirty="0">
                        <a:effectLst/>
                      </a:endParaRPr>
                    </a:p>
                  </a:txBody>
                  <a:tcPr>
                    <a:lnL>
                      <a:noFill/>
                    </a:lnL>
                    <a:lnR>
                      <a:noFill/>
                    </a:lnR>
                    <a:lnT>
                      <a:noFill/>
                    </a:lnT>
                    <a:lnB>
                      <a:noFill/>
                    </a:lnB>
                    <a:solidFill>
                      <a:srgbClr val="FFFFFF"/>
                    </a:solidFill>
                  </a:tcPr>
                </a:tc>
                <a:tc>
                  <a:txBody>
                    <a:bodyPr/>
                    <a:lstStyle/>
                    <a:p>
                      <a:pPr>
                        <a:buFont typeface="Arial" panose="020B0604020202020204" pitchFamily="34" charset="0"/>
                        <a:buChar char="•"/>
                      </a:pPr>
                      <a:r>
                        <a:rPr lang="tr-TR" u="none" strike="noStrike" dirty="0" err="1">
                          <a:solidFill>
                            <a:srgbClr val="0B0080"/>
                          </a:solidFill>
                          <a:effectLst/>
                          <a:hlinkClick r:id="rId8" tooltip="Çarseda"/>
                        </a:rPr>
                        <a:t>Çarseda</a:t>
                      </a:r>
                      <a:endParaRPr lang="tr-TR" dirty="0">
                        <a:effectLst/>
                      </a:endParaRPr>
                    </a:p>
                    <a:p>
                      <a:pPr>
                        <a:buFont typeface="Arial" panose="020B0604020202020204" pitchFamily="34" charset="0"/>
                        <a:buChar char="•"/>
                      </a:pPr>
                      <a:r>
                        <a:rPr lang="tr-TR" u="none" strike="noStrike" dirty="0" err="1">
                          <a:solidFill>
                            <a:srgbClr val="0B0080"/>
                          </a:solidFill>
                          <a:effectLst/>
                          <a:hlinkClick r:id="rId9" tooltip="Çitral"/>
                        </a:rPr>
                        <a:t>Çitral</a:t>
                      </a:r>
                      <a:endParaRPr lang="tr-TR" dirty="0">
                        <a:effectLst/>
                      </a:endParaRPr>
                    </a:p>
                    <a:p>
                      <a:pPr>
                        <a:buFont typeface="Arial" panose="020B0604020202020204" pitchFamily="34" charset="0"/>
                        <a:buChar char="•"/>
                      </a:pPr>
                      <a:r>
                        <a:rPr lang="tr-TR" u="none" strike="noStrike" dirty="0" err="1" smtClean="0">
                          <a:solidFill>
                            <a:srgbClr val="A55858"/>
                          </a:solidFill>
                          <a:effectLst/>
                          <a:hlinkClick r:id="rId10" tooltip="Dera İsmail Han (sayfa mevcut değil)"/>
                        </a:rPr>
                        <a:t>Dera</a:t>
                      </a:r>
                      <a:endParaRPr lang="tr-TR" u="none" strike="noStrike" dirty="0" smtClean="0">
                        <a:solidFill>
                          <a:srgbClr val="A55858"/>
                        </a:solidFill>
                        <a:effectLst/>
                        <a:hlinkClick r:id="rId10" tooltip="Dera İsmail Han (sayfa mevcut değil)"/>
                      </a:endParaRPr>
                    </a:p>
                    <a:p>
                      <a:pPr>
                        <a:buFont typeface="Arial" panose="020B0604020202020204" pitchFamily="34" charset="0"/>
                        <a:buNone/>
                      </a:pPr>
                      <a:r>
                        <a:rPr lang="tr-TR" u="none" strike="noStrike" dirty="0" smtClean="0">
                          <a:solidFill>
                            <a:srgbClr val="A55858"/>
                          </a:solidFill>
                          <a:effectLst/>
                          <a:hlinkClick r:id="rId10" tooltip="Dera İsmail Han (sayfa mevcut değil)"/>
                        </a:rPr>
                        <a:t>İsmail </a:t>
                      </a:r>
                      <a:r>
                        <a:rPr lang="tr-TR" u="none" strike="noStrike" dirty="0">
                          <a:solidFill>
                            <a:srgbClr val="A55858"/>
                          </a:solidFill>
                          <a:effectLst/>
                          <a:hlinkClick r:id="rId10" tooltip="Dera İsmail Han (sayfa mevcut değil)"/>
                        </a:rPr>
                        <a:t>Han</a:t>
                      </a:r>
                      <a:endParaRPr lang="tr-TR" dirty="0">
                        <a:effectLst/>
                      </a:endParaRPr>
                    </a:p>
                    <a:p>
                      <a:pPr>
                        <a:buFont typeface="Arial" panose="020B0604020202020204" pitchFamily="34" charset="0"/>
                        <a:buChar char="•"/>
                      </a:pPr>
                      <a:r>
                        <a:rPr lang="tr-TR" u="none" strike="noStrike" dirty="0" err="1">
                          <a:solidFill>
                            <a:srgbClr val="A55858"/>
                          </a:solidFill>
                          <a:effectLst/>
                          <a:hlinkClick r:id="rId11" tooltip="Dir, Pakistan (sayfa mevcut değil)"/>
                        </a:rPr>
                        <a:t>Dir</a:t>
                      </a:r>
                      <a:endParaRPr lang="tr-TR" dirty="0">
                        <a:effectLst/>
                      </a:endParaRPr>
                    </a:p>
                  </a:txBody>
                  <a:tcPr>
                    <a:lnL>
                      <a:noFill/>
                    </a:lnL>
                    <a:lnR>
                      <a:noFill/>
                    </a:lnR>
                    <a:lnT>
                      <a:noFill/>
                    </a:lnT>
                    <a:lnB>
                      <a:noFill/>
                    </a:lnB>
                    <a:solidFill>
                      <a:srgbClr val="FFFFFF"/>
                    </a:solidFill>
                  </a:tcPr>
                </a:tc>
                <a:tc>
                  <a:txBody>
                    <a:bodyPr/>
                    <a:lstStyle/>
                    <a:p>
                      <a:pPr>
                        <a:buFont typeface="Arial" panose="020B0604020202020204" pitchFamily="34" charset="0"/>
                        <a:buChar char="•"/>
                      </a:pPr>
                      <a:r>
                        <a:rPr lang="tr-TR" u="none" strike="noStrike">
                          <a:solidFill>
                            <a:srgbClr val="A55858"/>
                          </a:solidFill>
                          <a:effectLst/>
                          <a:hlinkClick r:id="rId12" tooltip="Hangu (sayfa mevcut değil)"/>
                        </a:rPr>
                        <a:t>Hangu</a:t>
                      </a:r>
                      <a:endParaRPr lang="tr-TR">
                        <a:effectLst/>
                      </a:endParaRPr>
                    </a:p>
                    <a:p>
                      <a:pPr>
                        <a:buFont typeface="Arial" panose="020B0604020202020204" pitchFamily="34" charset="0"/>
                        <a:buChar char="•"/>
                      </a:pPr>
                      <a:r>
                        <a:rPr lang="tr-TR" u="none" strike="noStrike">
                          <a:solidFill>
                            <a:srgbClr val="A55858"/>
                          </a:solidFill>
                          <a:effectLst/>
                          <a:hlinkClick r:id="rId13" tooltip="Haripur, Pakistan (sayfa mevcut değil)"/>
                        </a:rPr>
                        <a:t>Haripur</a:t>
                      </a:r>
                      <a:endParaRPr lang="tr-TR">
                        <a:effectLst/>
                      </a:endParaRPr>
                    </a:p>
                    <a:p>
                      <a:pPr>
                        <a:buFont typeface="Arial" panose="020B0604020202020204" pitchFamily="34" charset="0"/>
                        <a:buChar char="•"/>
                      </a:pPr>
                      <a:r>
                        <a:rPr lang="tr-TR" u="none" strike="noStrike">
                          <a:solidFill>
                            <a:srgbClr val="A55858"/>
                          </a:solidFill>
                          <a:effectLst/>
                          <a:hlinkClick r:id="rId14" tooltip="Havelian (sayfa mevcut değil)"/>
                        </a:rPr>
                        <a:t>Havelian</a:t>
                      </a:r>
                      <a:endParaRPr lang="tr-TR">
                        <a:effectLst/>
                      </a:endParaRPr>
                    </a:p>
                    <a:p>
                      <a:pPr>
                        <a:buFont typeface="Arial" panose="020B0604020202020204" pitchFamily="34" charset="0"/>
                        <a:buChar char="•"/>
                      </a:pPr>
                      <a:r>
                        <a:rPr lang="tr-TR" u="none" strike="noStrike">
                          <a:solidFill>
                            <a:srgbClr val="A55858"/>
                          </a:solidFill>
                          <a:effectLst/>
                          <a:hlinkClick r:id="rId15" tooltip="Kohat (sayfa mevcut değil)"/>
                        </a:rPr>
                        <a:t>Kohat</a:t>
                      </a:r>
                      <a:endParaRPr lang="tr-TR">
                        <a:effectLst/>
                      </a:endParaRPr>
                    </a:p>
                  </a:txBody>
                  <a:tcPr>
                    <a:lnL>
                      <a:noFill/>
                    </a:lnL>
                    <a:lnR>
                      <a:noFill/>
                    </a:lnR>
                    <a:lnT>
                      <a:noFill/>
                    </a:lnT>
                    <a:lnB>
                      <a:noFill/>
                    </a:lnB>
                    <a:solidFill>
                      <a:srgbClr val="FFFFFF"/>
                    </a:solidFill>
                  </a:tcPr>
                </a:tc>
                <a:tc>
                  <a:txBody>
                    <a:bodyPr/>
                    <a:lstStyle/>
                    <a:p>
                      <a:pPr>
                        <a:buFont typeface="Arial" panose="020B0604020202020204" pitchFamily="34" charset="0"/>
                        <a:buChar char="•"/>
                      </a:pPr>
                      <a:r>
                        <a:rPr lang="fi-FI" u="none" strike="noStrike">
                          <a:solidFill>
                            <a:srgbClr val="A55858"/>
                          </a:solidFill>
                          <a:effectLst/>
                          <a:hlinkClick r:id="rId16" tooltip="Kulaçi (sayfa mevcut değil)"/>
                        </a:rPr>
                        <a:t>Kulaçi</a:t>
                      </a:r>
                      <a:endParaRPr lang="fi-FI">
                        <a:effectLst/>
                      </a:endParaRPr>
                    </a:p>
                    <a:p>
                      <a:pPr>
                        <a:buFont typeface="Arial" panose="020B0604020202020204" pitchFamily="34" charset="0"/>
                        <a:buChar char="•"/>
                      </a:pPr>
                      <a:r>
                        <a:rPr lang="fi-FI" u="none" strike="noStrike">
                          <a:solidFill>
                            <a:srgbClr val="A55858"/>
                          </a:solidFill>
                          <a:effectLst/>
                          <a:hlinkClick r:id="rId17" tooltip="Lakki Marvat (sayfa mevcut değil)"/>
                        </a:rPr>
                        <a:t>Lakki Marvat</a:t>
                      </a:r>
                      <a:endParaRPr lang="fi-FI">
                        <a:effectLst/>
                      </a:endParaRPr>
                    </a:p>
                    <a:p>
                      <a:pPr>
                        <a:buFont typeface="Arial" panose="020B0604020202020204" pitchFamily="34" charset="0"/>
                        <a:buChar char="•"/>
                      </a:pPr>
                      <a:r>
                        <a:rPr lang="fi-FI" u="none" strike="noStrike">
                          <a:solidFill>
                            <a:srgbClr val="A55858"/>
                          </a:solidFill>
                          <a:effectLst/>
                          <a:hlinkClick r:id="rId18" tooltip="Latamber (sayfa mevcut değil)"/>
                        </a:rPr>
                        <a:t>Latamber</a:t>
                      </a:r>
                      <a:endParaRPr lang="fi-FI">
                        <a:effectLst/>
                      </a:endParaRPr>
                    </a:p>
                    <a:p>
                      <a:pPr>
                        <a:buFont typeface="Arial" panose="020B0604020202020204" pitchFamily="34" charset="0"/>
                        <a:buChar char="•"/>
                      </a:pPr>
                      <a:r>
                        <a:rPr lang="fi-FI" u="none" strike="noStrike">
                          <a:solidFill>
                            <a:srgbClr val="A55858"/>
                          </a:solidFill>
                          <a:effectLst/>
                          <a:hlinkClick r:id="rId19" tooltip="Malakand Agency (sayfa mevcut değil)"/>
                        </a:rPr>
                        <a:t>Malakand</a:t>
                      </a:r>
                      <a:endParaRPr lang="fi-FI">
                        <a:effectLst/>
                      </a:endParaRPr>
                    </a:p>
                  </a:txBody>
                  <a:tcPr>
                    <a:lnL>
                      <a:noFill/>
                    </a:lnL>
                    <a:lnR>
                      <a:noFill/>
                    </a:lnR>
                    <a:lnT>
                      <a:noFill/>
                    </a:lnT>
                    <a:lnB>
                      <a:noFill/>
                    </a:lnB>
                    <a:solidFill>
                      <a:srgbClr val="FFFFFF"/>
                    </a:solidFill>
                  </a:tcPr>
                </a:tc>
                <a:tc>
                  <a:txBody>
                    <a:bodyPr/>
                    <a:lstStyle/>
                    <a:p>
                      <a:pPr>
                        <a:buFont typeface="Arial" panose="020B0604020202020204" pitchFamily="34" charset="0"/>
                        <a:buChar char="•"/>
                      </a:pPr>
                      <a:r>
                        <a:rPr lang="tr-TR" u="none" strike="noStrike">
                          <a:solidFill>
                            <a:srgbClr val="A55858"/>
                          </a:solidFill>
                          <a:effectLst/>
                          <a:hlinkClick r:id="rId20" tooltip="Mansehra (sayfa mevcut değil)"/>
                        </a:rPr>
                        <a:t>Mansehra</a:t>
                      </a:r>
                      <a:endParaRPr lang="tr-TR">
                        <a:effectLst/>
                      </a:endParaRPr>
                    </a:p>
                    <a:p>
                      <a:pPr>
                        <a:buFont typeface="Arial" panose="020B0604020202020204" pitchFamily="34" charset="0"/>
                        <a:buChar char="•"/>
                      </a:pPr>
                      <a:r>
                        <a:rPr lang="tr-TR" u="none" strike="noStrike">
                          <a:solidFill>
                            <a:srgbClr val="A55858"/>
                          </a:solidFill>
                          <a:effectLst/>
                          <a:hlinkClick r:id="rId21" tooltip="Merdan (sayfa mevcut değil)"/>
                        </a:rPr>
                        <a:t>Merdan</a:t>
                      </a:r>
                      <a:endParaRPr lang="tr-TR">
                        <a:effectLst/>
                      </a:endParaRPr>
                    </a:p>
                    <a:p>
                      <a:pPr>
                        <a:buFont typeface="Arial" panose="020B0604020202020204" pitchFamily="34" charset="0"/>
                        <a:buChar char="•"/>
                      </a:pPr>
                      <a:r>
                        <a:rPr lang="tr-TR" u="none" strike="noStrike">
                          <a:solidFill>
                            <a:srgbClr val="A55858"/>
                          </a:solidFill>
                          <a:effectLst/>
                          <a:hlinkClick r:id="rId22" tooltip="Nowshera (sayfa mevcut değil)"/>
                        </a:rPr>
                        <a:t>Nowshera</a:t>
                      </a:r>
                      <a:endParaRPr lang="tr-TR">
                        <a:effectLst/>
                      </a:endParaRPr>
                    </a:p>
                    <a:p>
                      <a:pPr>
                        <a:buFont typeface="Arial" panose="020B0604020202020204" pitchFamily="34" charset="0"/>
                        <a:buChar char="•"/>
                      </a:pPr>
                      <a:r>
                        <a:rPr lang="tr-TR" u="none" strike="noStrike">
                          <a:solidFill>
                            <a:srgbClr val="A55858"/>
                          </a:solidFill>
                          <a:effectLst/>
                          <a:hlinkClick r:id="rId23" tooltip="Martung (sayfa mevcut değil)"/>
                        </a:rPr>
                        <a:t>Martung</a:t>
                      </a:r>
                      <a:endParaRPr lang="tr-TR">
                        <a:effectLst/>
                      </a:endParaRPr>
                    </a:p>
                  </a:txBody>
                  <a:tcPr>
                    <a:lnL>
                      <a:noFill/>
                    </a:lnL>
                    <a:lnR>
                      <a:noFill/>
                    </a:lnR>
                    <a:lnT>
                      <a:noFill/>
                    </a:lnT>
                    <a:lnB>
                      <a:noFill/>
                    </a:lnB>
                    <a:solidFill>
                      <a:srgbClr val="FFFFFF"/>
                    </a:solidFill>
                  </a:tcPr>
                </a:tc>
                <a:tc>
                  <a:txBody>
                    <a:bodyPr/>
                    <a:lstStyle/>
                    <a:p>
                      <a:pPr>
                        <a:buFont typeface="Arial" panose="020B0604020202020204" pitchFamily="34" charset="0"/>
                        <a:buChar char="•"/>
                      </a:pPr>
                      <a:r>
                        <a:rPr lang="tr-TR" u="none" strike="noStrike" dirty="0" err="1">
                          <a:solidFill>
                            <a:srgbClr val="A55858"/>
                          </a:solidFill>
                          <a:effectLst/>
                          <a:hlinkClick r:id="rId24" tooltip="Alpuri (sayfa mevcut değil)"/>
                        </a:rPr>
                        <a:t>Alpuri</a:t>
                      </a:r>
                      <a:endParaRPr lang="tr-TR" dirty="0">
                        <a:effectLst/>
                      </a:endParaRPr>
                    </a:p>
                    <a:p>
                      <a:pPr>
                        <a:buFont typeface="Arial" panose="020B0604020202020204" pitchFamily="34" charset="0"/>
                        <a:buChar char="•"/>
                      </a:pPr>
                      <a:r>
                        <a:rPr lang="tr-TR" b="1" u="none" strike="noStrike" dirty="0" err="1" smtClean="0">
                          <a:solidFill>
                            <a:srgbClr val="002060"/>
                          </a:solidFill>
                          <a:effectLst/>
                        </a:rPr>
                        <a:t>Peşaver</a:t>
                      </a:r>
                      <a:endParaRPr lang="tr-TR" dirty="0">
                        <a:solidFill>
                          <a:srgbClr val="002060"/>
                        </a:solidFill>
                        <a:effectLst/>
                      </a:endParaRPr>
                    </a:p>
                  </a:txBody>
                  <a:tcPr>
                    <a:lnL>
                      <a:noFill/>
                    </a:lnL>
                    <a:lnR>
                      <a:noFill/>
                    </a:lnR>
                    <a:lnT>
                      <a:noFill/>
                    </a:lnT>
                    <a:lnB>
                      <a:noFill/>
                    </a:lnB>
                    <a:solidFill>
                      <a:srgbClr val="FFFFFF"/>
                    </a:solidFill>
                  </a:tcPr>
                </a:tc>
                <a:tc>
                  <a:txBody>
                    <a:bodyPr/>
                    <a:lstStyle/>
                    <a:p>
                      <a:pPr>
                        <a:buFont typeface="Arial" panose="020B0604020202020204" pitchFamily="34" charset="0"/>
                        <a:buChar char="•"/>
                      </a:pPr>
                      <a:r>
                        <a:rPr lang="tr-TR" u="none" strike="noStrike" dirty="0" err="1">
                          <a:solidFill>
                            <a:srgbClr val="A55858"/>
                          </a:solidFill>
                          <a:effectLst/>
                          <a:hlinkClick r:id="rId25" tooltip="Swabi (sayfa mevcut değil)"/>
                        </a:rPr>
                        <a:t>Swabi</a:t>
                      </a:r>
                      <a:endParaRPr lang="tr-TR" dirty="0">
                        <a:effectLst/>
                      </a:endParaRPr>
                    </a:p>
                    <a:p>
                      <a:pPr>
                        <a:buFont typeface="Arial" panose="020B0604020202020204" pitchFamily="34" charset="0"/>
                        <a:buChar char="•"/>
                      </a:pPr>
                      <a:r>
                        <a:rPr lang="tr-TR" u="none" strike="noStrike" dirty="0" err="1">
                          <a:solidFill>
                            <a:srgbClr val="A55858"/>
                          </a:solidFill>
                          <a:effectLst/>
                          <a:hlinkClick r:id="rId26" tooltip="Mingora (sayfa mevcut değil)"/>
                        </a:rPr>
                        <a:t>Mingora</a:t>
                      </a:r>
                      <a:endParaRPr lang="tr-TR" dirty="0">
                        <a:effectLst/>
                      </a:endParaRPr>
                    </a:p>
                    <a:p>
                      <a:pPr>
                        <a:buFont typeface="Arial" panose="020B0604020202020204" pitchFamily="34" charset="0"/>
                        <a:buChar char="•"/>
                      </a:pPr>
                      <a:r>
                        <a:rPr lang="tr-TR" u="none" strike="noStrike" dirty="0">
                          <a:solidFill>
                            <a:srgbClr val="A55858"/>
                          </a:solidFill>
                          <a:effectLst/>
                          <a:hlinkClick r:id="rId27" tooltip="Tank, Pakistan (sayfa mevcut değil)"/>
                        </a:rPr>
                        <a:t>Tank</a:t>
                      </a:r>
                      <a:endParaRPr lang="tr-TR"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4206836120"/>
                  </a:ext>
                </a:extLst>
              </a:tr>
            </a:tbl>
          </a:graphicData>
        </a:graphic>
      </p:graphicFrame>
      <p:pic>
        <p:nvPicPr>
          <p:cNvPr id="5" name="Resim 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073698" y="2464420"/>
            <a:ext cx="5133278" cy="3849959"/>
          </a:xfrm>
          <a:prstGeom prst="rect">
            <a:avLst/>
          </a:prstGeom>
        </p:spPr>
      </p:pic>
    </p:spTree>
    <p:extLst>
      <p:ext uri="{BB962C8B-B14F-4D97-AF65-F5344CB8AC3E}">
        <p14:creationId xmlns:p14="http://schemas.microsoft.com/office/powerpoint/2010/main" val="53138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86551" y="110842"/>
            <a:ext cx="1723549" cy="1015663"/>
          </a:xfrm>
          <a:prstGeom prst="rect">
            <a:avLst/>
          </a:prstGeom>
        </p:spPr>
        <p:txBody>
          <a:bodyPr wrap="none">
            <a:spAutoFit/>
          </a:bodyPr>
          <a:lstStyle/>
          <a:p>
            <a:r>
              <a:rPr lang="ur-PK" sz="6000" dirty="0">
                <a:solidFill>
                  <a:srgbClr val="000000"/>
                </a:solidFill>
                <a:latin typeface="Times New Roman" panose="02020603050405020304" pitchFamily="18" charset="0"/>
                <a:cs typeface="Times New Roman" panose="02020603050405020304" pitchFamily="18" charset="0"/>
              </a:rPr>
              <a:t>پشاور</a:t>
            </a:r>
            <a:endParaRPr lang="tr-TR" sz="6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638" y="1338147"/>
            <a:ext cx="3193826" cy="4259766"/>
          </a:xfrm>
          <a:prstGeom prst="rect">
            <a:avLst/>
          </a:prstGeom>
        </p:spPr>
      </p:pic>
      <p:sp>
        <p:nvSpPr>
          <p:cNvPr id="4" name="Dikdörtgen 3"/>
          <p:cNvSpPr/>
          <p:nvPr/>
        </p:nvSpPr>
        <p:spPr>
          <a:xfrm>
            <a:off x="9586551" y="5624889"/>
            <a:ext cx="1441420" cy="369332"/>
          </a:xfrm>
          <a:prstGeom prst="rect">
            <a:avLst/>
          </a:prstGeom>
        </p:spPr>
        <p:txBody>
          <a:bodyPr wrap="none">
            <a:spAutoFit/>
          </a:bodyPr>
          <a:lstStyle/>
          <a:p>
            <a:r>
              <a:rPr lang="tr-TR" b="1" dirty="0" err="1">
                <a:solidFill>
                  <a:srgbClr val="222222"/>
                </a:solidFill>
                <a:latin typeface="Arial" panose="020B0604020202020204" pitchFamily="34" charset="0"/>
              </a:rPr>
              <a:t>Kenta</a:t>
            </a:r>
            <a:r>
              <a:rPr lang="tr-TR" b="1" dirty="0">
                <a:solidFill>
                  <a:srgbClr val="222222"/>
                </a:solidFill>
                <a:latin typeface="Arial" panose="020B0604020202020204" pitchFamily="34" charset="0"/>
              </a:rPr>
              <a:t> </a:t>
            </a:r>
            <a:r>
              <a:rPr lang="tr-TR" b="1" dirty="0" err="1">
                <a:solidFill>
                  <a:srgbClr val="222222"/>
                </a:solidFill>
                <a:latin typeface="Arial" panose="020B0604020202020204" pitchFamily="34" charset="0"/>
              </a:rPr>
              <a:t>Kess</a:t>
            </a:r>
            <a:endParaRPr lang="tr-TR" dirty="0"/>
          </a:p>
        </p:txBody>
      </p:sp>
      <p:sp>
        <p:nvSpPr>
          <p:cNvPr id="5" name="Dikdörtgen 4"/>
          <p:cNvSpPr/>
          <p:nvPr/>
        </p:nvSpPr>
        <p:spPr>
          <a:xfrm>
            <a:off x="895815" y="618673"/>
            <a:ext cx="6096000" cy="1938992"/>
          </a:xfrm>
          <a:prstGeom prst="rect">
            <a:avLst/>
          </a:prstGeom>
        </p:spPr>
        <p:txBody>
          <a:bodyPr>
            <a:spAutoFit/>
          </a:bodyPr>
          <a:lstStyle/>
          <a:p>
            <a:r>
              <a:rPr lang="tr-TR" sz="2000" b="1" dirty="0" err="1">
                <a:latin typeface="Times New Roman" panose="02020603050405020304" pitchFamily="18" charset="0"/>
                <a:cs typeface="Times New Roman" panose="02020603050405020304" pitchFamily="18" charset="0"/>
              </a:rPr>
              <a:t>Peşaver</a:t>
            </a:r>
            <a:r>
              <a:rPr lang="tr-TR"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hlinkClick r:id="rId3" tooltip="Pakistan"/>
              </a:rPr>
              <a:t>Pakistan</a:t>
            </a:r>
            <a:r>
              <a:rPr lang="tr-TR" sz="2000" dirty="0">
                <a:latin typeface="Times New Roman" panose="02020603050405020304" pitchFamily="18" charset="0"/>
                <a:cs typeface="Times New Roman" panose="02020603050405020304" pitchFamily="18" charset="0"/>
              </a:rPr>
              <a:t>'da, </a:t>
            </a:r>
            <a:r>
              <a:rPr lang="tr-TR" sz="2000" dirty="0">
                <a:latin typeface="Times New Roman" panose="02020603050405020304" pitchFamily="18" charset="0"/>
                <a:cs typeface="Times New Roman" panose="02020603050405020304" pitchFamily="18" charset="0"/>
                <a:hlinkClick r:id="rId4" tooltip="Hayber-Pahtunhva"/>
              </a:rPr>
              <a:t>Hayber-</a:t>
            </a:r>
            <a:r>
              <a:rPr lang="tr-TR" sz="2000" dirty="0" err="1">
                <a:latin typeface="Times New Roman" panose="02020603050405020304" pitchFamily="18" charset="0"/>
                <a:cs typeface="Times New Roman" panose="02020603050405020304" pitchFamily="18" charset="0"/>
                <a:hlinkClick r:id="rId4" tooltip="Hayber-Pahtunhva"/>
              </a:rPr>
              <a:t>Pahtunhva</a:t>
            </a:r>
            <a:r>
              <a:rPr lang="tr-TR" sz="2000" dirty="0">
                <a:latin typeface="Times New Roman" panose="02020603050405020304" pitchFamily="18" charset="0"/>
                <a:cs typeface="Times New Roman" panose="02020603050405020304" pitchFamily="18" charset="0"/>
              </a:rPr>
              <a:t> eyaletinin merkezi olan şehir. </a:t>
            </a:r>
            <a:r>
              <a:rPr lang="tr-TR" sz="2000" dirty="0">
                <a:latin typeface="Times New Roman" panose="02020603050405020304" pitchFamily="18" charset="0"/>
                <a:cs typeface="Times New Roman" panose="02020603050405020304" pitchFamily="18" charset="0"/>
                <a:hlinkClick r:id="rId5" tooltip="Kâbil Irmağı (sayfa mevcut değil)"/>
              </a:rPr>
              <a:t>Kâbil Irmağı</a:t>
            </a:r>
            <a:r>
              <a:rPr lang="tr-TR" sz="2000" dirty="0">
                <a:latin typeface="Times New Roman" panose="02020603050405020304" pitchFamily="18" charset="0"/>
                <a:cs typeface="Times New Roman" panose="02020603050405020304" pitchFamily="18" charset="0"/>
              </a:rPr>
              <a:t>'nın kolu </a:t>
            </a:r>
            <a:r>
              <a:rPr lang="tr-TR" sz="2000" dirty="0">
                <a:latin typeface="Times New Roman" panose="02020603050405020304" pitchFamily="18" charset="0"/>
                <a:cs typeface="Times New Roman" panose="02020603050405020304" pitchFamily="18" charset="0"/>
                <a:hlinkClick r:id="rId6" tooltip="Bara (sayfa mevcut değil)"/>
              </a:rPr>
              <a:t>Bara</a:t>
            </a:r>
            <a:r>
              <a:rPr lang="tr-TR" sz="2000" dirty="0">
                <a:latin typeface="Times New Roman" panose="02020603050405020304" pitchFamily="18" charset="0"/>
                <a:cs typeface="Times New Roman" panose="02020603050405020304" pitchFamily="18" charset="0"/>
              </a:rPr>
              <a:t> kıyısında, </a:t>
            </a:r>
            <a:r>
              <a:rPr lang="tr-TR" sz="2000" dirty="0">
                <a:latin typeface="Times New Roman" panose="02020603050405020304" pitchFamily="18" charset="0"/>
                <a:cs typeface="Times New Roman" panose="02020603050405020304" pitchFamily="18" charset="0"/>
                <a:hlinkClick r:id="rId7" tooltip="Lahor"/>
              </a:rPr>
              <a:t>Lahor</a:t>
            </a:r>
            <a:r>
              <a:rPr lang="tr-TR" sz="2000" dirty="0">
                <a:latin typeface="Times New Roman" panose="02020603050405020304" pitchFamily="18" charset="0"/>
                <a:cs typeface="Times New Roman" panose="02020603050405020304" pitchFamily="18" charset="0"/>
              </a:rPr>
              <a:t>'un 385 km kuzeybatısındadır. Ünlü </a:t>
            </a:r>
            <a:r>
              <a:rPr lang="tr-TR" sz="2000" dirty="0">
                <a:latin typeface="Times New Roman" panose="02020603050405020304" pitchFamily="18" charset="0"/>
                <a:cs typeface="Times New Roman" panose="02020603050405020304" pitchFamily="18" charset="0"/>
                <a:hlinkClick r:id="rId8" tooltip="Hayber Geçidi (sayfa mevcut değil)"/>
              </a:rPr>
              <a:t>Hayber Geçidi</a:t>
            </a:r>
            <a:r>
              <a:rPr lang="tr-TR" sz="2000" dirty="0">
                <a:latin typeface="Times New Roman" panose="02020603050405020304" pitchFamily="18" charset="0"/>
                <a:cs typeface="Times New Roman" panose="02020603050405020304" pitchFamily="18" charset="0"/>
              </a:rPr>
              <a:t>'nin 15 km güneyinde yer alan kentin stratejik yeri önemlidir. Anlamı «sınır kenti» demektir. Geçmişte İpekyolu'nun önemli duraklarından biridir.</a:t>
            </a:r>
          </a:p>
        </p:txBody>
      </p:sp>
    </p:spTree>
    <p:extLst>
      <p:ext uri="{BB962C8B-B14F-4D97-AF65-F5344CB8AC3E}">
        <p14:creationId xmlns:p14="http://schemas.microsoft.com/office/powerpoint/2010/main" val="303919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1814" y="0"/>
            <a:ext cx="4113627" cy="1015663"/>
          </a:xfrm>
          <a:prstGeom prst="rect">
            <a:avLst/>
          </a:prstGeom>
        </p:spPr>
        <p:txBody>
          <a:bodyPr wrap="none">
            <a:spAutoFit/>
          </a:bodyPr>
          <a:lstStyle/>
          <a:p>
            <a:r>
              <a:rPr lang="tr-TR" sz="6000" dirty="0">
                <a:solidFill>
                  <a:srgbClr val="222222"/>
                </a:solidFill>
                <a:latin typeface="Times New Roman" panose="02020603050405020304" pitchFamily="18" charset="0"/>
                <a:cs typeface="Times New Roman" panose="02020603050405020304" pitchFamily="18" charset="0"/>
              </a:rPr>
              <a:t>Peştuca: </a:t>
            </a:r>
            <a:r>
              <a:rPr lang="ps-AF" sz="6000" dirty="0">
                <a:solidFill>
                  <a:srgbClr val="222222"/>
                </a:solidFill>
                <a:latin typeface="Times New Roman" panose="02020603050405020304" pitchFamily="18" charset="0"/>
                <a:cs typeface="Times New Roman" panose="02020603050405020304" pitchFamily="18" charset="0"/>
              </a:rPr>
              <a:t>پښتو</a:t>
            </a:r>
            <a:r>
              <a:rPr lang="ps-AF" dirty="0">
                <a:solidFill>
                  <a:srgbClr val="222222"/>
                </a:solidFill>
                <a:latin typeface="Arial" panose="020B0604020202020204" pitchFamily="34" charset="0"/>
              </a:rPr>
              <a:t> </a:t>
            </a:r>
            <a:endParaRPr lang="tr-TR" dirty="0"/>
          </a:p>
        </p:txBody>
      </p:sp>
      <p:sp>
        <p:nvSpPr>
          <p:cNvPr id="3" name="Dikdörtgen 2"/>
          <p:cNvSpPr/>
          <p:nvPr/>
        </p:nvSpPr>
        <p:spPr>
          <a:xfrm>
            <a:off x="431814" y="1274132"/>
            <a:ext cx="6096000" cy="4031873"/>
          </a:xfrm>
          <a:prstGeom prst="rect">
            <a:avLst/>
          </a:prstGeom>
        </p:spPr>
        <p:txBody>
          <a:bodyPr>
            <a:spAutoFit/>
          </a:bodyPr>
          <a:lstStyle/>
          <a:p>
            <a:r>
              <a:rPr lang="tr-TR" dirty="0">
                <a:solidFill>
                  <a:srgbClr val="222222"/>
                </a:solidFill>
                <a:latin typeface="Arial" panose="020B0604020202020204" pitchFamily="34" charset="0"/>
              </a:rPr>
              <a:t> </a:t>
            </a:r>
            <a:r>
              <a:rPr lang="tr-TR" sz="3200" i="1" dirty="0" err="1">
                <a:solidFill>
                  <a:srgbClr val="222222"/>
                </a:solidFill>
                <a:latin typeface="Times New Roman" panose="02020603050405020304" pitchFamily="18" charset="0"/>
                <a:cs typeface="Times New Roman" panose="02020603050405020304" pitchFamily="18" charset="0"/>
              </a:rPr>
              <a:t>Afganca</a:t>
            </a:r>
            <a:r>
              <a:rPr lang="tr-TR" sz="3200" dirty="0">
                <a:solidFill>
                  <a:srgbClr val="222222"/>
                </a:solidFill>
                <a:latin typeface="Times New Roman" panose="02020603050405020304" pitchFamily="18" charset="0"/>
                <a:cs typeface="Times New Roman" panose="02020603050405020304" pitchFamily="18" charset="0"/>
              </a:rPr>
              <a:t>, </a:t>
            </a:r>
            <a:r>
              <a:rPr lang="tr-TR" sz="3200" i="1" dirty="0" err="1">
                <a:solidFill>
                  <a:srgbClr val="222222"/>
                </a:solidFill>
                <a:latin typeface="Times New Roman" panose="02020603050405020304" pitchFamily="18" charset="0"/>
                <a:cs typeface="Times New Roman" panose="02020603050405020304" pitchFamily="18" charset="0"/>
              </a:rPr>
              <a:t>Paştuca</a:t>
            </a:r>
            <a:r>
              <a:rPr lang="tr-TR" sz="3200" dirty="0">
                <a:solidFill>
                  <a:srgbClr val="222222"/>
                </a:solidFill>
                <a:latin typeface="Times New Roman" panose="02020603050405020304" pitchFamily="18" charset="0"/>
                <a:cs typeface="Times New Roman" panose="02020603050405020304" pitchFamily="18" charset="0"/>
              </a:rPr>
              <a:t> ve </a:t>
            </a:r>
            <a:r>
              <a:rPr lang="tr-TR" sz="3200" i="1" dirty="0" err="1">
                <a:solidFill>
                  <a:srgbClr val="222222"/>
                </a:solidFill>
                <a:latin typeface="Times New Roman" panose="02020603050405020304" pitchFamily="18" charset="0"/>
                <a:cs typeface="Times New Roman" panose="02020603050405020304" pitchFamily="18" charset="0"/>
              </a:rPr>
              <a:t>Pahtuca</a:t>
            </a:r>
            <a:r>
              <a:rPr lang="tr-TR" sz="3200" dirty="0">
                <a:solidFill>
                  <a:srgbClr val="222222"/>
                </a:solidFill>
                <a:latin typeface="Times New Roman" panose="02020603050405020304" pitchFamily="18" charset="0"/>
                <a:cs typeface="Times New Roman" panose="02020603050405020304" pitchFamily="18" charset="0"/>
              </a:rPr>
              <a:t> olarak da bilinen, </a:t>
            </a:r>
            <a:r>
              <a:rPr lang="tr-TR" sz="3200" dirty="0">
                <a:solidFill>
                  <a:srgbClr val="0B0080"/>
                </a:solidFill>
                <a:latin typeface="Times New Roman" panose="02020603050405020304" pitchFamily="18" charset="0"/>
                <a:cs typeface="Times New Roman" panose="02020603050405020304" pitchFamily="18" charset="0"/>
                <a:hlinkClick r:id="rId2" tooltip="Afganistan"/>
              </a:rPr>
              <a:t>Afganistan</a:t>
            </a:r>
            <a:r>
              <a:rPr lang="tr-TR" sz="3200" dirty="0">
                <a:solidFill>
                  <a:srgbClr val="222222"/>
                </a:solidFill>
                <a:latin typeface="Times New Roman" panose="02020603050405020304" pitchFamily="18" charset="0"/>
                <a:cs typeface="Times New Roman" panose="02020603050405020304" pitchFamily="18" charset="0"/>
              </a:rPr>
              <a:t>’da ve </a:t>
            </a:r>
            <a:r>
              <a:rPr lang="tr-TR" sz="3200" dirty="0">
                <a:solidFill>
                  <a:srgbClr val="0B0080"/>
                </a:solidFill>
                <a:latin typeface="Times New Roman" panose="02020603050405020304" pitchFamily="18" charset="0"/>
                <a:cs typeface="Times New Roman" panose="02020603050405020304" pitchFamily="18" charset="0"/>
                <a:hlinkClick r:id="rId3" tooltip="Pakistan"/>
              </a:rPr>
              <a:t>Pakistan</a:t>
            </a:r>
            <a:r>
              <a:rPr lang="tr-TR" sz="3200" dirty="0">
                <a:solidFill>
                  <a:srgbClr val="222222"/>
                </a:solidFill>
                <a:latin typeface="Times New Roman" panose="02020603050405020304" pitchFamily="18" charset="0"/>
                <a:cs typeface="Times New Roman" panose="02020603050405020304" pitchFamily="18" charset="0"/>
              </a:rPr>
              <a:t>’ın batı kesiminde yaşayan </a:t>
            </a:r>
            <a:r>
              <a:rPr lang="tr-TR" sz="3200" dirty="0">
                <a:solidFill>
                  <a:srgbClr val="0B0080"/>
                </a:solidFill>
                <a:latin typeface="Times New Roman" panose="02020603050405020304" pitchFamily="18" charset="0"/>
                <a:cs typeface="Times New Roman" panose="02020603050405020304" pitchFamily="18" charset="0"/>
                <a:hlinkClick r:id="rId4" tooltip="Peştu"/>
              </a:rPr>
              <a:t>Peştuların</a:t>
            </a:r>
            <a:r>
              <a:rPr lang="tr-TR" sz="3200" dirty="0">
                <a:solidFill>
                  <a:srgbClr val="222222"/>
                </a:solidFill>
                <a:latin typeface="Times New Roman" panose="02020603050405020304" pitchFamily="18" charset="0"/>
                <a:cs typeface="Times New Roman" panose="02020603050405020304" pitchFamily="18" charset="0"/>
              </a:rPr>
              <a:t> konuştuğu dil. </a:t>
            </a:r>
            <a:r>
              <a:rPr lang="tr-TR" sz="3200" dirty="0">
                <a:solidFill>
                  <a:srgbClr val="0B0080"/>
                </a:solidFill>
                <a:latin typeface="Times New Roman" panose="02020603050405020304" pitchFamily="18" charset="0"/>
                <a:cs typeface="Times New Roman" panose="02020603050405020304" pitchFamily="18" charset="0"/>
                <a:hlinkClick r:id="rId5" tooltip="Hint-Avrupa dil ailesi"/>
              </a:rPr>
              <a:t>Hint-Avrupa dillerinin</a:t>
            </a:r>
            <a:r>
              <a:rPr lang="tr-TR" sz="3200" dirty="0">
                <a:solidFill>
                  <a:srgbClr val="222222"/>
                </a:solidFill>
                <a:latin typeface="Times New Roman" panose="02020603050405020304" pitchFamily="18" charset="0"/>
                <a:cs typeface="Times New Roman" panose="02020603050405020304" pitchFamily="18" charset="0"/>
              </a:rPr>
              <a:t> </a:t>
            </a:r>
            <a:r>
              <a:rPr lang="tr-TR" sz="3200" dirty="0">
                <a:solidFill>
                  <a:srgbClr val="0B0080"/>
                </a:solidFill>
                <a:latin typeface="Times New Roman" panose="02020603050405020304" pitchFamily="18" charset="0"/>
                <a:cs typeface="Times New Roman" panose="02020603050405020304" pitchFamily="18" charset="0"/>
                <a:hlinkClick r:id="rId6" tooltip="Hint-iran dilleri"/>
              </a:rPr>
              <a:t>Hint-</a:t>
            </a:r>
            <a:r>
              <a:rPr lang="tr-TR" sz="3200" dirty="0" err="1">
                <a:solidFill>
                  <a:srgbClr val="0B0080"/>
                </a:solidFill>
                <a:latin typeface="Times New Roman" panose="02020603050405020304" pitchFamily="18" charset="0"/>
                <a:cs typeface="Times New Roman" panose="02020603050405020304" pitchFamily="18" charset="0"/>
                <a:hlinkClick r:id="rId6" tooltip="Hint-iran dilleri"/>
              </a:rPr>
              <a:t>iran</a:t>
            </a:r>
            <a:r>
              <a:rPr lang="tr-TR" sz="3200" dirty="0">
                <a:solidFill>
                  <a:srgbClr val="0B0080"/>
                </a:solidFill>
                <a:latin typeface="Times New Roman" panose="02020603050405020304" pitchFamily="18" charset="0"/>
                <a:cs typeface="Times New Roman" panose="02020603050405020304" pitchFamily="18" charset="0"/>
                <a:hlinkClick r:id="rId6" tooltip="Hint-iran dilleri"/>
              </a:rPr>
              <a:t> dilleri</a:t>
            </a:r>
            <a:r>
              <a:rPr lang="tr-TR" sz="3200" dirty="0">
                <a:solidFill>
                  <a:srgbClr val="222222"/>
                </a:solidFill>
                <a:latin typeface="Times New Roman" panose="02020603050405020304" pitchFamily="18" charset="0"/>
                <a:cs typeface="Times New Roman" panose="02020603050405020304" pitchFamily="18" charset="0"/>
              </a:rPr>
              <a:t> öbeğine bağlıdır. Otuz sekiz harfli bir alfabesi vardır. Bazı sesler </a:t>
            </a:r>
            <a:r>
              <a:rPr lang="tr-TR" sz="3200" dirty="0" err="1">
                <a:solidFill>
                  <a:srgbClr val="222222"/>
                </a:solidFill>
                <a:latin typeface="Times New Roman" panose="02020603050405020304" pitchFamily="18" charset="0"/>
                <a:cs typeface="Times New Roman" panose="02020603050405020304" pitchFamily="18" charset="0"/>
              </a:rPr>
              <a:t>Sankiritçede</a:t>
            </a:r>
            <a:r>
              <a:rPr lang="tr-TR" sz="3200" dirty="0">
                <a:solidFill>
                  <a:srgbClr val="222222"/>
                </a:solidFill>
                <a:latin typeface="Times New Roman" panose="02020603050405020304" pitchFamily="18" charset="0"/>
                <a:cs typeface="Times New Roman" panose="02020603050405020304" pitchFamily="18" charset="0"/>
              </a:rPr>
              <a:t> de bulunur.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823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42" y="234176"/>
            <a:ext cx="6834448" cy="5796624"/>
          </a:xfrm>
          <a:prstGeom prst="rect">
            <a:avLst/>
          </a:prstGeom>
        </p:spPr>
      </p:pic>
    </p:spTree>
    <p:extLst>
      <p:ext uri="{BB962C8B-B14F-4D97-AF65-F5344CB8AC3E}">
        <p14:creationId xmlns:p14="http://schemas.microsoft.com/office/powerpoint/2010/main" val="285985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673" y="191341"/>
            <a:ext cx="6096000" cy="6124754"/>
          </a:xfrm>
          <a:prstGeom prst="rect">
            <a:avLst/>
          </a:prstGeom>
        </p:spPr>
        <p:txBody>
          <a:bodyPr>
            <a:spAutoFit/>
          </a:bodyPr>
          <a:lstStyle/>
          <a:p>
            <a:r>
              <a:rPr lang="tr-TR" sz="2800" dirty="0">
                <a:solidFill>
                  <a:srgbClr val="222222"/>
                </a:solidFill>
                <a:latin typeface="Times New Roman" panose="02020603050405020304" pitchFamily="18" charset="0"/>
                <a:cs typeface="Times New Roman" panose="02020603050405020304" pitchFamily="18" charset="0"/>
              </a:rPr>
              <a:t>1936 yılında Afganistan’ın resmî dili oldu. Günümüzde Peştuca </a:t>
            </a:r>
            <a:r>
              <a:rPr lang="tr-TR" sz="2800" dirty="0">
                <a:solidFill>
                  <a:srgbClr val="0B0080"/>
                </a:solidFill>
                <a:latin typeface="Times New Roman" panose="02020603050405020304" pitchFamily="18" charset="0"/>
                <a:cs typeface="Times New Roman" panose="02020603050405020304" pitchFamily="18" charset="0"/>
                <a:hlinkClick r:id="rId2" tooltip="Afganistan"/>
              </a:rPr>
              <a:t>Afganistan</a:t>
            </a:r>
            <a:r>
              <a:rPr lang="tr-TR" sz="2800" dirty="0">
                <a:solidFill>
                  <a:srgbClr val="222222"/>
                </a:solidFill>
                <a:latin typeface="Times New Roman" panose="02020603050405020304" pitchFamily="18" charset="0"/>
                <a:cs typeface="Times New Roman" panose="02020603050405020304" pitchFamily="18" charset="0"/>
              </a:rPr>
              <a:t>’da eğitim dilidir. Ülkedeki ikinci dil ise </a:t>
            </a:r>
            <a:r>
              <a:rPr lang="tr-TR" sz="2800" dirty="0">
                <a:solidFill>
                  <a:srgbClr val="0B0080"/>
                </a:solidFill>
                <a:latin typeface="Times New Roman" panose="02020603050405020304" pitchFamily="18" charset="0"/>
                <a:cs typeface="Times New Roman" panose="02020603050405020304" pitchFamily="18" charset="0"/>
                <a:hlinkClick r:id="rId3" tooltip="Farsça"/>
              </a:rPr>
              <a:t>Farsçadır</a:t>
            </a:r>
            <a:r>
              <a:rPr lang="tr-TR" sz="2800" dirty="0">
                <a:solidFill>
                  <a:srgbClr val="222222"/>
                </a:solidFill>
                <a:latin typeface="Times New Roman" panose="02020603050405020304" pitchFamily="18" charset="0"/>
                <a:cs typeface="Times New Roman" panose="02020603050405020304" pitchFamily="18" charset="0"/>
              </a:rPr>
              <a:t>. </a:t>
            </a:r>
            <a:r>
              <a:rPr lang="tr-TR" sz="2800" dirty="0">
                <a:solidFill>
                  <a:srgbClr val="0B0080"/>
                </a:solidFill>
                <a:latin typeface="Times New Roman" panose="02020603050405020304" pitchFamily="18" charset="0"/>
                <a:cs typeface="Times New Roman" panose="02020603050405020304" pitchFamily="18" charset="0"/>
                <a:hlinkClick r:id="rId2" tooltip="Afganistan"/>
              </a:rPr>
              <a:t>Afganistan</a:t>
            </a:r>
            <a:r>
              <a:rPr lang="tr-TR" sz="2800" dirty="0">
                <a:solidFill>
                  <a:srgbClr val="222222"/>
                </a:solidFill>
                <a:latin typeface="Times New Roman" panose="02020603050405020304" pitchFamily="18" charset="0"/>
                <a:cs typeface="Times New Roman" panose="02020603050405020304" pitchFamily="18" charset="0"/>
              </a:rPr>
              <a:t> ve </a:t>
            </a:r>
            <a:r>
              <a:rPr lang="tr-TR" sz="2800" dirty="0">
                <a:solidFill>
                  <a:srgbClr val="0B0080"/>
                </a:solidFill>
                <a:latin typeface="Times New Roman" panose="02020603050405020304" pitchFamily="18" charset="0"/>
                <a:cs typeface="Times New Roman" panose="02020603050405020304" pitchFamily="18" charset="0"/>
                <a:hlinkClick r:id="rId4" tooltip="Pakistan"/>
              </a:rPr>
              <a:t>Pakistan</a:t>
            </a:r>
            <a:r>
              <a:rPr lang="tr-TR" sz="2800" dirty="0">
                <a:solidFill>
                  <a:srgbClr val="222222"/>
                </a:solidFill>
                <a:latin typeface="Times New Roman" panose="02020603050405020304" pitchFamily="18" charset="0"/>
                <a:cs typeface="Times New Roman" panose="02020603050405020304" pitchFamily="18" charset="0"/>
              </a:rPr>
              <a:t>’ın dışında </a:t>
            </a:r>
            <a:r>
              <a:rPr lang="tr-TR" sz="2800" dirty="0">
                <a:solidFill>
                  <a:srgbClr val="0B0080"/>
                </a:solidFill>
                <a:latin typeface="Times New Roman" panose="02020603050405020304" pitchFamily="18" charset="0"/>
                <a:cs typeface="Times New Roman" panose="02020603050405020304" pitchFamily="18" charset="0"/>
                <a:hlinkClick r:id="rId5" tooltip="Hindistan"/>
              </a:rPr>
              <a:t>Hindistan</a:t>
            </a:r>
            <a:r>
              <a:rPr lang="tr-TR" sz="2800" dirty="0">
                <a:solidFill>
                  <a:srgbClr val="222222"/>
                </a:solidFill>
                <a:latin typeface="Times New Roman" panose="02020603050405020304" pitchFamily="18" charset="0"/>
                <a:cs typeface="Times New Roman" panose="02020603050405020304" pitchFamily="18" charset="0"/>
              </a:rPr>
              <a:t> ve </a:t>
            </a:r>
            <a:r>
              <a:rPr lang="tr-TR" sz="2800" dirty="0">
                <a:solidFill>
                  <a:srgbClr val="0B0080"/>
                </a:solidFill>
                <a:latin typeface="Times New Roman" panose="02020603050405020304" pitchFamily="18" charset="0"/>
                <a:cs typeface="Times New Roman" panose="02020603050405020304" pitchFamily="18" charset="0"/>
                <a:hlinkClick r:id="rId6" tooltip="Bangladeş"/>
              </a:rPr>
              <a:t>Bangladeş</a:t>
            </a:r>
            <a:r>
              <a:rPr lang="tr-TR" sz="2800" dirty="0">
                <a:solidFill>
                  <a:srgbClr val="222222"/>
                </a:solidFill>
                <a:latin typeface="Times New Roman" panose="02020603050405020304" pitchFamily="18" charset="0"/>
                <a:cs typeface="Times New Roman" panose="02020603050405020304" pitchFamily="18" charset="0"/>
              </a:rPr>
              <a:t>’te konuşulabilir. Bazı dil bilimciler Peştucayı, Urduca ve Farsçanın bir lehçesi olarak kabul ederler. Yazıya geçirilmesi çok geç olduğu için kelime birliği sağlanamamış, büyük ölçüde Arapça, Farsça ve Hintçenin etkisi altına girmiştir. Bu dilde verilen yapıtlar daha çok İslami medrese ürünleridir. 10'a yakın Kur'an çevirisi bulunmaktadır.</a:t>
            </a:r>
            <a:endParaRPr lang="tr-TR" sz="28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4359" y="1484698"/>
            <a:ext cx="5112578" cy="3834433"/>
          </a:xfrm>
          <a:prstGeom prst="rect">
            <a:avLst/>
          </a:prstGeom>
        </p:spPr>
      </p:pic>
    </p:spTree>
    <p:extLst>
      <p:ext uri="{BB962C8B-B14F-4D97-AF65-F5344CB8AC3E}">
        <p14:creationId xmlns:p14="http://schemas.microsoft.com/office/powerpoint/2010/main" val="20836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70138" y="-145637"/>
            <a:ext cx="2109873" cy="1569660"/>
          </a:xfrm>
          <a:prstGeom prst="rect">
            <a:avLst/>
          </a:prstGeom>
        </p:spPr>
        <p:txBody>
          <a:bodyPr wrap="none">
            <a:spAutoFit/>
          </a:bodyPr>
          <a:lstStyle/>
          <a:p>
            <a:r>
              <a:rPr lang="ar-AE" sz="9600" dirty="0">
                <a:solidFill>
                  <a:srgbClr val="222222"/>
                </a:solidFill>
                <a:latin typeface="Arial" panose="020B0604020202020204" pitchFamily="34" charset="0"/>
              </a:rPr>
              <a:t>سندھ</a:t>
            </a:r>
            <a:endParaRPr lang="tr-TR" sz="9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408" y="1608687"/>
            <a:ext cx="5718717" cy="4299628"/>
          </a:xfrm>
          <a:prstGeom prst="rect">
            <a:avLst/>
          </a:prstGeom>
        </p:spPr>
      </p:pic>
    </p:spTree>
    <p:extLst>
      <p:ext uri="{BB962C8B-B14F-4D97-AF65-F5344CB8AC3E}">
        <p14:creationId xmlns:p14="http://schemas.microsoft.com/office/powerpoint/2010/main" val="37657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4370" y="230602"/>
            <a:ext cx="6096000" cy="3108543"/>
          </a:xfrm>
          <a:prstGeom prst="rect">
            <a:avLst/>
          </a:prstGeom>
        </p:spPr>
        <p:txBody>
          <a:bodyPr>
            <a:spAutoFit/>
          </a:bodyPr>
          <a:lstStyle/>
          <a:p>
            <a:r>
              <a:rPr lang="tr-TR" sz="2800" dirty="0">
                <a:solidFill>
                  <a:schemeClr val="accent2">
                    <a:lumMod val="50000"/>
                  </a:schemeClr>
                </a:solidFill>
                <a:latin typeface="Times New Roman" panose="02020603050405020304" pitchFamily="18" charset="0"/>
                <a:cs typeface="Times New Roman" panose="02020603050405020304" pitchFamily="18" charset="0"/>
              </a:rPr>
              <a:t>Ülkenin en büyük kenti </a:t>
            </a:r>
            <a:r>
              <a:rPr lang="tr-TR" sz="2800" dirty="0" err="1">
                <a:solidFill>
                  <a:schemeClr val="accent2">
                    <a:lumMod val="50000"/>
                  </a:schemeClr>
                </a:solidFill>
                <a:latin typeface="Times New Roman" panose="02020603050405020304" pitchFamily="18" charset="0"/>
                <a:cs typeface="Times New Roman" panose="02020603050405020304" pitchFamily="18" charset="0"/>
                <a:hlinkClick r:id="rId2" tooltip="Karaçi"/>
              </a:rPr>
              <a:t>Karaçi</a:t>
            </a:r>
            <a:r>
              <a:rPr lang="tr-TR" sz="2800" dirty="0" err="1">
                <a:solidFill>
                  <a:schemeClr val="accent2">
                    <a:lumMod val="50000"/>
                  </a:schemeClr>
                </a:solidFill>
                <a:latin typeface="Times New Roman" panose="02020603050405020304" pitchFamily="18" charset="0"/>
                <a:cs typeface="Times New Roman" panose="02020603050405020304" pitchFamily="18" charset="0"/>
              </a:rPr>
              <a:t>'nin</a:t>
            </a:r>
            <a:r>
              <a:rPr lang="tr-TR" sz="2800" dirty="0">
                <a:solidFill>
                  <a:schemeClr val="accent2">
                    <a:lumMod val="50000"/>
                  </a:schemeClr>
                </a:solidFill>
                <a:latin typeface="Times New Roman" panose="02020603050405020304" pitchFamily="18" charset="0"/>
                <a:cs typeface="Times New Roman" panose="02020603050405020304" pitchFamily="18" charset="0"/>
              </a:rPr>
              <a:t> içinde bulunduğu bu eyalet, ülkenin güneyinde ve </a:t>
            </a:r>
            <a:r>
              <a:rPr lang="tr-TR" sz="2800" dirty="0">
                <a:solidFill>
                  <a:schemeClr val="accent2">
                    <a:lumMod val="50000"/>
                  </a:schemeClr>
                </a:solidFill>
                <a:latin typeface="Times New Roman" panose="02020603050405020304" pitchFamily="18" charset="0"/>
                <a:cs typeface="Times New Roman" panose="02020603050405020304" pitchFamily="18" charset="0"/>
                <a:hlinkClick r:id="rId3" tooltip="Hint Okyanusu"/>
              </a:rPr>
              <a:t>Hint Okyanusu</a:t>
            </a:r>
            <a:r>
              <a:rPr lang="tr-TR" sz="2800" dirty="0">
                <a:solidFill>
                  <a:schemeClr val="accent2">
                    <a:lumMod val="50000"/>
                  </a:schemeClr>
                </a:solidFill>
                <a:latin typeface="Times New Roman" panose="02020603050405020304" pitchFamily="18" charset="0"/>
                <a:cs typeface="Times New Roman" panose="02020603050405020304" pitchFamily="18" charset="0"/>
              </a:rPr>
              <a:t> kıyısında bulunmaktadır. </a:t>
            </a:r>
            <a:r>
              <a:rPr lang="tr-TR" sz="2800" dirty="0" err="1">
                <a:solidFill>
                  <a:schemeClr val="accent2">
                    <a:lumMod val="50000"/>
                  </a:schemeClr>
                </a:solidFill>
                <a:latin typeface="Times New Roman" panose="02020603050405020304" pitchFamily="18" charset="0"/>
                <a:cs typeface="Times New Roman" panose="02020603050405020304" pitchFamily="18" charset="0"/>
                <a:hlinkClick r:id="rId4" tooltip="Sindhiler"/>
              </a:rPr>
              <a:t>Sindhiler</a:t>
            </a:r>
            <a:r>
              <a:rPr lang="tr-TR" sz="2800" dirty="0" err="1">
                <a:solidFill>
                  <a:schemeClr val="accent2">
                    <a:lumMod val="50000"/>
                  </a:schemeClr>
                </a:solidFill>
                <a:latin typeface="Times New Roman" panose="02020603050405020304" pitchFamily="18" charset="0"/>
                <a:cs typeface="Times New Roman" panose="02020603050405020304" pitchFamily="18" charset="0"/>
              </a:rPr>
              <a:t>'in</a:t>
            </a:r>
            <a:r>
              <a:rPr lang="tr-TR" sz="2800" dirty="0">
                <a:solidFill>
                  <a:schemeClr val="accent2">
                    <a:lumMod val="50000"/>
                  </a:schemeClr>
                </a:solidFill>
                <a:latin typeface="Times New Roman" panose="02020603050405020304" pitchFamily="18" charset="0"/>
                <a:cs typeface="Times New Roman" panose="02020603050405020304" pitchFamily="18" charset="0"/>
              </a:rPr>
              <a:t> anavatanı olan eyaletin yerel adı "</a:t>
            </a:r>
            <a:r>
              <a:rPr lang="tr-TR" sz="2800" dirty="0" err="1">
                <a:solidFill>
                  <a:schemeClr val="accent2">
                    <a:lumMod val="50000"/>
                  </a:schemeClr>
                </a:solidFill>
                <a:latin typeface="Times New Roman" panose="02020603050405020304" pitchFamily="18" charset="0"/>
                <a:cs typeface="Times New Roman" panose="02020603050405020304" pitchFamily="18" charset="0"/>
              </a:rPr>
              <a:t>Mehran"dır</a:t>
            </a:r>
            <a:r>
              <a:rPr lang="tr-TR" sz="2800" dirty="0">
                <a:solidFill>
                  <a:schemeClr val="accent2">
                    <a:lumMod val="50000"/>
                  </a:schemeClr>
                </a:solidFill>
                <a:latin typeface="Times New Roman" panose="02020603050405020304" pitchFamily="18" charset="0"/>
                <a:cs typeface="Times New Roman" panose="02020603050405020304" pitchFamily="18" charset="0"/>
              </a:rPr>
              <a:t>. Eyalet adını </a:t>
            </a:r>
            <a:r>
              <a:rPr lang="tr-TR" sz="2800" u="sng" dirty="0" err="1">
                <a:solidFill>
                  <a:schemeClr val="accent2">
                    <a:lumMod val="50000"/>
                  </a:schemeClr>
                </a:solidFill>
                <a:latin typeface="Times New Roman" panose="02020603050405020304" pitchFamily="18" charset="0"/>
                <a:cs typeface="Times New Roman" panose="02020603050405020304" pitchFamily="18" charset="0"/>
                <a:hlinkClick r:id="rId5"/>
              </a:rPr>
              <a:t>İndus</a:t>
            </a:r>
            <a:r>
              <a:rPr lang="tr-TR" sz="2800" u="sng" dirty="0">
                <a:solidFill>
                  <a:schemeClr val="accent2">
                    <a:lumMod val="50000"/>
                  </a:schemeClr>
                </a:solidFill>
                <a:latin typeface="Times New Roman" panose="02020603050405020304" pitchFamily="18" charset="0"/>
                <a:cs typeface="Times New Roman" panose="02020603050405020304" pitchFamily="18" charset="0"/>
                <a:hlinkClick r:id="rId5"/>
              </a:rPr>
              <a:t> Nehri</a:t>
            </a:r>
            <a:r>
              <a:rPr lang="tr-TR" sz="2800" dirty="0">
                <a:solidFill>
                  <a:schemeClr val="accent2">
                    <a:lumMod val="50000"/>
                  </a:schemeClr>
                </a:solidFill>
                <a:latin typeface="Times New Roman" panose="02020603050405020304" pitchFamily="18" charset="0"/>
                <a:cs typeface="Times New Roman" panose="02020603050405020304" pitchFamily="18" charset="0"/>
              </a:rPr>
              <a:t>'nden almaktadır.</a:t>
            </a:r>
          </a:p>
        </p:txBody>
      </p:sp>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429" y="2431896"/>
            <a:ext cx="5948944" cy="4102720"/>
          </a:xfrm>
          <a:prstGeom prst="rect">
            <a:avLst/>
          </a:prstGeom>
        </p:spPr>
      </p:pic>
    </p:spTree>
    <p:extLst>
      <p:ext uri="{BB962C8B-B14F-4D97-AF65-F5344CB8AC3E}">
        <p14:creationId xmlns:p14="http://schemas.microsoft.com/office/powerpoint/2010/main" val="4247786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381" y="163892"/>
            <a:ext cx="6096000" cy="6463308"/>
          </a:xfrm>
          <a:prstGeom prst="rect">
            <a:avLst/>
          </a:prstGeom>
        </p:spPr>
        <p:txBody>
          <a:bodyPr>
            <a:spAutoFit/>
          </a:bodyPr>
          <a:lstStyle/>
          <a:p>
            <a:pPr>
              <a:buFont typeface="+mj-lt"/>
              <a:buAutoNum type="arabicPeriod"/>
            </a:pPr>
            <a:r>
              <a:rPr lang="tr-TR" u="sng" dirty="0" err="1">
                <a:latin typeface="Arial" panose="020B0604020202020204" pitchFamily="34" charset="0"/>
                <a:hlinkClick r:id="rId2" tooltip="Karaçi ilçesi (sayfa mevcut değil)"/>
              </a:rPr>
              <a:t>Karaçi</a:t>
            </a:r>
            <a:r>
              <a:rPr lang="tr-TR" u="sng" dirty="0">
                <a:latin typeface="Arial" panose="020B0604020202020204" pitchFamily="34" charset="0"/>
                <a:hlinkClick r:id="rId2" tooltip="Karaçi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3" tooltip="Camşoro ilçesi (sayfa mevcut değil)"/>
              </a:rPr>
              <a:t>Camşoro</a:t>
            </a:r>
            <a:r>
              <a:rPr lang="tr-TR" dirty="0">
                <a:latin typeface="Arial" panose="020B0604020202020204" pitchFamily="34" charset="0"/>
                <a:hlinkClick r:id="rId3" tooltip="Camşoro ilçesi (sayfa mevcut değil)"/>
              </a:rPr>
              <a:t> </a:t>
            </a:r>
            <a:r>
              <a:rPr lang="tr-TR" dirty="0" smtClean="0">
                <a:latin typeface="Arial" panose="020B0604020202020204" pitchFamily="34" charset="0"/>
                <a:hlinkClick r:id="rId3" tooltip="Camşoro ilçesi (sayfa mevcut değil)"/>
              </a:rPr>
              <a:t>ilçesi</a:t>
            </a:r>
            <a:endParaRPr lang="tr-TR" dirty="0">
              <a:latin typeface="Arial" panose="020B0604020202020204" pitchFamily="34" charset="0"/>
            </a:endParaRPr>
          </a:p>
          <a:p>
            <a:pPr>
              <a:buFont typeface="+mj-lt"/>
              <a:buAutoNum type="arabicPeriod"/>
            </a:pPr>
            <a:r>
              <a:rPr lang="tr-TR" dirty="0">
                <a:latin typeface="Arial" panose="020B0604020202020204" pitchFamily="34" charset="0"/>
                <a:hlinkClick r:id="rId4" tooltip="Tatta ilçesi (sayfa mevcut değil)"/>
              </a:rPr>
              <a:t>Tatta ilçesi</a:t>
            </a:r>
            <a:endParaRPr lang="tr-TR" dirty="0">
              <a:latin typeface="Arial" panose="020B0604020202020204" pitchFamily="34" charset="0"/>
            </a:endParaRPr>
          </a:p>
          <a:p>
            <a:pPr>
              <a:buFont typeface="+mj-lt"/>
              <a:buAutoNum type="arabicPeriod"/>
            </a:pPr>
            <a:r>
              <a:rPr lang="tr-TR" dirty="0">
                <a:latin typeface="Arial" panose="020B0604020202020204" pitchFamily="34" charset="0"/>
                <a:hlinkClick r:id="rId5" tooltip="Badin ilçesi (sayfa mevcut değil)"/>
              </a:rPr>
              <a:t>Badin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6" tooltip="Tarparkar ilçesi (sayfa mevcut değil)"/>
              </a:rPr>
              <a:t>Tarparkar</a:t>
            </a:r>
            <a:r>
              <a:rPr lang="tr-TR" dirty="0">
                <a:latin typeface="Arial" panose="020B0604020202020204" pitchFamily="34" charset="0"/>
                <a:hlinkClick r:id="rId6" tooltip="Tarparkar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7" tooltip="Umerkot ilçesi (sayfa mevcut değil)"/>
              </a:rPr>
              <a:t>Umerkot</a:t>
            </a:r>
            <a:r>
              <a:rPr lang="tr-TR" dirty="0">
                <a:latin typeface="Arial" panose="020B0604020202020204" pitchFamily="34" charset="0"/>
                <a:hlinkClick r:id="rId7" tooltip="Umerkot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8" tooltip="Mirpur Kas ilçesi (sayfa mevcut değil)"/>
              </a:rPr>
              <a:t>Mirpur</a:t>
            </a:r>
            <a:r>
              <a:rPr lang="tr-TR" dirty="0">
                <a:latin typeface="Arial" panose="020B0604020202020204" pitchFamily="34" charset="0"/>
                <a:hlinkClick r:id="rId8" tooltip="Mirpur Kas ilçesi (sayfa mevcut değil)"/>
              </a:rPr>
              <a:t> Kas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9" tooltip="Tando Allahyar ilçesi (sayfa mevcut değil)"/>
              </a:rPr>
              <a:t>Tando</a:t>
            </a:r>
            <a:r>
              <a:rPr lang="tr-TR" dirty="0">
                <a:latin typeface="Arial" panose="020B0604020202020204" pitchFamily="34" charset="0"/>
                <a:hlinkClick r:id="rId9" tooltip="Tando Allahyar ilçesi (sayfa mevcut değil)"/>
              </a:rPr>
              <a:t> </a:t>
            </a:r>
            <a:r>
              <a:rPr lang="tr-TR" dirty="0" err="1">
                <a:latin typeface="Arial" panose="020B0604020202020204" pitchFamily="34" charset="0"/>
                <a:hlinkClick r:id="rId9" tooltip="Tando Allahyar ilçesi (sayfa mevcut değil)"/>
              </a:rPr>
              <a:t>Allahyar</a:t>
            </a:r>
            <a:r>
              <a:rPr lang="tr-TR" dirty="0">
                <a:latin typeface="Arial" panose="020B0604020202020204" pitchFamily="34" charset="0"/>
                <a:hlinkClick r:id="rId9" tooltip="Tando Allahyar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0" tooltip="Naushahro Feroze ilçesi (sayfa mevcut değil)"/>
              </a:rPr>
              <a:t>Naushahro</a:t>
            </a:r>
            <a:r>
              <a:rPr lang="tr-TR" dirty="0">
                <a:latin typeface="Arial" panose="020B0604020202020204" pitchFamily="34" charset="0"/>
                <a:hlinkClick r:id="rId10" tooltip="Naushahro Feroze ilçesi (sayfa mevcut değil)"/>
              </a:rPr>
              <a:t> </a:t>
            </a:r>
            <a:r>
              <a:rPr lang="tr-TR" dirty="0" err="1">
                <a:latin typeface="Arial" panose="020B0604020202020204" pitchFamily="34" charset="0"/>
                <a:hlinkClick r:id="rId10" tooltip="Naushahro Feroze ilçesi (sayfa mevcut değil)"/>
              </a:rPr>
              <a:t>Feroze</a:t>
            </a:r>
            <a:r>
              <a:rPr lang="tr-TR" dirty="0">
                <a:latin typeface="Arial" panose="020B0604020202020204" pitchFamily="34" charset="0"/>
                <a:hlinkClick r:id="rId10" tooltip="Naushahro Feroze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1" tooltip="Tando Muhammed Han ilçesi (sayfa mevcut değil)"/>
              </a:rPr>
              <a:t>Tando</a:t>
            </a:r>
            <a:r>
              <a:rPr lang="tr-TR" dirty="0">
                <a:latin typeface="Arial" panose="020B0604020202020204" pitchFamily="34" charset="0"/>
                <a:hlinkClick r:id="rId11" tooltip="Tando Muhammed Han ilçesi (sayfa mevcut değil)"/>
              </a:rPr>
              <a:t> Muhammed Han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2" tooltip="Haydarabad ilçesi (sayfa mevcut değil)"/>
              </a:rPr>
              <a:t>Haydarabad</a:t>
            </a:r>
            <a:r>
              <a:rPr lang="tr-TR" dirty="0">
                <a:latin typeface="Arial" panose="020B0604020202020204" pitchFamily="34" charset="0"/>
                <a:hlinkClick r:id="rId12" tooltip="Haydarabad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3" tooltip="Sangar ilçesi (sayfa mevcut değil)"/>
              </a:rPr>
              <a:t>Sangar</a:t>
            </a:r>
            <a:r>
              <a:rPr lang="tr-TR" dirty="0">
                <a:latin typeface="Arial" panose="020B0604020202020204" pitchFamily="34" charset="0"/>
                <a:hlinkClick r:id="rId13" tooltip="Sangar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4" tooltip="Kairpur ilçesi (sayfa mevcut değil)"/>
              </a:rPr>
              <a:t>Kairpur</a:t>
            </a:r>
            <a:r>
              <a:rPr lang="tr-TR" dirty="0">
                <a:latin typeface="Arial" panose="020B0604020202020204" pitchFamily="34" charset="0"/>
                <a:hlinkClick r:id="rId14" tooltip="Kairpur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5" tooltip="Nawabshah ilçesi (sayfa mevcut değil)"/>
              </a:rPr>
              <a:t>Benazirabad</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6" tooltip="Dadu ilçesi (sayfa mevcut değil)"/>
              </a:rPr>
              <a:t>Dadu</a:t>
            </a:r>
            <a:r>
              <a:rPr lang="tr-TR" dirty="0">
                <a:latin typeface="Arial" panose="020B0604020202020204" pitchFamily="34" charset="0"/>
                <a:hlinkClick r:id="rId16" tooltip="Dadu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7" tooltip="Qambar District (sayfa mevcut değil)"/>
              </a:rPr>
              <a:t>Qambar</a:t>
            </a:r>
            <a:r>
              <a:rPr lang="tr-TR" dirty="0">
                <a:latin typeface="Arial" panose="020B0604020202020204" pitchFamily="34" charset="0"/>
                <a:hlinkClick r:id="rId17" tooltip="Qambar District (sayfa mevcut değil)"/>
              </a:rPr>
              <a:t> </a:t>
            </a:r>
            <a:r>
              <a:rPr lang="tr-TR" dirty="0" err="1">
                <a:latin typeface="Arial" panose="020B0604020202020204" pitchFamily="34" charset="0"/>
                <a:hlinkClick r:id="rId17" tooltip="Qambar District (sayfa mevcut değil)"/>
              </a:rPr>
              <a:t>Shahdadkot</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8" tooltip="Larkana ilçesi (sayfa mevcut değil)"/>
              </a:rPr>
              <a:t>Larkana</a:t>
            </a:r>
            <a:r>
              <a:rPr lang="tr-TR" dirty="0">
                <a:latin typeface="Arial" panose="020B0604020202020204" pitchFamily="34" charset="0"/>
                <a:hlinkClick r:id="rId18" tooltip="Larkana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19" tooltip="Matiari ilçesi (sayfa mevcut değil)"/>
              </a:rPr>
              <a:t>Matiari</a:t>
            </a:r>
            <a:r>
              <a:rPr lang="tr-TR" dirty="0">
                <a:latin typeface="Arial" panose="020B0604020202020204" pitchFamily="34" charset="0"/>
                <a:hlinkClick r:id="rId19" tooltip="Matiari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20" tooltip="Gotki ilçesi (sayfa mevcut değil)"/>
              </a:rPr>
              <a:t>Gotki</a:t>
            </a:r>
            <a:r>
              <a:rPr lang="tr-TR" dirty="0">
                <a:latin typeface="Arial" panose="020B0604020202020204" pitchFamily="34" charset="0"/>
                <a:hlinkClick r:id="rId20" tooltip="Gotki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21" tooltip="Şikarpur ilçesi (sayfa mevcut değil)"/>
              </a:rPr>
              <a:t>Şikarpur</a:t>
            </a:r>
            <a:r>
              <a:rPr lang="tr-TR" dirty="0">
                <a:latin typeface="Arial" panose="020B0604020202020204" pitchFamily="34" charset="0"/>
                <a:hlinkClick r:id="rId21" tooltip="Şikarpur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22" tooltip="Yakubabad ilçesi (sayfa mevcut değil)"/>
              </a:rPr>
              <a:t>Yakubabad</a:t>
            </a:r>
            <a:r>
              <a:rPr lang="tr-TR" dirty="0">
                <a:latin typeface="Arial" panose="020B0604020202020204" pitchFamily="34" charset="0"/>
                <a:hlinkClick r:id="rId22" tooltip="Yakubabad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23" tooltip="Sukkur ilçesi (sayfa mevcut değil)"/>
              </a:rPr>
              <a:t>Sukkur</a:t>
            </a:r>
            <a:r>
              <a:rPr lang="tr-TR" dirty="0">
                <a:latin typeface="Arial" panose="020B0604020202020204" pitchFamily="34" charset="0"/>
                <a:hlinkClick r:id="rId23" tooltip="Sukkur ilçesi (sayfa mevcut değil)"/>
              </a:rPr>
              <a:t> ilçesi</a:t>
            </a:r>
            <a:endParaRPr lang="tr-TR" dirty="0">
              <a:latin typeface="Arial" panose="020B0604020202020204" pitchFamily="34" charset="0"/>
            </a:endParaRPr>
          </a:p>
          <a:p>
            <a:pPr>
              <a:buFont typeface="+mj-lt"/>
              <a:buAutoNum type="arabicPeriod"/>
            </a:pPr>
            <a:r>
              <a:rPr lang="tr-TR" dirty="0" err="1">
                <a:latin typeface="Arial" panose="020B0604020202020204" pitchFamily="34" charset="0"/>
                <a:hlinkClick r:id="rId24" tooltip="Kaşmore ilçesi (sayfa mevcut değil)"/>
              </a:rPr>
              <a:t>Kaşmore</a:t>
            </a:r>
            <a:r>
              <a:rPr lang="tr-TR" dirty="0">
                <a:latin typeface="Arial" panose="020B0604020202020204" pitchFamily="34" charset="0"/>
                <a:hlinkClick r:id="rId24" tooltip="Kaşmore ilçesi (sayfa mevcut değil)"/>
              </a:rPr>
              <a:t> ilçesi</a:t>
            </a:r>
            <a:endParaRPr lang="tr-TR" b="0" i="0" dirty="0">
              <a:effectLst/>
              <a:latin typeface="Arial" panose="020B0604020202020204" pitchFamily="34" charset="0"/>
            </a:endParaRPr>
          </a:p>
        </p:txBody>
      </p:sp>
      <p:pic>
        <p:nvPicPr>
          <p:cNvPr id="3" name="Resim 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66117" y="163892"/>
            <a:ext cx="3880624" cy="2910468"/>
          </a:xfrm>
          <a:prstGeom prst="rect">
            <a:avLst/>
          </a:prstGeom>
        </p:spPr>
      </p:pic>
      <p:sp>
        <p:nvSpPr>
          <p:cNvPr id="5" name="Dikdörtgen 4"/>
          <p:cNvSpPr/>
          <p:nvPr/>
        </p:nvSpPr>
        <p:spPr>
          <a:xfrm>
            <a:off x="3854818" y="3074360"/>
            <a:ext cx="2185214" cy="369332"/>
          </a:xfrm>
          <a:prstGeom prst="rect">
            <a:avLst/>
          </a:prstGeom>
        </p:spPr>
        <p:txBody>
          <a:bodyPr wrap="none">
            <a:spAutoFit/>
          </a:bodyPr>
          <a:lstStyle/>
          <a:p>
            <a:r>
              <a:rPr lang="tr-TR" dirty="0">
                <a:solidFill>
                  <a:srgbClr val="222222"/>
                </a:solidFill>
                <a:latin typeface="Arial" panose="020B0604020202020204" pitchFamily="34" charset="0"/>
              </a:rPr>
              <a:t>Faiz Mahal, </a:t>
            </a:r>
            <a:r>
              <a:rPr lang="tr-TR" u="sng" dirty="0" err="1">
                <a:solidFill>
                  <a:srgbClr val="A55858"/>
                </a:solidFill>
                <a:latin typeface="Arial" panose="020B0604020202020204" pitchFamily="34" charset="0"/>
                <a:hlinkClick r:id="rId26" tooltip="Kairpur (sayfa mevcut değil)"/>
              </a:rPr>
              <a:t>Kairpur</a:t>
            </a:r>
            <a:endParaRPr lang="tr-TR" dirty="0"/>
          </a:p>
        </p:txBody>
      </p:sp>
      <p:pic>
        <p:nvPicPr>
          <p:cNvPr id="6" name="Resim 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910039" y="3183508"/>
            <a:ext cx="4591589" cy="3443692"/>
          </a:xfrm>
          <a:prstGeom prst="rect">
            <a:avLst/>
          </a:prstGeom>
        </p:spPr>
      </p:pic>
      <p:sp>
        <p:nvSpPr>
          <p:cNvPr id="7" name="Dikdörtgen 6"/>
          <p:cNvSpPr/>
          <p:nvPr/>
        </p:nvSpPr>
        <p:spPr>
          <a:xfrm>
            <a:off x="8953036" y="2814176"/>
            <a:ext cx="2733441" cy="369332"/>
          </a:xfrm>
          <a:prstGeom prst="rect">
            <a:avLst/>
          </a:prstGeom>
        </p:spPr>
        <p:txBody>
          <a:bodyPr wrap="none">
            <a:spAutoFit/>
          </a:bodyPr>
          <a:lstStyle/>
          <a:p>
            <a:r>
              <a:rPr lang="tr-TR" dirty="0" err="1">
                <a:solidFill>
                  <a:srgbClr val="222222"/>
                </a:solidFill>
                <a:latin typeface="Arial" panose="020B0604020202020204" pitchFamily="34" charset="0"/>
              </a:rPr>
              <a:t>Karaçi'de</a:t>
            </a:r>
            <a:r>
              <a:rPr lang="tr-TR" dirty="0">
                <a:solidFill>
                  <a:srgbClr val="222222"/>
                </a:solidFill>
                <a:latin typeface="Arial" panose="020B0604020202020204" pitchFamily="34" charset="0"/>
              </a:rPr>
              <a:t> </a:t>
            </a:r>
            <a:r>
              <a:rPr lang="tr-TR" dirty="0" err="1">
                <a:solidFill>
                  <a:srgbClr val="222222"/>
                </a:solidFill>
                <a:latin typeface="Arial" panose="020B0604020202020204" pitchFamily="34" charset="0"/>
              </a:rPr>
              <a:t>Cinnah'ın</a:t>
            </a:r>
            <a:r>
              <a:rPr lang="tr-TR" dirty="0">
                <a:solidFill>
                  <a:srgbClr val="222222"/>
                </a:solidFill>
                <a:latin typeface="Arial" panose="020B0604020202020204" pitchFamily="34" charset="0"/>
              </a:rPr>
              <a:t> kabri</a:t>
            </a:r>
            <a:endParaRPr lang="tr-TR" dirty="0"/>
          </a:p>
        </p:txBody>
      </p:sp>
    </p:spTree>
    <p:extLst>
      <p:ext uri="{BB962C8B-B14F-4D97-AF65-F5344CB8AC3E}">
        <p14:creationId xmlns:p14="http://schemas.microsoft.com/office/powerpoint/2010/main" val="225005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52" y="178420"/>
            <a:ext cx="4429320" cy="3144644"/>
          </a:xfrm>
          <a:prstGeom prst="rect">
            <a:avLst/>
          </a:prstGeom>
        </p:spPr>
      </p:pic>
      <p:sp>
        <p:nvSpPr>
          <p:cNvPr id="3" name="Dikdörtgen 2"/>
          <p:cNvSpPr/>
          <p:nvPr/>
        </p:nvSpPr>
        <p:spPr>
          <a:xfrm>
            <a:off x="195038" y="3244334"/>
            <a:ext cx="2189574" cy="369332"/>
          </a:xfrm>
          <a:prstGeom prst="rect">
            <a:avLst/>
          </a:prstGeom>
        </p:spPr>
        <p:txBody>
          <a:bodyPr wrap="none">
            <a:spAutoFit/>
          </a:bodyPr>
          <a:lstStyle/>
          <a:p>
            <a:r>
              <a:rPr lang="tr-TR" dirty="0" err="1">
                <a:solidFill>
                  <a:srgbClr val="222222"/>
                </a:solidFill>
                <a:latin typeface="Arial" panose="020B0604020202020204" pitchFamily="34" charset="0"/>
              </a:rPr>
              <a:t>Manora</a:t>
            </a:r>
            <a:r>
              <a:rPr lang="tr-TR" dirty="0">
                <a:solidFill>
                  <a:srgbClr val="222222"/>
                </a:solidFill>
                <a:latin typeface="Arial" panose="020B0604020202020204" pitchFamily="34" charset="0"/>
              </a:rPr>
              <a:t> Yarımadası</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062" y="280743"/>
            <a:ext cx="4657072" cy="2963591"/>
          </a:xfrm>
          <a:prstGeom prst="rect">
            <a:avLst/>
          </a:prstGeom>
        </p:spPr>
      </p:pic>
      <p:sp>
        <p:nvSpPr>
          <p:cNvPr id="5" name="Dikdörtgen 4"/>
          <p:cNvSpPr/>
          <p:nvPr/>
        </p:nvSpPr>
        <p:spPr>
          <a:xfrm>
            <a:off x="6072518" y="3138398"/>
            <a:ext cx="1608133" cy="369332"/>
          </a:xfrm>
          <a:prstGeom prst="rect">
            <a:avLst/>
          </a:prstGeom>
        </p:spPr>
        <p:txBody>
          <a:bodyPr wrap="none">
            <a:spAutoFit/>
          </a:bodyPr>
          <a:lstStyle/>
          <a:p>
            <a:r>
              <a:rPr lang="tr-TR" u="sng" dirty="0" err="1">
                <a:solidFill>
                  <a:srgbClr val="0B0080"/>
                </a:solidFill>
                <a:latin typeface="Arial" panose="020B0604020202020204" pitchFamily="34" charset="0"/>
                <a:hlinkClick r:id="rId4" tooltip="Mohenjo-daro"/>
              </a:rPr>
              <a:t>Mohenjo-daro</a:t>
            </a:r>
            <a:endParaRPr lang="tr-TR" dirty="0"/>
          </a:p>
        </p:txBody>
      </p:sp>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3062" y="4001260"/>
            <a:ext cx="4436843" cy="2918497"/>
          </a:xfrm>
          <a:prstGeom prst="rect">
            <a:avLst/>
          </a:prstGeom>
        </p:spPr>
      </p:pic>
      <p:sp>
        <p:nvSpPr>
          <p:cNvPr id="7" name="Dikdörtgen 6"/>
          <p:cNvSpPr/>
          <p:nvPr/>
        </p:nvSpPr>
        <p:spPr>
          <a:xfrm>
            <a:off x="8191873" y="3634611"/>
            <a:ext cx="2408032" cy="369332"/>
          </a:xfrm>
          <a:prstGeom prst="rect">
            <a:avLst/>
          </a:prstGeom>
        </p:spPr>
        <p:txBody>
          <a:bodyPr wrap="none">
            <a:spAutoFit/>
          </a:bodyPr>
          <a:lstStyle/>
          <a:p>
            <a:r>
              <a:rPr lang="tr-TR" dirty="0" err="1">
                <a:solidFill>
                  <a:srgbClr val="222222"/>
                </a:solidFill>
                <a:latin typeface="Arial" panose="020B0604020202020204" pitchFamily="34" charset="0"/>
              </a:rPr>
              <a:t>Sukkur'da</a:t>
            </a:r>
            <a:r>
              <a:rPr lang="tr-TR" dirty="0">
                <a:solidFill>
                  <a:srgbClr val="222222"/>
                </a:solidFill>
                <a:latin typeface="Arial" panose="020B0604020202020204" pitchFamily="34" charset="0"/>
              </a:rPr>
              <a:t> </a:t>
            </a:r>
            <a:r>
              <a:rPr lang="tr-TR" dirty="0" err="1">
                <a:solidFill>
                  <a:srgbClr val="222222"/>
                </a:solidFill>
                <a:latin typeface="Arial" panose="020B0604020202020204" pitchFamily="34" charset="0"/>
              </a:rPr>
              <a:t>İndus</a:t>
            </a:r>
            <a:r>
              <a:rPr lang="tr-TR" dirty="0">
                <a:solidFill>
                  <a:srgbClr val="222222"/>
                </a:solidFill>
                <a:latin typeface="Arial" panose="020B0604020202020204" pitchFamily="34" charset="0"/>
              </a:rPr>
              <a:t> nehri</a:t>
            </a:r>
            <a:endParaRPr lang="tr-TR" dirty="0"/>
          </a:p>
        </p:txBody>
      </p:sp>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52" y="3961366"/>
            <a:ext cx="3310781" cy="2483086"/>
          </a:xfrm>
          <a:prstGeom prst="rect">
            <a:avLst/>
          </a:prstGeom>
        </p:spPr>
      </p:pic>
      <p:sp>
        <p:nvSpPr>
          <p:cNvPr id="9" name="Dikdörtgen 8"/>
          <p:cNvSpPr/>
          <p:nvPr/>
        </p:nvSpPr>
        <p:spPr>
          <a:xfrm>
            <a:off x="2234266" y="6422820"/>
            <a:ext cx="2326278" cy="369332"/>
          </a:xfrm>
          <a:prstGeom prst="rect">
            <a:avLst/>
          </a:prstGeom>
        </p:spPr>
        <p:txBody>
          <a:bodyPr wrap="none">
            <a:spAutoFit/>
          </a:bodyPr>
          <a:lstStyle/>
          <a:p>
            <a:r>
              <a:rPr lang="tr-TR" u="sng" dirty="0">
                <a:solidFill>
                  <a:srgbClr val="A55858"/>
                </a:solidFill>
                <a:latin typeface="Arial" panose="020B0604020202020204" pitchFamily="34" charset="0"/>
                <a:hlinkClick r:id="rId7" tooltip="Pakistan Milli Müzesi (sayfa mevcut değil)"/>
              </a:rPr>
              <a:t>Pakistan Milli Müzesi</a:t>
            </a:r>
            <a:endParaRPr lang="tr-TR" dirty="0"/>
          </a:p>
        </p:txBody>
      </p:sp>
    </p:spTree>
    <p:extLst>
      <p:ext uri="{BB962C8B-B14F-4D97-AF65-F5344CB8AC3E}">
        <p14:creationId xmlns:p14="http://schemas.microsoft.com/office/powerpoint/2010/main" val="31694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F28635-B0AE-5B45-A1F9-13E4B4082F29}"/>
              </a:ext>
            </a:extLst>
          </p:cNvPr>
          <p:cNvSpPr>
            <a:spLocks noGrp="1"/>
          </p:cNvSpPr>
          <p:nvPr>
            <p:ph type="title"/>
          </p:nvPr>
        </p:nvSpPr>
        <p:spPr>
          <a:xfrm>
            <a:off x="8549640" y="685800"/>
            <a:ext cx="3200400" cy="921544"/>
          </a:xfrm>
        </p:spPr>
        <p:txBody>
          <a:bodyPr>
            <a:normAutofit/>
          </a:bodyPr>
          <a:lstStyle/>
          <a:p>
            <a:r>
              <a:rPr lang="ur-PK" sz="6000">
                <a:effectLst/>
              </a:rPr>
              <a:t>پنجاب</a:t>
            </a:r>
            <a:endParaRPr lang="tr-TR" sz="6000"/>
          </a:p>
        </p:txBody>
      </p:sp>
      <p:pic>
        <p:nvPicPr>
          <p:cNvPr id="4" name="Resim 5">
            <a:extLst>
              <a:ext uri="{FF2B5EF4-FFF2-40B4-BE49-F238E27FC236}">
                <a16:creationId xmlns:a16="http://schemas.microsoft.com/office/drawing/2014/main" id="{132A6440-A3F1-5845-BF88-488F7F3739ED}"/>
              </a:ext>
            </a:extLst>
          </p:cNvPr>
          <p:cNvPicPr>
            <a:picLocks noGrp="1" noChangeAspect="1"/>
          </p:cNvPicPr>
          <p:nvPr>
            <p:ph idx="1"/>
          </p:nvPr>
        </p:nvPicPr>
        <p:blipFill>
          <a:blip r:embed="rId2"/>
          <a:stretch>
            <a:fillRect/>
          </a:stretch>
        </p:blipFill>
        <p:spPr>
          <a:xfrm>
            <a:off x="315389" y="150017"/>
            <a:ext cx="7447486" cy="6528843"/>
          </a:xfrm>
          <a:prstGeom prst="rect">
            <a:avLst/>
          </a:prstGeom>
        </p:spPr>
      </p:pic>
      <p:sp>
        <p:nvSpPr>
          <p:cNvPr id="3" name="İçerik Yer Tutucusu 2">
            <a:extLst>
              <a:ext uri="{FF2B5EF4-FFF2-40B4-BE49-F238E27FC236}">
                <a16:creationId xmlns:a16="http://schemas.microsoft.com/office/drawing/2014/main" id="{C9D5F561-B947-3C4A-AE2C-1BA60F03A9EA}"/>
              </a:ext>
            </a:extLst>
          </p:cNvPr>
          <p:cNvSpPr>
            <a:spLocks noGrp="1"/>
          </p:cNvSpPr>
          <p:nvPr>
            <p:ph type="body" sz="half" idx="2"/>
          </p:nvPr>
        </p:nvSpPr>
        <p:spPr>
          <a:xfrm>
            <a:off x="8549640" y="2788921"/>
            <a:ext cx="3200400" cy="3291840"/>
          </a:xfrm>
        </p:spPr>
        <p:txBody>
          <a:bodyPr>
            <a:normAutofit lnSpcReduction="10000"/>
          </a:bodyPr>
          <a:lstStyle/>
          <a:p>
            <a:r>
              <a:rPr lang="tr-TR" sz="2000"/>
              <a:t>Pencap ismi </a:t>
            </a:r>
            <a:r>
              <a:rPr lang="tr-TR" sz="2400">
                <a:solidFill>
                  <a:schemeClr val="accent2"/>
                </a:solidFill>
                <a:effectLst/>
              </a:rPr>
              <a:t>İçinden geçen İndus nehriyle onun dört kolundan dolayı “beş su” (penç âb) anlamına gelmektedir</a:t>
            </a:r>
            <a:endParaRPr lang="tr-TR" sz="2400">
              <a:solidFill>
                <a:schemeClr val="accent2"/>
              </a:solidFill>
            </a:endParaRPr>
          </a:p>
          <a:p>
            <a:r>
              <a:rPr lang="tr-TR" sz="2000"/>
              <a:t>Başkenti LAHOR</a:t>
            </a:r>
          </a:p>
          <a:p>
            <a:r>
              <a:rPr lang="tr-TR" sz="2000"/>
              <a:t>Pakistan’ın ikinci büyük metropol şehri</a:t>
            </a:r>
          </a:p>
          <a:p>
            <a:endParaRPr lang="tr-TR" sz="2000"/>
          </a:p>
        </p:txBody>
      </p:sp>
    </p:spTree>
    <p:extLst>
      <p:ext uri="{BB962C8B-B14F-4D97-AF65-F5344CB8AC3E}">
        <p14:creationId xmlns:p14="http://schemas.microsoft.com/office/powerpoint/2010/main" val="1742879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581" y="177490"/>
            <a:ext cx="3346950" cy="1963544"/>
          </a:xfrm>
          <a:prstGeom prst="rect">
            <a:avLst/>
          </a:prstGeom>
        </p:spPr>
      </p:pic>
      <p:sp>
        <p:nvSpPr>
          <p:cNvPr id="3" name="Dikdörtgen 2"/>
          <p:cNvSpPr/>
          <p:nvPr/>
        </p:nvSpPr>
        <p:spPr>
          <a:xfrm>
            <a:off x="290427" y="356168"/>
            <a:ext cx="3534942" cy="369332"/>
          </a:xfrm>
          <a:prstGeom prst="rect">
            <a:avLst/>
          </a:prstGeom>
        </p:spPr>
        <p:txBody>
          <a:bodyPr wrap="none">
            <a:spAutoFit/>
          </a:bodyPr>
          <a:lstStyle/>
          <a:p>
            <a:r>
              <a:rPr lang="tr-TR" dirty="0">
                <a:solidFill>
                  <a:srgbClr val="222222"/>
                </a:solidFill>
                <a:latin typeface="Arial" panose="020B0604020202020204" pitchFamily="34" charset="0"/>
              </a:rPr>
              <a:t> </a:t>
            </a:r>
            <a:r>
              <a:rPr lang="tr-TR" dirty="0">
                <a:solidFill>
                  <a:srgbClr val="0B0080"/>
                </a:solidFill>
                <a:latin typeface="Times New Roman" panose="02020603050405020304" pitchFamily="18" charset="0"/>
                <a:cs typeface="Times New Roman" panose="02020603050405020304" pitchFamily="18" charset="0"/>
                <a:hlinkClick r:id="rId3" tooltip="Pakistan"/>
              </a:rPr>
              <a:t>Pakistan'ın </a:t>
            </a:r>
            <a:r>
              <a:rPr lang="tr-TR" dirty="0" err="1">
                <a:solidFill>
                  <a:srgbClr val="0B0080"/>
                </a:solidFill>
                <a:latin typeface="Times New Roman" panose="02020603050405020304" pitchFamily="18" charset="0"/>
                <a:cs typeface="Times New Roman" panose="02020603050405020304" pitchFamily="18" charset="0"/>
                <a:hlinkClick r:id="rId4" tooltip="Sindh"/>
              </a:rPr>
              <a:t>Sind</a:t>
            </a:r>
            <a:r>
              <a:rPr lang="tr-TR" dirty="0">
                <a:solidFill>
                  <a:srgbClr val="222222"/>
                </a:solidFill>
                <a:latin typeface="Times New Roman" panose="02020603050405020304" pitchFamily="18" charset="0"/>
                <a:cs typeface="Times New Roman" panose="02020603050405020304" pitchFamily="18" charset="0"/>
              </a:rPr>
              <a:t> ilinin resmi dilidir</a:t>
            </a:r>
            <a:r>
              <a:rPr lang="tr-TR" dirty="0">
                <a:solidFill>
                  <a:srgbClr val="222222"/>
                </a:solidFill>
                <a:latin typeface="Arial" panose="020B0604020202020204" pitchFamily="34" charset="0"/>
              </a:rPr>
              <a:t> </a:t>
            </a:r>
            <a:endParaRPr lang="tr-TR" dirty="0"/>
          </a:p>
        </p:txBody>
      </p:sp>
      <p:sp>
        <p:nvSpPr>
          <p:cNvPr id="4" name="Dikdörtgen 3"/>
          <p:cNvSpPr/>
          <p:nvPr/>
        </p:nvSpPr>
        <p:spPr>
          <a:xfrm>
            <a:off x="290427" y="1342821"/>
            <a:ext cx="6096000" cy="2246769"/>
          </a:xfrm>
          <a:prstGeom prst="rect">
            <a:avLst/>
          </a:prstGeom>
        </p:spPr>
        <p:txBody>
          <a:bodyPr>
            <a:spAutoFit/>
          </a:bodyPr>
          <a:lstStyle/>
          <a:p>
            <a:r>
              <a:rPr lang="tr-TR" sz="2000" dirty="0">
                <a:solidFill>
                  <a:srgbClr val="222222"/>
                </a:solidFill>
                <a:latin typeface="Times New Roman" panose="02020603050405020304" pitchFamily="18" charset="0"/>
                <a:cs typeface="Times New Roman" panose="02020603050405020304" pitchFamily="18" charset="0"/>
              </a:rPr>
              <a:t>Hindistan Hükümeti, </a:t>
            </a:r>
            <a:r>
              <a:rPr lang="tr-TR" sz="2000" dirty="0" err="1">
                <a:solidFill>
                  <a:srgbClr val="222222"/>
                </a:solidFill>
                <a:latin typeface="Times New Roman" panose="02020603050405020304" pitchFamily="18" charset="0"/>
                <a:cs typeface="Times New Roman" panose="02020603050405020304" pitchFamily="18" charset="0"/>
              </a:rPr>
              <a:t>Sindhi'yi</a:t>
            </a:r>
            <a:r>
              <a:rPr lang="tr-TR" sz="2000" dirty="0">
                <a:solidFill>
                  <a:srgbClr val="222222"/>
                </a:solidFill>
                <a:latin typeface="Times New Roman" panose="02020603050405020304" pitchFamily="18" charset="0"/>
                <a:cs typeface="Times New Roman" panose="02020603050405020304" pitchFamily="18" charset="0"/>
              </a:rPr>
              <a:t> Hindistan'da bir seçenek dili ve bir çalışma ortamı olarak yasalaştırmıştır, böylece öğrenciler </a:t>
            </a:r>
            <a:r>
              <a:rPr lang="tr-TR" sz="2000" dirty="0" err="1">
                <a:solidFill>
                  <a:srgbClr val="222222"/>
                </a:solidFill>
                <a:latin typeface="Times New Roman" panose="02020603050405020304" pitchFamily="18" charset="0"/>
                <a:cs typeface="Times New Roman" panose="02020603050405020304" pitchFamily="18" charset="0"/>
              </a:rPr>
              <a:t>Sindhi'yi</a:t>
            </a:r>
            <a:r>
              <a:rPr lang="tr-TR" sz="2000" dirty="0">
                <a:solidFill>
                  <a:srgbClr val="222222"/>
                </a:solidFill>
                <a:latin typeface="Times New Roman" panose="02020603050405020304" pitchFamily="18" charset="0"/>
                <a:cs typeface="Times New Roman" panose="02020603050405020304" pitchFamily="18" charset="0"/>
              </a:rPr>
              <a:t> öğrenmeyi seçebilir. </a:t>
            </a:r>
            <a:r>
              <a:rPr lang="tr-TR" sz="2000" dirty="0" err="1">
                <a:solidFill>
                  <a:srgbClr val="222222"/>
                </a:solidFill>
                <a:latin typeface="Times New Roman" panose="02020603050405020304" pitchFamily="18" charset="0"/>
                <a:cs typeface="Times New Roman" panose="02020603050405020304" pitchFamily="18" charset="0"/>
              </a:rPr>
              <a:t>Sindhi</a:t>
            </a:r>
            <a:r>
              <a:rPr lang="tr-TR" sz="2000" dirty="0">
                <a:solidFill>
                  <a:srgbClr val="222222"/>
                </a:solidFill>
                <a:latin typeface="Times New Roman" panose="02020603050405020304" pitchFamily="18" charset="0"/>
                <a:cs typeface="Times New Roman" panose="02020603050405020304" pitchFamily="18" charset="0"/>
              </a:rPr>
              <a:t>, Hindistan'ın </a:t>
            </a:r>
            <a:r>
              <a:rPr lang="tr-TR" sz="2000" dirty="0" err="1">
                <a:solidFill>
                  <a:srgbClr val="0B0080"/>
                </a:solidFill>
                <a:latin typeface="Times New Roman" panose="02020603050405020304" pitchFamily="18" charset="0"/>
                <a:cs typeface="Times New Roman" panose="02020603050405020304" pitchFamily="18" charset="0"/>
                <a:hlinkClick r:id="rId5" tooltip="Rajasthan"/>
              </a:rPr>
              <a:t>Rajasthan</a:t>
            </a:r>
            <a:r>
              <a:rPr lang="tr-TR" sz="2000" dirty="0">
                <a:solidFill>
                  <a:srgbClr val="222222"/>
                </a:solidFill>
                <a:latin typeface="Times New Roman" panose="02020603050405020304" pitchFamily="18" charset="0"/>
                <a:cs typeface="Times New Roman" panose="02020603050405020304" pitchFamily="18" charset="0"/>
              </a:rPr>
              <a:t> , </a:t>
            </a:r>
            <a:r>
              <a:rPr lang="tr-TR" sz="2000" dirty="0" err="1">
                <a:solidFill>
                  <a:srgbClr val="0B0080"/>
                </a:solidFill>
                <a:latin typeface="Times New Roman" panose="02020603050405020304" pitchFamily="18" charset="0"/>
                <a:cs typeface="Times New Roman" panose="02020603050405020304" pitchFamily="18" charset="0"/>
                <a:hlinkClick r:id="rId6" tooltip="Gujarat"/>
              </a:rPr>
              <a:t>Gujarat</a:t>
            </a:r>
            <a:r>
              <a:rPr lang="tr-TR" sz="2000" dirty="0">
                <a:solidFill>
                  <a:srgbClr val="222222"/>
                </a:solidFill>
                <a:latin typeface="Times New Roman" panose="02020603050405020304" pitchFamily="18" charset="0"/>
                <a:cs typeface="Times New Roman" panose="02020603050405020304" pitchFamily="18" charset="0"/>
              </a:rPr>
              <a:t> ve </a:t>
            </a:r>
            <a:r>
              <a:rPr lang="tr-TR" sz="2000" dirty="0" err="1">
                <a:solidFill>
                  <a:srgbClr val="0B0080"/>
                </a:solidFill>
                <a:latin typeface="Times New Roman" panose="02020603050405020304" pitchFamily="18" charset="0"/>
                <a:cs typeface="Times New Roman" panose="02020603050405020304" pitchFamily="18" charset="0"/>
                <a:hlinkClick r:id="rId7" tooltip="Madya Pradeş"/>
              </a:rPr>
              <a:t>Madhya</a:t>
            </a:r>
            <a:r>
              <a:rPr lang="tr-TR" sz="2000" dirty="0">
                <a:solidFill>
                  <a:srgbClr val="0B0080"/>
                </a:solidFill>
                <a:latin typeface="Times New Roman" panose="02020603050405020304" pitchFamily="18" charset="0"/>
                <a:cs typeface="Times New Roman" panose="02020603050405020304" pitchFamily="18" charset="0"/>
                <a:hlinkClick r:id="rId7" tooltip="Madya Pradeş"/>
              </a:rPr>
              <a:t> </a:t>
            </a:r>
            <a:r>
              <a:rPr lang="tr-TR" sz="2000" dirty="0" err="1">
                <a:solidFill>
                  <a:srgbClr val="0B0080"/>
                </a:solidFill>
                <a:latin typeface="Times New Roman" panose="02020603050405020304" pitchFamily="18" charset="0"/>
                <a:cs typeface="Times New Roman" panose="02020603050405020304" pitchFamily="18" charset="0"/>
                <a:hlinkClick r:id="rId7" tooltip="Madya Pradeş"/>
              </a:rPr>
              <a:t>Pradesh</a:t>
            </a:r>
            <a:r>
              <a:rPr lang="tr-TR" sz="2000" dirty="0">
                <a:solidFill>
                  <a:srgbClr val="222222"/>
                </a:solidFill>
                <a:latin typeface="Times New Roman" panose="02020603050405020304" pitchFamily="18" charset="0"/>
                <a:cs typeface="Times New Roman" panose="02020603050405020304" pitchFamily="18" charset="0"/>
              </a:rPr>
              <a:t> eyaletlerinde isteğe bağlı üçüncü bir dildir . </a:t>
            </a:r>
            <a:r>
              <a:rPr lang="tr-TR" sz="2000" baseline="30000" dirty="0">
                <a:solidFill>
                  <a:srgbClr val="0B0080"/>
                </a:solidFill>
                <a:latin typeface="Times New Roman" panose="02020603050405020304" pitchFamily="18" charset="0"/>
                <a:cs typeface="Times New Roman" panose="02020603050405020304" pitchFamily="18" charset="0"/>
                <a:hlinkClick r:id="rId8"/>
              </a:rPr>
              <a:t>[12]</a:t>
            </a:r>
            <a:endParaRPr lang="tr-TR" sz="2000" dirty="0">
              <a:solidFill>
                <a:srgbClr val="222222"/>
              </a:solidFill>
              <a:latin typeface="Times New Roman" panose="02020603050405020304" pitchFamily="18" charset="0"/>
              <a:cs typeface="Times New Roman" panose="02020603050405020304" pitchFamily="18" charset="0"/>
            </a:endParaRPr>
          </a:p>
          <a:p>
            <a:r>
              <a:rPr lang="tr-TR" sz="2000" dirty="0">
                <a:solidFill>
                  <a:srgbClr val="222222"/>
                </a:solidFill>
                <a:latin typeface="Times New Roman" panose="02020603050405020304" pitchFamily="18" charset="0"/>
                <a:cs typeface="Times New Roman" panose="02020603050405020304" pitchFamily="18" charset="0"/>
              </a:rPr>
              <a:t>Pakistan'ın kuruluşundan önce </a:t>
            </a:r>
            <a:r>
              <a:rPr lang="tr-TR" sz="2000" dirty="0" err="1">
                <a:solidFill>
                  <a:srgbClr val="222222"/>
                </a:solidFill>
                <a:latin typeface="Times New Roman" panose="02020603050405020304" pitchFamily="18" charset="0"/>
                <a:cs typeface="Times New Roman" panose="02020603050405020304" pitchFamily="18" charset="0"/>
              </a:rPr>
              <a:t>Sindhi</a:t>
            </a:r>
            <a:r>
              <a:rPr lang="tr-TR" sz="2000" dirty="0">
                <a:solidFill>
                  <a:srgbClr val="222222"/>
                </a:solidFill>
                <a:latin typeface="Times New Roman" panose="02020603050405020304" pitchFamily="18" charset="0"/>
                <a:cs typeface="Times New Roman" panose="02020603050405020304" pitchFamily="18" charset="0"/>
              </a:rPr>
              <a:t>, </a:t>
            </a:r>
            <a:r>
              <a:rPr lang="tr-TR" sz="2000" dirty="0" err="1">
                <a:solidFill>
                  <a:srgbClr val="222222"/>
                </a:solidFill>
                <a:latin typeface="Times New Roman" panose="02020603050405020304" pitchFamily="18" charset="0"/>
                <a:cs typeface="Times New Roman" panose="02020603050405020304" pitchFamily="18" charset="0"/>
              </a:rPr>
              <a:t>Sindh'in</a:t>
            </a:r>
            <a:r>
              <a:rPr lang="tr-TR" sz="2000" dirty="0">
                <a:solidFill>
                  <a:srgbClr val="222222"/>
                </a:solidFill>
                <a:latin typeface="Times New Roman" panose="02020603050405020304" pitchFamily="18" charset="0"/>
                <a:cs typeface="Times New Roman" panose="02020603050405020304" pitchFamily="18" charset="0"/>
              </a:rPr>
              <a:t> ulusal diliydi.</a:t>
            </a:r>
            <a:endParaRPr lang="tr-TR" sz="2000" b="0" i="0" dirty="0">
              <a:solidFill>
                <a:srgbClr val="222222"/>
              </a:solidFill>
              <a:effectLst/>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6723" y="2687444"/>
            <a:ext cx="4830635" cy="4047893"/>
          </a:xfrm>
          <a:prstGeom prst="rect">
            <a:avLst/>
          </a:prstGeom>
        </p:spPr>
      </p:pic>
    </p:spTree>
    <p:extLst>
      <p:ext uri="{BB962C8B-B14F-4D97-AF65-F5344CB8AC3E}">
        <p14:creationId xmlns:p14="http://schemas.microsoft.com/office/powerpoint/2010/main" val="4242419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91776" cy="3412511"/>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89610"/>
            <a:ext cx="4461686" cy="3730465"/>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225" y="387047"/>
            <a:ext cx="3567141" cy="3025464"/>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1687" y="3699607"/>
            <a:ext cx="3247488" cy="2754351"/>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3650" y="387047"/>
            <a:ext cx="3515921" cy="2946211"/>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3103" y="3699607"/>
            <a:ext cx="3674097" cy="3027728"/>
          </a:xfrm>
          <a:prstGeom prst="rect">
            <a:avLst/>
          </a:prstGeom>
        </p:spPr>
      </p:pic>
    </p:spTree>
    <p:extLst>
      <p:ext uri="{BB962C8B-B14F-4D97-AF65-F5344CB8AC3E}">
        <p14:creationId xmlns:p14="http://schemas.microsoft.com/office/powerpoint/2010/main" val="174261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7561" y="234176"/>
            <a:ext cx="3071097" cy="707886"/>
          </a:xfrm>
          <a:prstGeom prst="rect">
            <a:avLst/>
          </a:prstGeom>
          <a:noFill/>
        </p:spPr>
        <p:txBody>
          <a:bodyPr wrap="none" rtlCol="0">
            <a:spAutoFit/>
          </a:bodyPr>
          <a:lstStyle/>
          <a:p>
            <a:r>
              <a:rPr lang="tr-TR" sz="4000" dirty="0" smtClean="0">
                <a:solidFill>
                  <a:schemeClr val="accent2">
                    <a:lumMod val="50000"/>
                  </a:schemeClr>
                </a:solidFill>
                <a:latin typeface="Times New Roman" panose="02020603050405020304" pitchFamily="18" charset="0"/>
                <a:cs typeface="Times New Roman" panose="02020603050405020304" pitchFamily="18" charset="0"/>
              </a:rPr>
              <a:t>KAYNAKÇA</a:t>
            </a:r>
            <a:endParaRPr lang="tr-TR" sz="4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557561" y="1115121"/>
            <a:ext cx="4749975" cy="369332"/>
          </a:xfrm>
          <a:prstGeom prst="rect">
            <a:avLst/>
          </a:prstGeom>
        </p:spPr>
        <p:txBody>
          <a:bodyPr wrap="square">
            <a:spAutoFit/>
          </a:bodyPr>
          <a:lstStyle/>
          <a:p>
            <a:r>
              <a:rPr lang="tr-TR" dirty="0"/>
              <a:t>https://</a:t>
            </a:r>
            <a:r>
              <a:rPr lang="tr-TR" dirty="0" smtClean="0"/>
              <a:t>tr.wikipedia.org</a:t>
            </a:r>
            <a:endParaRPr lang="tr-TR" dirty="0"/>
          </a:p>
        </p:txBody>
      </p:sp>
      <p:sp>
        <p:nvSpPr>
          <p:cNvPr id="4" name="Dikdörtgen 3"/>
          <p:cNvSpPr/>
          <p:nvPr/>
        </p:nvSpPr>
        <p:spPr>
          <a:xfrm>
            <a:off x="557561" y="1657512"/>
            <a:ext cx="3719223" cy="369332"/>
          </a:xfrm>
          <a:prstGeom prst="rect">
            <a:avLst/>
          </a:prstGeom>
        </p:spPr>
        <p:txBody>
          <a:bodyPr wrap="none">
            <a:spAutoFit/>
          </a:bodyPr>
          <a:lstStyle/>
          <a:p>
            <a:r>
              <a:rPr lang="tr-TR" dirty="0"/>
              <a:t>https://</a:t>
            </a:r>
            <a:r>
              <a:rPr lang="tr-TR" dirty="0" smtClean="0"/>
              <a:t>islamansiklopedisi.org.tr/</a:t>
            </a:r>
            <a:endParaRPr lang="tr-TR" dirty="0"/>
          </a:p>
        </p:txBody>
      </p:sp>
    </p:spTree>
    <p:extLst>
      <p:ext uri="{BB962C8B-B14F-4D97-AF65-F5344CB8AC3E}">
        <p14:creationId xmlns:p14="http://schemas.microsoft.com/office/powerpoint/2010/main" val="89213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983B89-B6B1-D34B-98C3-07EFD92B01D0}"/>
              </a:ext>
            </a:extLst>
          </p:cNvPr>
          <p:cNvSpPr>
            <a:spLocks noGrp="1"/>
          </p:cNvSpPr>
          <p:nvPr>
            <p:ph type="title"/>
          </p:nvPr>
        </p:nvSpPr>
        <p:spPr>
          <a:xfrm>
            <a:off x="4905868" y="127793"/>
            <a:ext cx="10058400" cy="1609344"/>
          </a:xfrm>
        </p:spPr>
        <p:txBody>
          <a:bodyPr/>
          <a:lstStyle/>
          <a:p>
            <a:r>
              <a:rPr lang="ur-PK" dirty="0">
                <a:effectLst/>
              </a:rPr>
              <a:t>لاہور</a:t>
            </a:r>
            <a:endParaRPr lang="tr-TR" dirty="0"/>
          </a:p>
        </p:txBody>
      </p:sp>
      <p:pic>
        <p:nvPicPr>
          <p:cNvPr id="4" name="Resim 4">
            <a:extLst>
              <a:ext uri="{FF2B5EF4-FFF2-40B4-BE49-F238E27FC236}">
                <a16:creationId xmlns:a16="http://schemas.microsoft.com/office/drawing/2014/main" id="{642DC419-C2D3-784E-B88D-0F974A87719F}"/>
              </a:ext>
            </a:extLst>
          </p:cNvPr>
          <p:cNvPicPr>
            <a:picLocks noGrp="1" noChangeAspect="1"/>
          </p:cNvPicPr>
          <p:nvPr>
            <p:ph idx="1"/>
          </p:nvPr>
        </p:nvPicPr>
        <p:blipFill>
          <a:blip r:embed="rId2"/>
          <a:stretch>
            <a:fillRect/>
          </a:stretch>
        </p:blipFill>
        <p:spPr>
          <a:xfrm>
            <a:off x="2462403" y="1606550"/>
            <a:ext cx="6674832" cy="5006124"/>
          </a:xfrm>
          <a:prstGeom prst="rect">
            <a:avLst/>
          </a:prstGeom>
        </p:spPr>
      </p:pic>
    </p:spTree>
    <p:extLst>
      <p:ext uri="{BB962C8B-B14F-4D97-AF65-F5344CB8AC3E}">
        <p14:creationId xmlns:p14="http://schemas.microsoft.com/office/powerpoint/2010/main" val="92888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26C180-A847-F04B-B362-A9BE79FA3A53}"/>
              </a:ext>
            </a:extLst>
          </p:cNvPr>
          <p:cNvSpPr>
            <a:spLocks noGrp="1"/>
          </p:cNvSpPr>
          <p:nvPr>
            <p:ph type="title"/>
          </p:nvPr>
        </p:nvSpPr>
        <p:spPr>
          <a:xfrm>
            <a:off x="3755898" y="301752"/>
            <a:ext cx="10058400" cy="1607058"/>
          </a:xfrm>
        </p:spPr>
        <p:txBody>
          <a:bodyPr>
            <a:normAutofit/>
          </a:bodyPr>
          <a:lstStyle/>
          <a:p>
            <a:r>
              <a:rPr lang="ar-AE" dirty="0">
                <a:effectLst/>
              </a:rPr>
              <a:t>منار پاکستان</a:t>
            </a:r>
            <a:endParaRPr lang="tr-TR" dirty="0"/>
          </a:p>
        </p:txBody>
      </p:sp>
      <p:pic>
        <p:nvPicPr>
          <p:cNvPr id="4" name="Resim 4">
            <a:extLst>
              <a:ext uri="{FF2B5EF4-FFF2-40B4-BE49-F238E27FC236}">
                <a16:creationId xmlns:a16="http://schemas.microsoft.com/office/drawing/2014/main" id="{435B6953-E68E-6E4B-968B-22FBE457AFBD}"/>
              </a:ext>
            </a:extLst>
          </p:cNvPr>
          <p:cNvPicPr>
            <a:picLocks noGrp="1" noChangeAspect="1"/>
          </p:cNvPicPr>
          <p:nvPr>
            <p:ph idx="1"/>
          </p:nvPr>
        </p:nvPicPr>
        <p:blipFill>
          <a:blip r:embed="rId2"/>
          <a:stretch>
            <a:fillRect/>
          </a:stretch>
        </p:blipFill>
        <p:spPr>
          <a:xfrm>
            <a:off x="3641883" y="1811285"/>
            <a:ext cx="3401265" cy="4966705"/>
          </a:xfrm>
          <a:prstGeom prst="rect">
            <a:avLst/>
          </a:prstGeom>
        </p:spPr>
      </p:pic>
    </p:spTree>
    <p:extLst>
      <p:ext uri="{BB962C8B-B14F-4D97-AF65-F5344CB8AC3E}">
        <p14:creationId xmlns:p14="http://schemas.microsoft.com/office/powerpoint/2010/main" val="122574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CD8D38-043F-DC41-AAAB-EFA0D6A485FF}"/>
              </a:ext>
            </a:extLst>
          </p:cNvPr>
          <p:cNvSpPr>
            <a:spLocks noGrp="1"/>
          </p:cNvSpPr>
          <p:nvPr>
            <p:ph type="title"/>
          </p:nvPr>
        </p:nvSpPr>
        <p:spPr>
          <a:xfrm>
            <a:off x="4192190" y="484632"/>
            <a:ext cx="10058400" cy="1609344"/>
          </a:xfrm>
        </p:spPr>
        <p:txBody>
          <a:bodyPr/>
          <a:lstStyle/>
          <a:p>
            <a:r>
              <a:rPr lang="ar-AE" dirty="0"/>
              <a:t>بادشاہی مسجد</a:t>
            </a:r>
            <a:endParaRPr lang="tr-TR" dirty="0"/>
          </a:p>
        </p:txBody>
      </p:sp>
      <p:pic>
        <p:nvPicPr>
          <p:cNvPr id="4" name="Resim 4">
            <a:extLst>
              <a:ext uri="{FF2B5EF4-FFF2-40B4-BE49-F238E27FC236}">
                <a16:creationId xmlns:a16="http://schemas.microsoft.com/office/drawing/2014/main" id="{9BF921EF-BFE6-084E-B4A6-6B5173BD9D10}"/>
              </a:ext>
            </a:extLst>
          </p:cNvPr>
          <p:cNvPicPr>
            <a:picLocks noGrp="1" noChangeAspect="1"/>
          </p:cNvPicPr>
          <p:nvPr>
            <p:ph idx="1"/>
          </p:nvPr>
        </p:nvPicPr>
        <p:blipFill>
          <a:blip r:embed="rId2"/>
          <a:stretch>
            <a:fillRect/>
          </a:stretch>
        </p:blipFill>
        <p:spPr>
          <a:xfrm>
            <a:off x="1880577" y="2002692"/>
            <a:ext cx="9109808" cy="4700584"/>
          </a:xfrm>
          <a:prstGeom prst="rect">
            <a:avLst/>
          </a:prstGeom>
        </p:spPr>
      </p:pic>
    </p:spTree>
    <p:extLst>
      <p:ext uri="{BB962C8B-B14F-4D97-AF65-F5344CB8AC3E}">
        <p14:creationId xmlns:p14="http://schemas.microsoft.com/office/powerpoint/2010/main" val="267828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5B3ADE-FDAD-0B42-A640-A8AB830FCBED}"/>
              </a:ext>
            </a:extLst>
          </p:cNvPr>
          <p:cNvSpPr>
            <a:spLocks noGrp="1"/>
          </p:cNvSpPr>
          <p:nvPr>
            <p:ph type="title"/>
          </p:nvPr>
        </p:nvSpPr>
        <p:spPr>
          <a:xfrm>
            <a:off x="3400453" y="228154"/>
            <a:ext cx="10058400" cy="1609344"/>
          </a:xfrm>
        </p:spPr>
        <p:txBody>
          <a:bodyPr/>
          <a:lstStyle/>
          <a:p>
            <a:r>
              <a:rPr lang="ur-PK" dirty="0">
                <a:effectLst/>
              </a:rPr>
              <a:t>لاہور میوزیم</a:t>
            </a:r>
            <a:endParaRPr lang="tr-TR" dirty="0"/>
          </a:p>
        </p:txBody>
      </p:sp>
      <p:pic>
        <p:nvPicPr>
          <p:cNvPr id="4" name="Resim 4">
            <a:extLst>
              <a:ext uri="{FF2B5EF4-FFF2-40B4-BE49-F238E27FC236}">
                <a16:creationId xmlns:a16="http://schemas.microsoft.com/office/drawing/2014/main" id="{6BD232CB-F30B-164B-9BEA-D0C9CF550BA6}"/>
              </a:ext>
            </a:extLst>
          </p:cNvPr>
          <p:cNvPicPr>
            <a:picLocks noGrp="1" noChangeAspect="1"/>
          </p:cNvPicPr>
          <p:nvPr>
            <p:ph idx="1"/>
          </p:nvPr>
        </p:nvPicPr>
        <p:blipFill>
          <a:blip r:embed="rId2"/>
          <a:stretch>
            <a:fillRect/>
          </a:stretch>
        </p:blipFill>
        <p:spPr>
          <a:xfrm>
            <a:off x="1835828" y="1683504"/>
            <a:ext cx="6905878" cy="4857133"/>
          </a:xfrm>
          <a:prstGeom prst="rect">
            <a:avLst/>
          </a:prstGeom>
        </p:spPr>
      </p:pic>
    </p:spTree>
    <p:extLst>
      <p:ext uri="{BB962C8B-B14F-4D97-AF65-F5344CB8AC3E}">
        <p14:creationId xmlns:p14="http://schemas.microsoft.com/office/powerpoint/2010/main" val="99319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84FF25-7A6D-F643-9CA1-13411486439D}"/>
              </a:ext>
            </a:extLst>
          </p:cNvPr>
          <p:cNvSpPr>
            <a:spLocks noGrp="1"/>
          </p:cNvSpPr>
          <p:nvPr>
            <p:ph type="title"/>
          </p:nvPr>
        </p:nvSpPr>
        <p:spPr>
          <a:xfrm>
            <a:off x="5061985" y="395422"/>
            <a:ext cx="10058400" cy="1609344"/>
          </a:xfrm>
        </p:spPr>
        <p:txBody>
          <a:bodyPr/>
          <a:lstStyle/>
          <a:p>
            <a:r>
              <a:rPr lang="ar-AE" dirty="0"/>
              <a:t>لاہور چڑیا</a:t>
            </a:r>
            <a:endParaRPr lang="tr-TR" dirty="0"/>
          </a:p>
        </p:txBody>
      </p:sp>
      <p:pic>
        <p:nvPicPr>
          <p:cNvPr id="4" name="Resim 4">
            <a:extLst>
              <a:ext uri="{FF2B5EF4-FFF2-40B4-BE49-F238E27FC236}">
                <a16:creationId xmlns:a16="http://schemas.microsoft.com/office/drawing/2014/main" id="{F1E38859-2686-C74B-B2FD-ACE89A13CAED}"/>
              </a:ext>
            </a:extLst>
          </p:cNvPr>
          <p:cNvPicPr>
            <a:picLocks noGrp="1" noChangeAspect="1"/>
          </p:cNvPicPr>
          <p:nvPr>
            <p:ph idx="1"/>
          </p:nvPr>
        </p:nvPicPr>
        <p:blipFill>
          <a:blip r:embed="rId2"/>
          <a:stretch>
            <a:fillRect/>
          </a:stretch>
        </p:blipFill>
        <p:spPr>
          <a:xfrm>
            <a:off x="2558662" y="1802955"/>
            <a:ext cx="8767399" cy="4570413"/>
          </a:xfrm>
          <a:prstGeom prst="rect">
            <a:avLst/>
          </a:prstGeom>
        </p:spPr>
      </p:pic>
    </p:spTree>
    <p:extLst>
      <p:ext uri="{BB962C8B-B14F-4D97-AF65-F5344CB8AC3E}">
        <p14:creationId xmlns:p14="http://schemas.microsoft.com/office/powerpoint/2010/main" val="376555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CC4BC06-5E8C-B14C-8576-3400981B315A}"/>
              </a:ext>
            </a:extLst>
          </p:cNvPr>
          <p:cNvSpPr>
            <a:spLocks noGrp="1"/>
          </p:cNvSpPr>
          <p:nvPr>
            <p:ph type="title"/>
          </p:nvPr>
        </p:nvSpPr>
        <p:spPr>
          <a:xfrm>
            <a:off x="4453128" y="-86868"/>
            <a:ext cx="10058400" cy="1609344"/>
          </a:xfrm>
        </p:spPr>
        <p:txBody>
          <a:bodyPr/>
          <a:lstStyle/>
          <a:p>
            <a:r>
              <a:rPr lang="ar-AE" dirty="0"/>
              <a:t>لاہور قلعہ</a:t>
            </a:r>
            <a:endParaRPr lang="tr-TR" dirty="0"/>
          </a:p>
        </p:txBody>
      </p:sp>
      <p:pic>
        <p:nvPicPr>
          <p:cNvPr id="4" name="Resim 4">
            <a:extLst>
              <a:ext uri="{FF2B5EF4-FFF2-40B4-BE49-F238E27FC236}">
                <a16:creationId xmlns:a16="http://schemas.microsoft.com/office/drawing/2014/main" id="{AAE1FF4A-96B2-A043-8E36-379EA15BDCB5}"/>
              </a:ext>
            </a:extLst>
          </p:cNvPr>
          <p:cNvPicPr>
            <a:picLocks noGrp="1" noChangeAspect="1"/>
          </p:cNvPicPr>
          <p:nvPr>
            <p:ph idx="1"/>
          </p:nvPr>
        </p:nvPicPr>
        <p:blipFill>
          <a:blip r:embed="rId2"/>
          <a:stretch>
            <a:fillRect/>
          </a:stretch>
        </p:blipFill>
        <p:spPr>
          <a:xfrm>
            <a:off x="2112391" y="1289304"/>
            <a:ext cx="7683188" cy="5130006"/>
          </a:xfrm>
          <a:prstGeom prst="rect">
            <a:avLst/>
          </a:prstGeom>
        </p:spPr>
      </p:pic>
    </p:spTree>
    <p:extLst>
      <p:ext uri="{BB962C8B-B14F-4D97-AF65-F5344CB8AC3E}">
        <p14:creationId xmlns:p14="http://schemas.microsoft.com/office/powerpoint/2010/main" val="2821676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79</TotalTime>
  <Words>418</Words>
  <Application>Microsoft Office PowerPoint</Application>
  <PresentationFormat>Geniş ekran</PresentationFormat>
  <Paragraphs>102</Paragraphs>
  <Slides>32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32</vt:i4>
      </vt:variant>
    </vt:vector>
  </HeadingPairs>
  <TitlesOfParts>
    <vt:vector size="41" baseType="lpstr">
      <vt:lpstr>Arial</vt:lpstr>
      <vt:lpstr>Droid Sans</vt:lpstr>
      <vt:lpstr>Linux Libertine</vt:lpstr>
      <vt:lpstr>Roboto</vt:lpstr>
      <vt:lpstr>Rockwell</vt:lpstr>
      <vt:lpstr>Rockwell Condensed</vt:lpstr>
      <vt:lpstr>Times New Roman</vt:lpstr>
      <vt:lpstr>Wingdings</vt:lpstr>
      <vt:lpstr>Tahta Yazı</vt:lpstr>
      <vt:lpstr>PAKİSTAN’DA Diller</vt:lpstr>
      <vt:lpstr>پاکستان میں صوبے</vt:lpstr>
      <vt:lpstr>پنجاب</vt:lpstr>
      <vt:lpstr>لاہور</vt:lpstr>
      <vt:lpstr>منار پاکستان</vt:lpstr>
      <vt:lpstr>بادشاہی مسجد</vt:lpstr>
      <vt:lpstr>لاہور میوزیم</vt:lpstr>
      <vt:lpstr>لاہور چڑیا</vt:lpstr>
      <vt:lpstr>لاہور قلعہ</vt:lpstr>
      <vt:lpstr>وزیر خان  مسجد</vt:lpstr>
      <vt:lpstr>شالیمار باغ</vt:lpstr>
      <vt:lpstr>Pencapça </vt:lpstr>
      <vt:lpstr>بلوچستان</vt:lpstr>
      <vt:lpstr>Belucistan, Güneybatı Asya'da Beluçların yaşadığı kurak ve dağlık bir   bölgedir. Pakistan'ın Belucistan eyaleti, İran'ın Sistan ve Belucistan   eyaleti ile Afganistan'ın Nimruz, Helmend ve Kandehar vilayetlerininde bulunduğu güney bölgelerini içeriyor.</vt:lpstr>
      <vt:lpstr>PowerPoint Sunusu</vt:lpstr>
      <vt:lpstr>PowerPoint Sunusu</vt:lpstr>
      <vt:lpstr>PowerPoint Sunusu</vt:lpstr>
      <vt:lpstr>PowerPoint Sunusu</vt:lpstr>
      <vt:lpstr>خیبر پختونخواہ</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PAKİSTAN’DA Diller</dc:title>
  <dc:creator>Bilinmeyen Kullanıcı</dc:creator>
  <cp:lastModifiedBy>Lab1</cp:lastModifiedBy>
  <cp:revision>27</cp:revision>
  <dcterms:created xsi:type="dcterms:W3CDTF">2019-05-20T14:39:44Z</dcterms:created>
  <dcterms:modified xsi:type="dcterms:W3CDTF">2019-05-22T08:45:25Z</dcterms:modified>
</cp:coreProperties>
</file>