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s/slide54.xml" ContentType="application/vnd.openxmlformats-officedocument.presentationml.slide+xml"/>
  <Override PartName="/ppt/slideLayouts/slideLayout6.xml" ContentType="application/vnd.openxmlformats-officedocument.presentationml.slideLayout+xml"/>
  <Override PartName="/ppt/notesSlides/notesSlide38.xml" ContentType="application/vnd.openxmlformats-officedocument.presentationml.notesSlide+xml"/>
  <Override PartName="/ppt/notesSlides/notesSlide49.xml" ContentType="application/vnd.openxmlformats-officedocument.presentationml.notesSlide+xml"/>
  <Override PartName="/ppt/slides/slide25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27.xml" ContentType="application/vnd.openxmlformats-officedocument.presentationml.notesSlide+xml"/>
  <Override PartName="/ppt/notesSlides/notesSlide45.xml" ContentType="application/vnd.openxmlformats-officedocument.presentationml.notesSlide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notesSlides/notesSlide34.xml" ContentType="application/vnd.openxmlformats-officedocument.presentationml.notesSlide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notesSlides/notesSlide23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viewProps.xml" ContentType="application/vnd.openxmlformats-officedocument.presentationml.viewProp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slides/slide64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8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s/slide62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notesSlides/notesSlide1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46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44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2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42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notesSlides/notesSlide29.xml" ContentType="application/vnd.openxmlformats-officedocument.presentationml.notesSlide+xml"/>
  <Override PartName="/ppt/notesSlides/notesSlide47.xml" ContentType="application/vnd.openxmlformats-officedocument.presentationml.notesSlid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notesSlides/notesSlide18.xml" ContentType="application/vnd.openxmlformats-officedocument.presentationml.notesSlide+xml"/>
  <Override PartName="/ppt/notesSlides/notesSlide36.xml" ContentType="application/vnd.openxmlformats-officedocument.presentationml.notesSlide+xml"/>
  <Default Extension="wmf" ContentType="image/x-wmf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  <Override PartName="/ppt/notesSlides/notesSlide25.xml" ContentType="application/vnd.openxmlformats-officedocument.presentationml.notesSlide+xml"/>
  <Override PartName="/ppt/notesSlides/notesSlide43.xml" ContentType="application/vnd.openxmlformats-officedocument.presentationml.notesSlide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9" r:id="rId1"/>
  </p:sldMasterIdLst>
  <p:notesMasterIdLst>
    <p:notesMasterId r:id="rId66"/>
  </p:notesMasterIdLst>
  <p:sldIdLst>
    <p:sldId id="256" r:id="rId2"/>
    <p:sldId id="257" r:id="rId3"/>
    <p:sldId id="258" r:id="rId4"/>
    <p:sldId id="323" r:id="rId5"/>
    <p:sldId id="309" r:id="rId6"/>
    <p:sldId id="259" r:id="rId7"/>
    <p:sldId id="266" r:id="rId8"/>
    <p:sldId id="311" r:id="rId9"/>
    <p:sldId id="267" r:id="rId10"/>
    <p:sldId id="322" r:id="rId11"/>
    <p:sldId id="268" r:id="rId12"/>
    <p:sldId id="313" r:id="rId13"/>
    <p:sldId id="260" r:id="rId14"/>
    <p:sldId id="261" r:id="rId15"/>
    <p:sldId id="263" r:id="rId16"/>
    <p:sldId id="264" r:id="rId17"/>
    <p:sldId id="314" r:id="rId18"/>
    <p:sldId id="315" r:id="rId19"/>
    <p:sldId id="316" r:id="rId20"/>
    <p:sldId id="325" r:id="rId21"/>
    <p:sldId id="326" r:id="rId22"/>
    <p:sldId id="269" r:id="rId23"/>
    <p:sldId id="270" r:id="rId24"/>
    <p:sldId id="271" r:id="rId25"/>
    <p:sldId id="272" r:id="rId26"/>
    <p:sldId id="273" r:id="rId27"/>
    <p:sldId id="274" r:id="rId28"/>
    <p:sldId id="275" r:id="rId29"/>
    <p:sldId id="276" r:id="rId30"/>
    <p:sldId id="277" r:id="rId31"/>
    <p:sldId id="278" r:id="rId32"/>
    <p:sldId id="299" r:id="rId33"/>
    <p:sldId id="300" r:id="rId34"/>
    <p:sldId id="301" r:id="rId35"/>
    <p:sldId id="302" r:id="rId36"/>
    <p:sldId id="298" r:id="rId37"/>
    <p:sldId id="279" r:id="rId38"/>
    <p:sldId id="304" r:id="rId39"/>
    <p:sldId id="280" r:id="rId40"/>
    <p:sldId id="318" r:id="rId41"/>
    <p:sldId id="319" r:id="rId42"/>
    <p:sldId id="281" r:id="rId43"/>
    <p:sldId id="303" r:id="rId44"/>
    <p:sldId id="306" r:id="rId45"/>
    <p:sldId id="305" r:id="rId46"/>
    <p:sldId id="283" r:id="rId47"/>
    <p:sldId id="284" r:id="rId48"/>
    <p:sldId id="308" r:id="rId49"/>
    <p:sldId id="285" r:id="rId50"/>
    <p:sldId id="286" r:id="rId51"/>
    <p:sldId id="307" r:id="rId52"/>
    <p:sldId id="287" r:id="rId53"/>
    <p:sldId id="327" r:id="rId54"/>
    <p:sldId id="288" r:id="rId55"/>
    <p:sldId id="289" r:id="rId56"/>
    <p:sldId id="321" r:id="rId57"/>
    <p:sldId id="290" r:id="rId58"/>
    <p:sldId id="291" r:id="rId59"/>
    <p:sldId id="292" r:id="rId60"/>
    <p:sldId id="293" r:id="rId61"/>
    <p:sldId id="294" r:id="rId62"/>
    <p:sldId id="295" r:id="rId63"/>
    <p:sldId id="296" r:id="rId64"/>
    <p:sldId id="297" r:id="rId65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F2E19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E3FDE45-AF77-4B5C-9715-49D594BDF05E}" styleName="Açık Stil 1 - Vurgu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08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2CCA3F-1DC9-4E0E-9C1D-65D9685D0847}" type="datetimeFigureOut">
              <a:rPr lang="tr-TR" smtClean="0"/>
              <a:pPr/>
              <a:t>31.08.2015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CCB665D-D17A-4C32-A318-5DD55180078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13661567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CB665D-D17A-4C32-A318-5DD551800782}" type="slidenum">
              <a:rPr lang="tr-TR" smtClean="0"/>
              <a:pPr/>
              <a:t>1</a:t>
            </a:fld>
            <a:endParaRPr lang="tr-TR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CB665D-D17A-4C32-A318-5DD551800782}" type="slidenum">
              <a:rPr lang="tr-TR" smtClean="0"/>
              <a:pPr/>
              <a:t>13</a:t>
            </a:fld>
            <a:endParaRPr lang="tr-TR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CB665D-D17A-4C32-A318-5DD551800782}" type="slidenum">
              <a:rPr lang="tr-TR" smtClean="0"/>
              <a:pPr/>
              <a:t>14</a:t>
            </a:fld>
            <a:endParaRPr lang="tr-TR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CB665D-D17A-4C32-A318-5DD551800782}" type="slidenum">
              <a:rPr lang="tr-TR" smtClean="0"/>
              <a:pPr/>
              <a:t>15</a:t>
            </a:fld>
            <a:endParaRPr lang="tr-TR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CB665D-D17A-4C32-A318-5DD551800782}" type="slidenum">
              <a:rPr lang="tr-TR" smtClean="0"/>
              <a:pPr/>
              <a:t>16</a:t>
            </a:fld>
            <a:endParaRPr lang="tr-TR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CB665D-D17A-4C32-A318-5DD551800782}" type="slidenum">
              <a:rPr lang="tr-TR" smtClean="0"/>
              <a:pPr/>
              <a:t>22</a:t>
            </a:fld>
            <a:endParaRPr lang="tr-TR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CB665D-D17A-4C32-A318-5DD551800782}" type="slidenum">
              <a:rPr lang="tr-TR" smtClean="0"/>
              <a:pPr/>
              <a:t>23</a:t>
            </a:fld>
            <a:endParaRPr lang="tr-TR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CB665D-D17A-4C32-A318-5DD551800782}" type="slidenum">
              <a:rPr lang="tr-TR" smtClean="0"/>
              <a:pPr/>
              <a:t>24</a:t>
            </a:fld>
            <a:endParaRPr lang="tr-TR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CB665D-D17A-4C32-A318-5DD551800782}" type="slidenum">
              <a:rPr lang="tr-TR" smtClean="0"/>
              <a:pPr/>
              <a:t>25</a:t>
            </a:fld>
            <a:endParaRPr lang="tr-TR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CB665D-D17A-4C32-A318-5DD551800782}" type="slidenum">
              <a:rPr lang="tr-TR" smtClean="0"/>
              <a:pPr/>
              <a:t>26</a:t>
            </a:fld>
            <a:endParaRPr lang="tr-TR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CB665D-D17A-4C32-A318-5DD551800782}" type="slidenum">
              <a:rPr lang="tr-TR" smtClean="0"/>
              <a:pPr/>
              <a:t>27</a:t>
            </a:fld>
            <a:endParaRPr lang="tr-TR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CB665D-D17A-4C32-A318-5DD551800782}" type="slidenum">
              <a:rPr lang="tr-TR" smtClean="0"/>
              <a:pPr/>
              <a:t>2</a:t>
            </a:fld>
            <a:endParaRPr lang="tr-TR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CB665D-D17A-4C32-A318-5DD551800782}" type="slidenum">
              <a:rPr lang="tr-TR" smtClean="0"/>
              <a:pPr/>
              <a:t>28</a:t>
            </a:fld>
            <a:endParaRPr lang="tr-TR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CB665D-D17A-4C32-A318-5DD551800782}" type="slidenum">
              <a:rPr lang="tr-TR" smtClean="0"/>
              <a:pPr/>
              <a:t>29</a:t>
            </a:fld>
            <a:endParaRPr lang="tr-TR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CB665D-D17A-4C32-A318-5DD551800782}" type="slidenum">
              <a:rPr lang="tr-TR" smtClean="0"/>
              <a:pPr/>
              <a:t>30</a:t>
            </a:fld>
            <a:endParaRPr lang="tr-TR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CB665D-D17A-4C32-A318-5DD551800782}" type="slidenum">
              <a:rPr lang="tr-TR" smtClean="0"/>
              <a:pPr/>
              <a:t>31</a:t>
            </a:fld>
            <a:endParaRPr lang="tr-TR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680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tr-TR" smtClean="0"/>
          </a:p>
        </p:txBody>
      </p:sp>
      <p:sp>
        <p:nvSpPr>
          <p:cNvPr id="7680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3E459362-75DA-44F7-8BCD-68A2E712BD2B}" type="slidenum">
              <a:rPr lang="en-US" smtClean="0">
                <a:latin typeface="Arial" pitchFamily="34" charset="0"/>
                <a:cs typeface="Arial" pitchFamily="34" charset="0"/>
              </a:rPr>
              <a:pPr/>
              <a:t>32</a:t>
            </a:fld>
            <a:endParaRPr lang="en-US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782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tr-TR" smtClean="0"/>
          </a:p>
        </p:txBody>
      </p:sp>
      <p:sp>
        <p:nvSpPr>
          <p:cNvPr id="7782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46F53050-7AF9-43F6-9AC5-00567D4D855B}" type="slidenum">
              <a:rPr lang="en-US" smtClean="0">
                <a:latin typeface="Arial" pitchFamily="34" charset="0"/>
                <a:cs typeface="Arial" pitchFamily="34" charset="0"/>
              </a:rPr>
              <a:pPr/>
              <a:t>33</a:t>
            </a:fld>
            <a:endParaRPr lang="en-US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8851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tr-TR" smtClean="0"/>
          </a:p>
        </p:txBody>
      </p:sp>
      <p:sp>
        <p:nvSpPr>
          <p:cNvPr id="7885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DADF9D6E-0415-47B6-BF27-56F09A34B9EB}" type="slidenum">
              <a:rPr lang="en-US" smtClean="0">
                <a:latin typeface="Arial" pitchFamily="34" charset="0"/>
                <a:cs typeface="Arial" pitchFamily="34" charset="0"/>
              </a:rPr>
              <a:pPr/>
              <a:t>34</a:t>
            </a:fld>
            <a:endParaRPr lang="en-US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089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tr-TR" smtClean="0"/>
          </a:p>
        </p:txBody>
      </p:sp>
      <p:sp>
        <p:nvSpPr>
          <p:cNvPr id="8090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29855E21-F7FF-4037-B08B-CA01126F639D}" type="slidenum">
              <a:rPr lang="en-US" smtClean="0">
                <a:latin typeface="Arial" pitchFamily="34" charset="0"/>
                <a:cs typeface="Arial" pitchFamily="34" charset="0"/>
              </a:rPr>
              <a:pPr/>
              <a:t>35</a:t>
            </a:fld>
            <a:endParaRPr lang="en-US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CB665D-D17A-4C32-A318-5DD551800782}" type="slidenum">
              <a:rPr lang="tr-TR" smtClean="0"/>
              <a:pPr/>
              <a:t>37</a:t>
            </a:fld>
            <a:endParaRPr lang="tr-TR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CB665D-D17A-4C32-A318-5DD551800782}" type="slidenum">
              <a:rPr lang="tr-TR" smtClean="0"/>
              <a:pPr/>
              <a:t>38</a:t>
            </a:fld>
            <a:endParaRPr lang="tr-TR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CB665D-D17A-4C32-A318-5DD551800782}" type="slidenum">
              <a:rPr lang="tr-TR" smtClean="0"/>
              <a:pPr/>
              <a:t>3</a:t>
            </a:fld>
            <a:endParaRPr lang="tr-TR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CB665D-D17A-4C32-A318-5DD551800782}" type="slidenum">
              <a:rPr lang="tr-TR" smtClean="0"/>
              <a:pPr/>
              <a:t>39</a:t>
            </a:fld>
            <a:endParaRPr lang="tr-TR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CB665D-D17A-4C32-A318-5DD551800782}" type="slidenum">
              <a:rPr lang="tr-TR" smtClean="0"/>
              <a:pPr/>
              <a:t>42</a:t>
            </a:fld>
            <a:endParaRPr lang="tr-TR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704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 smtClean="0"/>
          </a:p>
        </p:txBody>
      </p:sp>
      <p:sp>
        <p:nvSpPr>
          <p:cNvPr id="8704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72B86B36-A827-4183-BD0F-8590B2DB984A}" type="slidenum">
              <a:rPr lang="en-US" smtClean="0">
                <a:latin typeface="Arial" pitchFamily="34" charset="0"/>
                <a:cs typeface="Arial" pitchFamily="34" charset="0"/>
              </a:rPr>
              <a:pPr/>
              <a:t>43</a:t>
            </a:fld>
            <a:endParaRPr lang="en-US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9091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tr-TR" smtClean="0"/>
          </a:p>
        </p:txBody>
      </p:sp>
      <p:sp>
        <p:nvSpPr>
          <p:cNvPr id="8909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A3547703-3F9B-41A7-A1EB-3FD287C7180C}" type="slidenum">
              <a:rPr lang="en-US" smtClean="0">
                <a:latin typeface="Arial" pitchFamily="34" charset="0"/>
                <a:cs typeface="Arial" pitchFamily="34" charset="0"/>
              </a:rPr>
              <a:pPr/>
              <a:t>44</a:t>
            </a:fld>
            <a:endParaRPr lang="en-US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0115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tr-TR" smtClean="0"/>
          </a:p>
        </p:txBody>
      </p:sp>
      <p:sp>
        <p:nvSpPr>
          <p:cNvPr id="9011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53D1FA78-91EC-4EA1-8EEE-F67FF7AA5DD5}" type="slidenum">
              <a:rPr lang="en-US" smtClean="0">
                <a:latin typeface="Arial" pitchFamily="34" charset="0"/>
                <a:cs typeface="Arial" pitchFamily="34" charset="0"/>
              </a:rPr>
              <a:pPr/>
              <a:t>45</a:t>
            </a:fld>
            <a:endParaRPr lang="en-US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CB665D-D17A-4C32-A318-5DD551800782}" type="slidenum">
              <a:rPr lang="tr-TR" smtClean="0"/>
              <a:pPr/>
              <a:t>46</a:t>
            </a:fld>
            <a:endParaRPr lang="tr-TR"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CB665D-D17A-4C32-A318-5DD551800782}" type="slidenum">
              <a:rPr lang="tr-TR" smtClean="0"/>
              <a:pPr/>
              <a:t>47</a:t>
            </a:fld>
            <a:endParaRPr lang="tr-TR"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CB665D-D17A-4C32-A318-5DD551800782}" type="slidenum">
              <a:rPr lang="tr-TR" smtClean="0"/>
              <a:pPr/>
              <a:t>49</a:t>
            </a:fld>
            <a:endParaRPr lang="tr-TR"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CB665D-D17A-4C32-A318-5DD551800782}" type="slidenum">
              <a:rPr lang="tr-TR" smtClean="0"/>
              <a:pPr/>
              <a:t>50</a:t>
            </a:fld>
            <a:endParaRPr lang="tr-TR"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5235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 dirty="0" smtClean="0"/>
          </a:p>
        </p:txBody>
      </p:sp>
      <p:sp>
        <p:nvSpPr>
          <p:cNvPr id="9523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C7735838-DACA-47C1-9079-503B2155923B}" type="slidenum">
              <a:rPr lang="en-US" smtClean="0">
                <a:latin typeface="Arial" pitchFamily="34" charset="0"/>
                <a:cs typeface="Arial" pitchFamily="34" charset="0"/>
              </a:rPr>
              <a:pPr/>
              <a:t>51</a:t>
            </a:fld>
            <a:endParaRPr lang="en-US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CB665D-D17A-4C32-A318-5DD551800782}" type="slidenum">
              <a:rPr lang="tr-TR" smtClean="0"/>
              <a:pPr/>
              <a:t>4</a:t>
            </a:fld>
            <a:endParaRPr lang="tr-TR"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CB665D-D17A-4C32-A318-5DD551800782}" type="slidenum">
              <a:rPr lang="tr-TR" smtClean="0"/>
              <a:pPr/>
              <a:t>52</a:t>
            </a:fld>
            <a:endParaRPr lang="tr-TR"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CB665D-D17A-4C32-A318-5DD551800782}" type="slidenum">
              <a:rPr lang="tr-TR" smtClean="0"/>
              <a:pPr/>
              <a:t>54</a:t>
            </a:fld>
            <a:endParaRPr lang="tr-TR"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CB665D-D17A-4C32-A318-5DD551800782}" type="slidenum">
              <a:rPr lang="tr-TR" smtClean="0"/>
              <a:pPr/>
              <a:t>55</a:t>
            </a:fld>
            <a:endParaRPr lang="tr-TR"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CB665D-D17A-4C32-A318-5DD551800782}" type="slidenum">
              <a:rPr lang="tr-TR" smtClean="0"/>
              <a:pPr/>
              <a:t>57</a:t>
            </a:fld>
            <a:endParaRPr lang="tr-TR"/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CB665D-D17A-4C32-A318-5DD551800782}" type="slidenum">
              <a:rPr lang="tr-TR" smtClean="0"/>
              <a:pPr/>
              <a:t>58</a:t>
            </a:fld>
            <a:endParaRPr lang="tr-TR"/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CB665D-D17A-4C32-A318-5DD551800782}" type="slidenum">
              <a:rPr lang="tr-TR" smtClean="0"/>
              <a:pPr/>
              <a:t>59</a:t>
            </a:fld>
            <a:endParaRPr lang="tr-TR"/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CB665D-D17A-4C32-A318-5DD551800782}" type="slidenum">
              <a:rPr lang="tr-TR" smtClean="0"/>
              <a:pPr/>
              <a:t>60</a:t>
            </a:fld>
            <a:endParaRPr lang="tr-TR"/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CB665D-D17A-4C32-A318-5DD551800782}" type="slidenum">
              <a:rPr lang="tr-TR" smtClean="0"/>
              <a:pPr/>
              <a:t>61</a:t>
            </a:fld>
            <a:endParaRPr lang="tr-TR"/>
          </a:p>
        </p:txBody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CB665D-D17A-4C32-A318-5DD551800782}" type="slidenum">
              <a:rPr lang="tr-TR" smtClean="0"/>
              <a:pPr/>
              <a:t>62</a:t>
            </a:fld>
            <a:endParaRPr lang="tr-TR"/>
          </a:p>
        </p:txBody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CB665D-D17A-4C32-A318-5DD551800782}" type="slidenum">
              <a:rPr lang="tr-TR" smtClean="0"/>
              <a:pPr/>
              <a:t>63</a:t>
            </a:fld>
            <a:endParaRPr lang="tr-TR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3251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 smtClean="0"/>
          </a:p>
        </p:txBody>
      </p:sp>
      <p:sp>
        <p:nvSpPr>
          <p:cNvPr id="83972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8511628-F90E-448B-A86B-96F4FAAB8B4C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CB665D-D17A-4C32-A318-5DD551800782}" type="slidenum">
              <a:rPr lang="tr-TR" smtClean="0"/>
              <a:pPr/>
              <a:t>64</a:t>
            </a:fld>
            <a:endParaRPr lang="tr-TR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CB665D-D17A-4C32-A318-5DD551800782}" type="slidenum">
              <a:rPr lang="tr-TR" smtClean="0"/>
              <a:pPr/>
              <a:t>6</a:t>
            </a:fld>
            <a:endParaRPr lang="tr-TR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CB665D-D17A-4C32-A318-5DD551800782}" type="slidenum">
              <a:rPr lang="tr-TR" smtClean="0"/>
              <a:pPr/>
              <a:t>7</a:t>
            </a:fld>
            <a:endParaRPr lang="tr-TR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CB665D-D17A-4C32-A318-5DD551800782}" type="slidenum">
              <a:rPr lang="tr-TR" smtClean="0"/>
              <a:pPr/>
              <a:t>9</a:t>
            </a:fld>
            <a:endParaRPr lang="tr-TR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CB665D-D17A-4C32-A318-5DD551800782}" type="slidenum">
              <a:rPr lang="tr-TR" smtClean="0"/>
              <a:pPr/>
              <a:t>11</a:t>
            </a:fld>
            <a:endParaRPr lang="tr-T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Başlık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7" name="16 Alt Başlık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30" name="2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0B5A26-92E7-4C9A-9953-BA08DD45A6E9}" type="datetimeFigureOut">
              <a:rPr lang="tr-TR" smtClean="0"/>
              <a:pPr/>
              <a:t>31.08.2015</a:t>
            </a:fld>
            <a:endParaRPr lang="tr-TR"/>
          </a:p>
        </p:txBody>
      </p:sp>
      <p:sp>
        <p:nvSpPr>
          <p:cNvPr id="19" name="1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27" name="2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08071-8364-4A88-B294-3413447911D0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0B5A26-92E7-4C9A-9953-BA08DD45A6E9}" type="datetimeFigureOut">
              <a:rPr lang="tr-TR" smtClean="0"/>
              <a:pPr/>
              <a:t>31.08.2015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08071-8364-4A88-B294-3413447911D0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0B5A26-92E7-4C9A-9953-BA08DD45A6E9}" type="datetimeFigureOut">
              <a:rPr lang="tr-TR" smtClean="0"/>
              <a:pPr/>
              <a:t>31.08.2015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08071-8364-4A88-B294-3413447911D0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>
  <p:cSld name="Başlık, İçeri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>
          <a:xfrm>
            <a:off x="457200" y="625157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1"/>
          </p:nvPr>
        </p:nvSpPr>
        <p:spPr>
          <a:xfrm>
            <a:off x="6553200" y="6248400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E919B3-FDC4-47FC-B8FC-1FA254D6C26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7" name="6 Altbilgi Yer Tutucusu"/>
          <p:cNvSpPr>
            <a:spLocks noGrp="1"/>
          </p:cNvSpPr>
          <p:nvPr>
            <p:ph type="ftr" sz="quarter" idx="12"/>
          </p:nvPr>
        </p:nvSpPr>
        <p:spPr>
          <a:xfrm>
            <a:off x="3124200" y="6248400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0B5A26-92E7-4C9A-9953-BA08DD45A6E9}" type="datetimeFigureOut">
              <a:rPr lang="tr-TR" smtClean="0"/>
              <a:pPr/>
              <a:t>31.08.2015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08071-8364-4A88-B294-3413447911D0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0B5A26-92E7-4C9A-9953-BA08DD45A6E9}" type="datetimeFigureOut">
              <a:rPr lang="tr-TR" smtClean="0"/>
              <a:pPr/>
              <a:t>31.08.2015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08071-8364-4A88-B294-3413447911D0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0B5A26-92E7-4C9A-9953-BA08DD45A6E9}" type="datetimeFigureOut">
              <a:rPr lang="tr-TR" smtClean="0"/>
              <a:pPr/>
              <a:t>31.08.2015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08071-8364-4A88-B294-3413447911D0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0B5A26-92E7-4C9A-9953-BA08DD45A6E9}" type="datetimeFigureOut">
              <a:rPr lang="tr-TR" smtClean="0"/>
              <a:pPr/>
              <a:t>31.08.2015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08071-8364-4A88-B294-3413447911D0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0B5A26-92E7-4C9A-9953-BA08DD45A6E9}" type="datetimeFigureOut">
              <a:rPr lang="tr-TR" smtClean="0"/>
              <a:pPr/>
              <a:t>31.08.2015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08071-8364-4A88-B294-3413447911D0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0B5A26-92E7-4C9A-9953-BA08DD45A6E9}" type="datetimeFigureOut">
              <a:rPr lang="tr-TR" smtClean="0"/>
              <a:pPr/>
              <a:t>31.08.2015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08071-8364-4A88-B294-3413447911D0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0B5A26-92E7-4C9A-9953-BA08DD45A6E9}" type="datetimeFigureOut">
              <a:rPr lang="tr-TR" smtClean="0"/>
              <a:pPr/>
              <a:t>31.08.2015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08071-8364-4A88-B294-3413447911D0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Tek Köşesi Kesik ve Yuvarlatılmış Dikdörtgen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Dik Üçgen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0B5A26-92E7-4C9A-9953-BA08DD45A6E9}" type="datetimeFigureOut">
              <a:rPr lang="tr-TR" smtClean="0"/>
              <a:pPr/>
              <a:t>31.08.2015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90E08071-8364-4A88-B294-3413447911D0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10" name="9 Serbest Form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10 Serbest Form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Serbest Form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7 Serbest Form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8 Başlık Yer Tutucusu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0" name="29 Metin Yer Tutucusu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2A0B5A26-92E7-4C9A-9953-BA08DD45A6E9}" type="datetimeFigureOut">
              <a:rPr lang="tr-TR" smtClean="0"/>
              <a:pPr/>
              <a:t>31.08.2015</a:t>
            </a:fld>
            <a:endParaRPr lang="tr-TR"/>
          </a:p>
        </p:txBody>
      </p:sp>
      <p:sp>
        <p:nvSpPr>
          <p:cNvPr id="22" name="21 Altbilgi Yer Tutucusu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18" name="17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90E08071-8364-4A88-B294-3413447911D0}" type="slidenum">
              <a:rPr lang="tr-TR" smtClean="0"/>
              <a:pPr/>
              <a:t>‹#›</a:t>
            </a:fld>
            <a:endParaRPr lang="tr-TR"/>
          </a:p>
        </p:txBody>
      </p:sp>
      <p:grpSp>
        <p:nvGrpSpPr>
          <p:cNvPr id="2" name="1 Grup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11 Serbest Form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12 Serbest Form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  <p:sldLayoutId id="2147483701" r:id="rId2"/>
    <p:sldLayoutId id="2147483702" r:id="rId3"/>
    <p:sldLayoutId id="2147483703" r:id="rId4"/>
    <p:sldLayoutId id="2147483704" r:id="rId5"/>
    <p:sldLayoutId id="2147483705" r:id="rId6"/>
    <p:sldLayoutId id="2147483706" r:id="rId7"/>
    <p:sldLayoutId id="2147483707" r:id="rId8"/>
    <p:sldLayoutId id="2147483708" r:id="rId9"/>
    <p:sldLayoutId id="2147483709" r:id="rId10"/>
    <p:sldLayoutId id="2147483710" r:id="rId11"/>
    <p:sldLayoutId id="2147483711" r:id="rId12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jpe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2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wmf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 anchor="ctr">
            <a:normAutofit/>
          </a:bodyPr>
          <a:lstStyle/>
          <a:p>
            <a:r>
              <a:rPr lang="tr-TR" sz="5400" dirty="0" smtClean="0"/>
              <a:t>OSTEOARTRİT</a:t>
            </a:r>
            <a:endParaRPr lang="tr-TR" sz="5400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 anchor="ctr">
            <a:normAutofit/>
          </a:bodyPr>
          <a:lstStyle/>
          <a:p>
            <a:r>
              <a:rPr lang="tr-TR" sz="2800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Prof. </a:t>
            </a:r>
            <a:r>
              <a:rPr lang="tr-TR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Dr. Aşkın ATEŞ</a:t>
            </a:r>
          </a:p>
          <a:p>
            <a:r>
              <a:rPr lang="tr-TR" sz="2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Romatoloji</a:t>
            </a:r>
            <a:r>
              <a:rPr lang="tr-TR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Bilim Dalı</a:t>
            </a:r>
            <a:endParaRPr lang="tr-TR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 descr="http://hphy36208.pbworks.com/f/Osteoarthriti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57300" y="390525"/>
            <a:ext cx="2857500" cy="1895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3" name="Picture 4" descr="http://www.health.com/health/static/hw/media/medical/hw/h999121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2844" y="3369966"/>
            <a:ext cx="4143404" cy="2702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4" name="Picture 6" descr="http://www.arthritis.co.za/images/fig%207%20osteoarthritis%20ward%20knees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133975" y="133350"/>
            <a:ext cx="3857625" cy="2914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3" descr="knee x-ray with arthritis.jpg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429124" y="3143248"/>
            <a:ext cx="4462482" cy="33032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13 Metin kutusu"/>
          <p:cNvSpPr txBox="1"/>
          <p:nvPr/>
        </p:nvSpPr>
        <p:spPr>
          <a:xfrm>
            <a:off x="3000364" y="6286520"/>
            <a:ext cx="11063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ostefit</a:t>
            </a:r>
            <a:endParaRPr lang="tr-T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9" name="8 Düz Ok Bağlayıcısı"/>
          <p:cNvCxnSpPr/>
          <p:nvPr/>
        </p:nvCxnSpPr>
        <p:spPr>
          <a:xfrm rot="10800000" flipV="1">
            <a:off x="3571868" y="4786322"/>
            <a:ext cx="1500198" cy="1285884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0" name="19 Metin kutusu"/>
          <p:cNvSpPr txBox="1"/>
          <p:nvPr/>
        </p:nvSpPr>
        <p:spPr>
          <a:xfrm>
            <a:off x="2500298" y="6000768"/>
            <a:ext cx="119149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6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kemikkist</a:t>
            </a:r>
            <a:endParaRPr lang="tr-TR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22" name="21 Düz Ok Bağlayıcısı"/>
          <p:cNvCxnSpPr/>
          <p:nvPr/>
        </p:nvCxnSpPr>
        <p:spPr>
          <a:xfrm rot="5400000">
            <a:off x="4071934" y="5572140"/>
            <a:ext cx="1428760" cy="71438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6" name="25 Metin kutusu"/>
          <p:cNvSpPr txBox="1"/>
          <p:nvPr/>
        </p:nvSpPr>
        <p:spPr>
          <a:xfrm>
            <a:off x="4429124" y="6500834"/>
            <a:ext cx="221457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6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Subkondral</a:t>
            </a:r>
            <a:r>
              <a:rPr lang="tr-TR" sz="1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skleroz</a:t>
            </a:r>
            <a:endParaRPr lang="tr-TR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34" name="33 Düz Ok Bağlayıcısı"/>
          <p:cNvCxnSpPr/>
          <p:nvPr/>
        </p:nvCxnSpPr>
        <p:spPr>
          <a:xfrm rot="5400000">
            <a:off x="3643306" y="5214950"/>
            <a:ext cx="1214446" cy="107157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3" name="12 Düz Ok Bağlayıcısı"/>
          <p:cNvCxnSpPr/>
          <p:nvPr/>
        </p:nvCxnSpPr>
        <p:spPr>
          <a:xfrm rot="5400000">
            <a:off x="3679025" y="5322107"/>
            <a:ext cx="1643074" cy="114300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7" name="16 Metin kutusu"/>
          <p:cNvSpPr txBox="1"/>
          <p:nvPr/>
        </p:nvSpPr>
        <p:spPr>
          <a:xfrm>
            <a:off x="1857356" y="6572272"/>
            <a:ext cx="271464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Eklem aralığında daralma</a:t>
            </a:r>
            <a:endParaRPr lang="tr-TR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21" name="20 Düz Ok Bağlayıcısı"/>
          <p:cNvCxnSpPr/>
          <p:nvPr/>
        </p:nvCxnSpPr>
        <p:spPr>
          <a:xfrm rot="16200000" flipH="1">
            <a:off x="928662" y="2143116"/>
            <a:ext cx="1071570" cy="214314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5" name="24 Düz Ok Bağlayıcısı"/>
          <p:cNvCxnSpPr/>
          <p:nvPr/>
        </p:nvCxnSpPr>
        <p:spPr>
          <a:xfrm rot="5400000">
            <a:off x="1428728" y="2285992"/>
            <a:ext cx="714380" cy="142876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3" name="32 Düz Ok Bağlayıcısı"/>
          <p:cNvCxnSpPr/>
          <p:nvPr/>
        </p:nvCxnSpPr>
        <p:spPr>
          <a:xfrm rot="5400000">
            <a:off x="1714480" y="2214554"/>
            <a:ext cx="785818" cy="214314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8" name="37 Düz Ok Bağlayıcısı"/>
          <p:cNvCxnSpPr/>
          <p:nvPr/>
        </p:nvCxnSpPr>
        <p:spPr>
          <a:xfrm rot="16200000" flipH="1">
            <a:off x="2714612" y="2000240"/>
            <a:ext cx="1000132" cy="285752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0" name="39 Düz Ok Bağlayıcısı"/>
          <p:cNvCxnSpPr/>
          <p:nvPr/>
        </p:nvCxnSpPr>
        <p:spPr>
          <a:xfrm rot="5400000">
            <a:off x="3107521" y="2035959"/>
            <a:ext cx="1071570" cy="142876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4" name="43 Düz Ok Bağlayıcısı"/>
          <p:cNvCxnSpPr/>
          <p:nvPr/>
        </p:nvCxnSpPr>
        <p:spPr>
          <a:xfrm rot="5400000">
            <a:off x="3321835" y="1893083"/>
            <a:ext cx="1071570" cy="285752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46" name="45 Metin kutusu"/>
          <p:cNvSpPr txBox="1"/>
          <p:nvPr/>
        </p:nvSpPr>
        <p:spPr>
          <a:xfrm>
            <a:off x="1071538" y="2714620"/>
            <a:ext cx="201133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Heberden</a:t>
            </a:r>
            <a:r>
              <a:rPr lang="tr-TR" sz="1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nodülleri</a:t>
            </a:r>
            <a:endParaRPr lang="tr-TR" sz="1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7" name="46 Metin kutusu"/>
          <p:cNvSpPr txBox="1"/>
          <p:nvPr/>
        </p:nvSpPr>
        <p:spPr>
          <a:xfrm>
            <a:off x="2857488" y="2643182"/>
            <a:ext cx="200026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Bouchard</a:t>
            </a:r>
            <a:r>
              <a:rPr lang="tr-TR" sz="1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nodülleri</a:t>
            </a:r>
            <a:endParaRPr lang="tr-TR" sz="1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620688"/>
            <a:ext cx="8229600" cy="1143000"/>
          </a:xfrm>
        </p:spPr>
        <p:txBody>
          <a:bodyPr anchor="ctr">
            <a:normAutofit/>
          </a:bodyPr>
          <a:lstStyle/>
          <a:p>
            <a:r>
              <a:rPr lang="tr-TR" sz="3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Spesifik eklem tutulumlarının özellikleri</a:t>
            </a:r>
            <a:endParaRPr lang="tr-TR" sz="3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844824"/>
            <a:ext cx="8229600" cy="4680000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>
            <a:noAutofit/>
          </a:bodyPr>
          <a:lstStyle/>
          <a:p>
            <a:pPr>
              <a:lnSpc>
                <a:spcPts val="2200"/>
              </a:lnSpc>
              <a:buNone/>
            </a:pPr>
            <a:r>
              <a:rPr lang="tr-T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	</a:t>
            </a:r>
            <a:r>
              <a:rPr lang="tr-TR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Omurga</a:t>
            </a:r>
          </a:p>
          <a:p>
            <a:pPr>
              <a:lnSpc>
                <a:spcPts val="2200"/>
              </a:lnSpc>
            </a:pPr>
            <a:r>
              <a:rPr lang="tr-TR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Servikal</a:t>
            </a:r>
            <a:r>
              <a:rPr lang="tr-T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bölgede </a:t>
            </a:r>
            <a:r>
              <a:rPr lang="tr-TR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vertebranın</a:t>
            </a:r>
            <a:r>
              <a:rPr lang="tr-T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kenarındaki </a:t>
            </a:r>
            <a:r>
              <a:rPr lang="tr-TR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osteofitler</a:t>
            </a:r>
            <a:r>
              <a:rPr lang="tr-T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tr-TR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spinal</a:t>
            </a:r>
            <a:r>
              <a:rPr lang="tr-T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kanalı sıkıştırabilir. </a:t>
            </a:r>
            <a:r>
              <a:rPr lang="tr-TR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Nöral</a:t>
            </a:r>
            <a:r>
              <a:rPr lang="tr-T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tr-TR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foramenlere</a:t>
            </a:r>
            <a:r>
              <a:rPr lang="tr-T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ilerleyerek sinir köklerinde baskıya yol açabilir.</a:t>
            </a:r>
          </a:p>
          <a:p>
            <a:pPr>
              <a:lnSpc>
                <a:spcPts val="2200"/>
              </a:lnSpc>
            </a:pPr>
            <a:r>
              <a:rPr lang="tr-TR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Lomber</a:t>
            </a:r>
            <a:r>
              <a:rPr lang="tr-T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tr-TR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apofizeal</a:t>
            </a:r>
            <a:r>
              <a:rPr lang="tr-T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tr-TR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osteofitler</a:t>
            </a:r>
            <a:r>
              <a:rPr lang="tr-T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tr-TR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intervertebral</a:t>
            </a:r>
            <a:r>
              <a:rPr lang="tr-T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tr-TR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foramina</a:t>
            </a:r>
            <a:r>
              <a:rPr lang="tr-T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ve/veya </a:t>
            </a:r>
            <a:r>
              <a:rPr lang="tr-TR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spinal</a:t>
            </a:r>
            <a:r>
              <a:rPr lang="tr-T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kanala ulaşırsa </a:t>
            </a:r>
            <a:r>
              <a:rPr lang="tr-TR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spinal</a:t>
            </a:r>
            <a:r>
              <a:rPr lang="tr-T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tr-TR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stenoza</a:t>
            </a:r>
            <a:r>
              <a:rPr lang="tr-T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yol açabilir. Bel ağrısı ve hareketle artan alt </a:t>
            </a:r>
            <a:r>
              <a:rPr lang="tr-TR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ekstremiteye</a:t>
            </a:r>
            <a:r>
              <a:rPr lang="tr-T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yayılan ağrıya neden olur. </a:t>
            </a:r>
            <a:r>
              <a:rPr lang="tr-TR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İstirahatle</a:t>
            </a:r>
            <a:r>
              <a:rPr lang="tr-T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hızla geçer.</a:t>
            </a:r>
          </a:p>
          <a:p>
            <a:pPr>
              <a:lnSpc>
                <a:spcPts val="2200"/>
              </a:lnSpc>
            </a:pPr>
            <a:r>
              <a:rPr lang="tr-TR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Spondilolistezis</a:t>
            </a:r>
            <a:r>
              <a:rPr lang="tr-T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, bir omurun diğeri üzerinde kaymasıdır. Tipik olarak L4 ve L5’deki </a:t>
            </a:r>
            <a:r>
              <a:rPr lang="tr-TR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apofiz</a:t>
            </a:r>
            <a:r>
              <a:rPr lang="tr-T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eklemlerini etkiler ve şiddetli </a:t>
            </a:r>
            <a:r>
              <a:rPr lang="tr-TR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osteoartite</a:t>
            </a:r>
            <a:r>
              <a:rPr lang="tr-T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yol açar.</a:t>
            </a:r>
          </a:p>
          <a:p>
            <a:pPr>
              <a:lnSpc>
                <a:spcPts val="700"/>
              </a:lnSpc>
              <a:buNone/>
            </a:pPr>
            <a:endParaRPr lang="tr-TR" sz="2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  <a:p>
            <a:pPr>
              <a:lnSpc>
                <a:spcPts val="2200"/>
              </a:lnSpc>
              <a:buNone/>
            </a:pPr>
            <a:r>
              <a:rPr lang="tr-TR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	Omuzlar</a:t>
            </a:r>
          </a:p>
          <a:p>
            <a:pPr>
              <a:lnSpc>
                <a:spcPts val="2200"/>
              </a:lnSpc>
            </a:pPr>
            <a:r>
              <a:rPr lang="tr-T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Hafif hastalıktan </a:t>
            </a:r>
            <a:r>
              <a:rPr lang="tr-TR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destrüksiyona</a:t>
            </a:r>
            <a:r>
              <a:rPr lang="tr-T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giden bir spektrum oluşturur. </a:t>
            </a:r>
            <a:r>
              <a:rPr lang="tr-TR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Glenohumeral</a:t>
            </a:r>
            <a:r>
              <a:rPr lang="tr-T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ve </a:t>
            </a:r>
            <a:r>
              <a:rPr lang="tr-TR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akromioklavikular</a:t>
            </a:r>
            <a:r>
              <a:rPr lang="tr-T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eklemde </a:t>
            </a:r>
            <a:r>
              <a:rPr lang="tr-TR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osteoartrit</a:t>
            </a:r>
            <a:r>
              <a:rPr lang="tr-T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gelişebilir. Omuzda kalsiyum kristal depo hastalığı (</a:t>
            </a:r>
            <a:r>
              <a:rPr lang="tr-TR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psödogut</a:t>
            </a:r>
            <a:r>
              <a:rPr lang="tr-T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) ile birlikte </a:t>
            </a:r>
            <a:r>
              <a:rPr lang="tr-TR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sinoviyal</a:t>
            </a:r>
            <a:r>
              <a:rPr lang="tr-T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tr-TR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effüzyon</a:t>
            </a:r>
            <a:r>
              <a:rPr lang="tr-T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, şiddetli ağrı ve </a:t>
            </a:r>
            <a:r>
              <a:rPr lang="tr-TR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destrüktif</a:t>
            </a:r>
            <a:r>
              <a:rPr lang="tr-T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tr-TR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osteoartrit</a:t>
            </a:r>
            <a:r>
              <a:rPr lang="tr-T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gelişebilir (</a:t>
            </a:r>
            <a:r>
              <a:rPr lang="tr-TR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Milwaukee</a:t>
            </a:r>
            <a:r>
              <a:rPr lang="tr-T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tr-TR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shoulder</a:t>
            </a:r>
            <a:r>
              <a:rPr lang="tr-T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).</a:t>
            </a:r>
            <a:endParaRPr lang="tr-TR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127.0.0.1:1818/images/163FF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15616" y="764704"/>
            <a:ext cx="3240360" cy="269354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" name="Picture 4" descr="http://127.0.0.1:1818/images/163FF2A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20072" y="836712"/>
            <a:ext cx="3432921" cy="433076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" name="Picture 6" descr="http://127.0.0.1:1818/images/163FF2B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11560" y="3501008"/>
            <a:ext cx="4324913" cy="314096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5" name="4 Metin kutusu"/>
          <p:cNvSpPr txBox="1"/>
          <p:nvPr/>
        </p:nvSpPr>
        <p:spPr>
          <a:xfrm>
            <a:off x="5580112" y="5589240"/>
            <a:ext cx="2511585" cy="40011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tr-TR" b="1" dirty="0" err="1" smtClean="0"/>
              <a:t>Milwaukee</a:t>
            </a:r>
            <a:r>
              <a:rPr lang="tr-TR" b="1" dirty="0" smtClean="0"/>
              <a:t> </a:t>
            </a:r>
            <a:r>
              <a:rPr lang="tr-TR" sz="2000" b="1" dirty="0" err="1" smtClean="0"/>
              <a:t>shoulder</a:t>
            </a:r>
            <a:endParaRPr lang="tr-TR" sz="2000" b="1" dirty="0"/>
          </a:p>
        </p:txBody>
      </p:sp>
      <p:sp>
        <p:nvSpPr>
          <p:cNvPr id="7" name="6 Metin kutusu"/>
          <p:cNvSpPr txBox="1"/>
          <p:nvPr/>
        </p:nvSpPr>
        <p:spPr>
          <a:xfrm>
            <a:off x="1835696" y="332656"/>
            <a:ext cx="2063775" cy="36933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tr-TR" b="1" dirty="0" err="1" smtClean="0"/>
              <a:t>Halluks</a:t>
            </a:r>
            <a:r>
              <a:rPr lang="tr-TR" b="1" dirty="0" smtClean="0"/>
              <a:t> </a:t>
            </a:r>
            <a:r>
              <a:rPr lang="tr-TR" b="1" dirty="0" err="1" smtClean="0"/>
              <a:t>valgus</a:t>
            </a:r>
            <a:endParaRPr lang="tr-TR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r>
              <a:rPr lang="tr-TR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Fizik muayene</a:t>
            </a:r>
            <a:endParaRPr lang="tr-TR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32440" y="1935480"/>
            <a:ext cx="8100000" cy="4389120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>
            <a:normAutofit/>
          </a:bodyPr>
          <a:lstStyle/>
          <a:p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Tutulan eklemin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palpasyonunda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hassasiyet</a:t>
            </a:r>
          </a:p>
          <a:p>
            <a:pPr>
              <a:lnSpc>
                <a:spcPts val="400"/>
              </a:lnSpc>
              <a:buNone/>
            </a:pPr>
            <a:endParaRPr lang="tr-TR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  <a:p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Eklemde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effüzyon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(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sinoviyal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sıvı analizi berrak,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vizkozite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normal, lökosit sayısı &lt;2000/mm</a:t>
            </a:r>
            <a:r>
              <a:rPr lang="tr-TR" baseline="30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3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)</a:t>
            </a:r>
          </a:p>
          <a:p>
            <a:pPr>
              <a:lnSpc>
                <a:spcPts val="400"/>
              </a:lnSpc>
              <a:buNone/>
            </a:pPr>
            <a:endParaRPr lang="tr-TR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  <a:p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Krepitasyon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(pürüzsüz eklem yüzlerinin bozulmasından kaynaklanır)</a:t>
            </a:r>
          </a:p>
          <a:p>
            <a:pPr>
              <a:lnSpc>
                <a:spcPts val="400"/>
              </a:lnSpc>
              <a:buNone/>
            </a:pPr>
            <a:endParaRPr lang="tr-TR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  <a:p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Osteofitler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periferik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eklemlerde kemik genişlemeleri olarak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palpe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edilebilir (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PİF’de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Bouchard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ve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DİF’de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Heberden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nodülleri adı verilir)</a:t>
            </a:r>
            <a:endParaRPr lang="tr-T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r>
              <a:rPr lang="tr-TR" sz="3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Osteoartritin</a:t>
            </a:r>
            <a:r>
              <a:rPr lang="tr-TR" sz="3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sık görüldüğü bölgeler</a:t>
            </a:r>
            <a:endParaRPr lang="tr-TR" sz="3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935480"/>
            <a:ext cx="7380000" cy="4140000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>
              <a:lnSpc>
                <a:spcPts val="3600"/>
              </a:lnSpc>
            </a:pP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Servikal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ve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lomber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vertebralar</a:t>
            </a:r>
            <a:endParaRPr lang="tr-TR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  <a:p>
            <a:pPr>
              <a:lnSpc>
                <a:spcPts val="3600"/>
              </a:lnSpc>
            </a:pP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Birinci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karpometakarpal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eklemler</a:t>
            </a:r>
          </a:p>
          <a:p>
            <a:pPr>
              <a:lnSpc>
                <a:spcPts val="3600"/>
              </a:lnSpc>
            </a:pP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Distal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interfalangeal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eklemler</a:t>
            </a:r>
          </a:p>
          <a:p>
            <a:pPr>
              <a:lnSpc>
                <a:spcPts val="3600"/>
              </a:lnSpc>
            </a:pP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Proksimal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interfalangeal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eklemler</a:t>
            </a:r>
          </a:p>
          <a:p>
            <a:pPr>
              <a:lnSpc>
                <a:spcPts val="3600"/>
              </a:lnSpc>
            </a:pP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Kalçalar</a:t>
            </a:r>
          </a:p>
          <a:p>
            <a:pPr>
              <a:lnSpc>
                <a:spcPts val="3600"/>
              </a:lnSpc>
            </a:pP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Dizler</a:t>
            </a:r>
          </a:p>
          <a:p>
            <a:pPr>
              <a:lnSpc>
                <a:spcPts val="3600"/>
              </a:lnSpc>
            </a:pP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Birinci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metatarsofalangeal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eklemler</a:t>
            </a:r>
            <a:endParaRPr lang="tr-T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r>
              <a:rPr lang="tr-TR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Risk faktörleri</a:t>
            </a:r>
            <a:endParaRPr lang="tr-TR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4 İçerik Yer Tutucusu"/>
          <p:cNvSpPr>
            <a:spLocks noGrp="1"/>
          </p:cNvSpPr>
          <p:nvPr>
            <p:ph sz="half" idx="1"/>
          </p:nvPr>
        </p:nvSpPr>
        <p:spPr>
          <a:xfrm>
            <a:off x="457200" y="2097304"/>
            <a:ext cx="3960000" cy="4068000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>
            <a:normAutofit/>
          </a:bodyPr>
          <a:lstStyle/>
          <a:p>
            <a:pPr>
              <a:lnSpc>
                <a:spcPts val="3600"/>
              </a:lnSpc>
            </a:pPr>
            <a:r>
              <a:rPr lang="tr-TR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Yaş</a:t>
            </a:r>
          </a:p>
          <a:p>
            <a:pPr>
              <a:lnSpc>
                <a:spcPts val="3600"/>
              </a:lnSpc>
            </a:pPr>
            <a:r>
              <a:rPr lang="tr-TR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Kadın cinsiyet</a:t>
            </a:r>
          </a:p>
          <a:p>
            <a:pPr>
              <a:lnSpc>
                <a:spcPts val="3600"/>
              </a:lnSpc>
            </a:pPr>
            <a:r>
              <a:rPr lang="tr-TR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Genetik eğilim</a:t>
            </a:r>
          </a:p>
          <a:p>
            <a:pPr>
              <a:lnSpc>
                <a:spcPts val="3600"/>
              </a:lnSpc>
            </a:pPr>
            <a:r>
              <a:rPr lang="tr-TR" sz="2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Obezite</a:t>
            </a:r>
            <a:endParaRPr lang="tr-TR" sz="2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  <a:p>
            <a:pPr>
              <a:lnSpc>
                <a:spcPts val="3600"/>
              </a:lnSpc>
            </a:pPr>
            <a:r>
              <a:rPr lang="tr-TR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Artmış kemik mineral </a:t>
            </a:r>
            <a:r>
              <a:rPr lang="tr-TR" sz="2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dansitesi</a:t>
            </a:r>
            <a:endParaRPr lang="tr-TR" sz="2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  <a:p>
            <a:pPr>
              <a:lnSpc>
                <a:spcPts val="3600"/>
              </a:lnSpc>
            </a:pPr>
            <a:r>
              <a:rPr lang="tr-TR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Meslek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half" idx="2"/>
          </p:nvPr>
        </p:nvSpPr>
        <p:spPr>
          <a:xfrm>
            <a:off x="4572000" y="2097304"/>
            <a:ext cx="4140000" cy="4068000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>
            <a:normAutofit/>
          </a:bodyPr>
          <a:lstStyle/>
          <a:p>
            <a:pPr>
              <a:lnSpc>
                <a:spcPts val="3600"/>
              </a:lnSpc>
            </a:pPr>
            <a:r>
              <a:rPr lang="tr-TR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Spor aktiviteleri</a:t>
            </a:r>
          </a:p>
          <a:p>
            <a:pPr>
              <a:lnSpc>
                <a:spcPts val="3600"/>
              </a:lnSpc>
            </a:pPr>
            <a:r>
              <a:rPr lang="tr-TR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Travma öyküsü</a:t>
            </a:r>
          </a:p>
          <a:p>
            <a:pPr>
              <a:lnSpc>
                <a:spcPts val="3600"/>
              </a:lnSpc>
            </a:pPr>
            <a:r>
              <a:rPr lang="tr-TR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Kas güçsüzlüğü</a:t>
            </a:r>
          </a:p>
          <a:p>
            <a:pPr>
              <a:lnSpc>
                <a:spcPts val="3600"/>
              </a:lnSpc>
            </a:pPr>
            <a:r>
              <a:rPr lang="tr-TR" sz="2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Proprioseptif</a:t>
            </a:r>
            <a:r>
              <a:rPr lang="tr-TR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bozukluklar</a:t>
            </a:r>
          </a:p>
          <a:p>
            <a:pPr>
              <a:lnSpc>
                <a:spcPts val="3600"/>
              </a:lnSpc>
            </a:pPr>
            <a:r>
              <a:rPr lang="tr-TR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Akromegali</a:t>
            </a:r>
          </a:p>
          <a:p>
            <a:pPr>
              <a:lnSpc>
                <a:spcPts val="3600"/>
              </a:lnSpc>
            </a:pPr>
            <a:r>
              <a:rPr lang="tr-TR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Kalsiyum </a:t>
            </a:r>
            <a:r>
              <a:rPr lang="tr-TR" sz="2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pirofosfat</a:t>
            </a:r>
            <a:r>
              <a:rPr lang="tr-TR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depo hastalığı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Başlık"/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r>
              <a:rPr lang="tr-TR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Radyografik bulgular</a:t>
            </a:r>
            <a:endParaRPr lang="tr-TR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5 İçerik Yer Tutucusu"/>
          <p:cNvSpPr>
            <a:spLocks noGrp="1"/>
          </p:cNvSpPr>
          <p:nvPr>
            <p:ph idx="1"/>
          </p:nvPr>
        </p:nvSpPr>
        <p:spPr>
          <a:xfrm>
            <a:off x="457200" y="2025304"/>
            <a:ext cx="8100000" cy="4140000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>
            <a:normAutofit/>
          </a:bodyPr>
          <a:lstStyle/>
          <a:p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Direkt radyografi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osteoartrit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tanısını koymada, hastalığın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evrelendirilmesinde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ve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progresyonunun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belirlenmesinde en güvenilir yöntemdir.</a:t>
            </a:r>
          </a:p>
          <a:p>
            <a:pPr>
              <a:lnSpc>
                <a:spcPts val="1000"/>
              </a:lnSpc>
              <a:buNone/>
            </a:pPr>
            <a:endParaRPr lang="tr-TR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  <a:p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Ancak, direkt radyografi erken hastalıkta duyarlı değildir ve semptomlarla korelasyonu zayıftır.</a:t>
            </a:r>
          </a:p>
          <a:p>
            <a:pPr>
              <a:lnSpc>
                <a:spcPts val="1000"/>
              </a:lnSpc>
              <a:buNone/>
            </a:pPr>
            <a:endParaRPr lang="tr-TR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  <a:p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Önemli bulgular; eklem aralığında daralma,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subkondral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skleroz,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osteofitler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ve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subkondral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kistlerdir. </a:t>
            </a:r>
            <a:endParaRPr lang="tr-T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http://127.0.0.1:1818/images/166FF4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15616" y="1916832"/>
            <a:ext cx="2808312" cy="441152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1508" name="Picture 4" descr="http://127.0.0.1:1818/images/166FF4B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20072" y="1916832"/>
            <a:ext cx="2808312" cy="441152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4 Metin kutusu"/>
          <p:cNvSpPr txBox="1"/>
          <p:nvPr/>
        </p:nvSpPr>
        <p:spPr>
          <a:xfrm>
            <a:off x="1403648" y="1340768"/>
            <a:ext cx="2232248" cy="40011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tr-TR" sz="2000" b="1" dirty="0" err="1" smtClean="0"/>
              <a:t>Hipertrofik</a:t>
            </a:r>
            <a:r>
              <a:rPr lang="tr-TR" sz="2000" b="1" dirty="0" smtClean="0"/>
              <a:t> OA</a:t>
            </a:r>
            <a:endParaRPr lang="tr-TR" sz="2000" b="1" dirty="0"/>
          </a:p>
        </p:txBody>
      </p:sp>
      <p:sp>
        <p:nvSpPr>
          <p:cNvPr id="6" name="5 Metin kutusu"/>
          <p:cNvSpPr txBox="1"/>
          <p:nvPr/>
        </p:nvSpPr>
        <p:spPr>
          <a:xfrm>
            <a:off x="5508104" y="1412776"/>
            <a:ext cx="2249083" cy="40011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tr-TR" sz="2000" b="1" dirty="0" err="1" smtClean="0"/>
              <a:t>Destrüktif</a:t>
            </a:r>
            <a:r>
              <a:rPr lang="tr-TR" sz="2000" b="1" dirty="0" smtClean="0"/>
              <a:t> OA</a:t>
            </a:r>
            <a:endParaRPr lang="tr-TR" sz="20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http://127.0.0.1:1818/images/166FF4D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24128" y="1268760"/>
            <a:ext cx="2379074" cy="3744416"/>
          </a:xfrm>
          <a:prstGeom prst="rect">
            <a:avLst/>
          </a:prstGeom>
          <a:noFill/>
        </p:spPr>
      </p:pic>
      <p:pic>
        <p:nvPicPr>
          <p:cNvPr id="1032" name="Picture 8" descr="http://127.0.0.1:1818/images/thumbnails/166TF1C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28794" y="4357694"/>
            <a:ext cx="3374693" cy="227229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034" name="Picture 10" descr="http://127.0.0.1:1818/images/thumbnails/166TF12D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428860" y="857232"/>
            <a:ext cx="2302816" cy="2952328"/>
          </a:xfrm>
          <a:prstGeom prst="rect">
            <a:avLst/>
          </a:prstGeom>
          <a:noFill/>
        </p:spPr>
      </p:pic>
      <p:sp>
        <p:nvSpPr>
          <p:cNvPr id="5" name="4 Metin kutusu"/>
          <p:cNvSpPr txBox="1"/>
          <p:nvPr/>
        </p:nvSpPr>
        <p:spPr>
          <a:xfrm>
            <a:off x="3059832" y="836712"/>
            <a:ext cx="2423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 </a:t>
            </a:r>
            <a:endParaRPr lang="tr-TR" dirty="0"/>
          </a:p>
        </p:txBody>
      </p:sp>
      <p:sp>
        <p:nvSpPr>
          <p:cNvPr id="7" name="6 Metin kutusu"/>
          <p:cNvSpPr txBox="1"/>
          <p:nvPr/>
        </p:nvSpPr>
        <p:spPr>
          <a:xfrm>
            <a:off x="6300192" y="908720"/>
            <a:ext cx="1372683" cy="40011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tr-TR" sz="2000" b="1" dirty="0" err="1" smtClean="0"/>
              <a:t>Eroziv</a:t>
            </a:r>
            <a:r>
              <a:rPr lang="tr-TR" sz="2000" b="1" dirty="0" smtClean="0"/>
              <a:t> OA</a:t>
            </a:r>
            <a:endParaRPr lang="tr-TR" sz="2000" b="1" dirty="0"/>
          </a:p>
        </p:txBody>
      </p:sp>
      <p:sp>
        <p:nvSpPr>
          <p:cNvPr id="8" name="7 Metin kutusu"/>
          <p:cNvSpPr txBox="1"/>
          <p:nvPr/>
        </p:nvSpPr>
        <p:spPr>
          <a:xfrm>
            <a:off x="2714612" y="571480"/>
            <a:ext cx="1835151" cy="36933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tr-TR" b="1" dirty="0" smtClean="0"/>
              <a:t>El </a:t>
            </a:r>
            <a:r>
              <a:rPr lang="tr-TR" b="1" dirty="0" err="1" smtClean="0"/>
              <a:t>osteoartriti</a:t>
            </a:r>
            <a:endParaRPr lang="tr-TR" b="1" dirty="0"/>
          </a:p>
        </p:txBody>
      </p:sp>
      <p:sp>
        <p:nvSpPr>
          <p:cNvPr id="9" name="8 Metin kutusu"/>
          <p:cNvSpPr txBox="1"/>
          <p:nvPr/>
        </p:nvSpPr>
        <p:spPr>
          <a:xfrm>
            <a:off x="2714612" y="4000504"/>
            <a:ext cx="1856983" cy="36933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tr-TR" b="1" dirty="0" smtClean="0"/>
              <a:t>Diz </a:t>
            </a:r>
            <a:r>
              <a:rPr lang="tr-TR" b="1" dirty="0" err="1" smtClean="0"/>
              <a:t>osteoartriti</a:t>
            </a:r>
            <a:endParaRPr lang="tr-TR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http://127.0.0.1:1818/images/166FF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584" y="1196752"/>
            <a:ext cx="7620000" cy="479107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r>
              <a:rPr lang="tr-TR" sz="4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Osteoartrit</a:t>
            </a:r>
            <a:endParaRPr lang="tr-TR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935480"/>
            <a:ext cx="8100000" cy="4320000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Osteoartrit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eskiden yaşlanmanın doğal sonucu olarak gelişen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dejeneratif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eklem hastalığı olarak düşünülürdü.</a:t>
            </a:r>
          </a:p>
          <a:p>
            <a:pPr>
              <a:lnSpc>
                <a:spcPts val="1200"/>
              </a:lnSpc>
              <a:buNone/>
            </a:pP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</a:p>
          <a:p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Günümüzde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osteoartritin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; eklem bütünlüğü, genetik yatkınlık, lokal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inflamasyon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, mekanik güçler ile hücresel  ve biyokimyasal süreçler gibi birçok faktöre bağlı olarak gelişen bir hastalık olduğu kabul edilmektedir.</a:t>
            </a:r>
          </a:p>
          <a:p>
            <a:pPr>
              <a:lnSpc>
                <a:spcPts val="1200"/>
              </a:lnSpc>
              <a:buNone/>
            </a:pP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</a:p>
          <a:p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Kıkırdak, kemik ve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sinovyumun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interaktif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hasarlanması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  ve tamirini içeren bir süreçtir. </a:t>
            </a:r>
            <a:endParaRPr lang="tr-T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etin Yer Tutucusu"/>
          <p:cNvSpPr>
            <a:spLocks noGrp="1"/>
          </p:cNvSpPr>
          <p:nvPr>
            <p:ph type="title"/>
          </p:nvPr>
        </p:nvSpPr>
        <p:spPr>
          <a:ln>
            <a:solidFill>
              <a:schemeClr val="accent1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tr-TR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tr-TR" sz="40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Osteoartrit</a:t>
            </a:r>
            <a:r>
              <a:rPr lang="tr-TR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tipleri</a:t>
            </a:r>
            <a:br>
              <a:rPr lang="tr-TR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</a:br>
            <a:r>
              <a:rPr lang="tr-TR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*</a:t>
            </a:r>
            <a:r>
              <a:rPr lang="tr-TR" sz="40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İdyopatik</a:t>
            </a:r>
            <a:r>
              <a:rPr lang="tr-TR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tr-TR" sz="40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Osteoartrit</a:t>
            </a:r>
            <a:endParaRPr lang="tr-TR" sz="4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sp>
        <p:nvSpPr>
          <p:cNvPr id="5" name="4 İçerik Yer Tutucusu"/>
          <p:cNvSpPr>
            <a:spLocks noGrp="1"/>
          </p:cNvSpPr>
          <p:nvPr>
            <p:ph idx="1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>
              <a:lnSpc>
                <a:spcPts val="1400"/>
              </a:lnSpc>
              <a:buNone/>
            </a:pP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	</a:t>
            </a:r>
          </a:p>
          <a:p>
            <a:pPr>
              <a:buNone/>
            </a:pPr>
            <a:r>
              <a:rPr lang="tr-T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	Lokalize OA</a:t>
            </a:r>
          </a:p>
          <a:p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El, ayak, diz, kalça ve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vertebra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tutulumu ile karakterizedir.</a:t>
            </a:r>
          </a:p>
          <a:p>
            <a:endParaRPr lang="tr-TR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  <a:p>
            <a:pPr>
              <a:buNone/>
            </a:pPr>
            <a:r>
              <a:rPr lang="tr-T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	</a:t>
            </a:r>
            <a:r>
              <a:rPr lang="tr-TR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Jeneralize</a:t>
            </a:r>
            <a:r>
              <a:rPr lang="tr-T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OA</a:t>
            </a:r>
          </a:p>
          <a:p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Üç veya daha fazla eklemin tutulumu ile karakterizedir.</a:t>
            </a:r>
          </a:p>
          <a:p>
            <a:pPr marL="0" indent="0">
              <a:buNone/>
            </a:pPr>
            <a: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  * Küçük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periferik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eklem ve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vertebra</a:t>
            </a:r>
            <a:endParaRPr lang="tr-TR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  <a:p>
            <a:pPr marL="0" indent="0">
              <a:buNone/>
            </a:pPr>
            <a: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  * Büyük eklem ve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vertebra</a:t>
            </a:r>
            <a:endParaRPr lang="tr-TR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  <a:p>
            <a:pPr marL="0" indent="0">
              <a:buNone/>
            </a:pPr>
            <a: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  * Büyük ve küçük eklem ve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vertebra</a:t>
            </a:r>
            <a:endParaRPr lang="tr-TR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0789082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etin Yer Tutucusu"/>
          <p:cNvSpPr>
            <a:spLocks noGrp="1"/>
          </p:cNvSpPr>
          <p:nvPr>
            <p:ph type="title"/>
          </p:nvPr>
        </p:nvSpPr>
        <p:spPr>
          <a:ln>
            <a:solidFill>
              <a:schemeClr val="accent1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tr-TR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tr-TR" sz="40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Osteoartrit</a:t>
            </a:r>
            <a:r>
              <a:rPr lang="tr-TR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tipleri</a:t>
            </a:r>
            <a:br>
              <a:rPr lang="tr-TR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</a:br>
            <a:r>
              <a:rPr lang="tr-TR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*</a:t>
            </a:r>
            <a:r>
              <a:rPr lang="tr-TR" sz="40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Sekonder</a:t>
            </a:r>
            <a:r>
              <a:rPr lang="tr-TR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tr-TR" sz="40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Osteoartrit</a:t>
            </a:r>
            <a:endParaRPr lang="tr-TR" sz="4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sp>
        <p:nvSpPr>
          <p:cNvPr id="7" name="6 İçerik Yer Tutucusu"/>
          <p:cNvSpPr txBox="1">
            <a:spLocks/>
          </p:cNvSpPr>
          <p:nvPr/>
        </p:nvSpPr>
        <p:spPr>
          <a:xfrm>
            <a:off x="467544" y="1988840"/>
            <a:ext cx="8352928" cy="4464496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 lnSpcReduction="10000"/>
          </a:bodyPr>
          <a:lstStyle>
            <a:lvl1pPr marL="274320" indent="-274320" algn="l" rtl="0" eaLnBrk="1" latinLnBrk="0" hangingPunct="1">
              <a:spcBef>
                <a:spcPct val="20000"/>
              </a:spcBef>
              <a:buClr>
                <a:schemeClr val="accent3"/>
              </a:buClr>
              <a:buSzPct val="95000"/>
              <a:buFont typeface="Wingdings 2"/>
              <a:buChar char=""/>
              <a:defRPr kumimoji="0" sz="2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640080" indent="-246888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0"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-246888" algn="l" rtl="0" eaLnBrk="1" latinLnBrk="0" hangingPunct="1">
              <a:spcBef>
                <a:spcPct val="20000"/>
              </a:spcBef>
              <a:buClr>
                <a:schemeClr val="accent2"/>
              </a:buClr>
              <a:buSzPct val="70000"/>
              <a:buFont typeface="Wingdings 2"/>
              <a:buChar char=""/>
              <a:defRPr kumimoji="0" sz="21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188720" indent="-210312" algn="l" rtl="0" eaLnBrk="1" latinLnBrk="0" hangingPunct="1">
              <a:spcBef>
                <a:spcPct val="20000"/>
              </a:spcBef>
              <a:buClr>
                <a:schemeClr val="accent3"/>
              </a:buClr>
              <a:buSzPct val="65000"/>
              <a:buFont typeface="Wingdings 2"/>
              <a:buChar char=""/>
              <a:defRPr kumimoji="0"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463040" indent="-210312" algn="l" rtl="0" eaLnBrk="1" latinLnBrk="0" hangingPunct="1">
              <a:spcBef>
                <a:spcPct val="20000"/>
              </a:spcBef>
              <a:buClr>
                <a:schemeClr val="accent4"/>
              </a:buClr>
              <a:buSzPct val="65000"/>
              <a:buFont typeface="Wingdings 2"/>
              <a:buChar char=""/>
              <a:defRPr kumimoji="0"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1737360" indent="-210312" algn="l" rtl="0" eaLnBrk="1" latinLnBrk="0" hangingPunct="1">
              <a:spcBef>
                <a:spcPct val="20000"/>
              </a:spcBef>
              <a:buClr>
                <a:schemeClr val="accent5"/>
              </a:buClr>
              <a:buSzPct val="80000"/>
              <a:buFont typeface="Wingdings 2"/>
              <a:buChar char=""/>
              <a:defRPr kumimoji="0"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80000"/>
              <a:buFont typeface="Wingdings 2"/>
              <a:buChar char=""/>
              <a:defRPr kumimoji="0" sz="1600" kern="1200" baseline="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219456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Char char="•"/>
              <a:defRPr kumimoji="0"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246888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FontTx/>
              <a:buChar char="•"/>
              <a:defRPr kumimoji="0" sz="1400" kern="1200" baseline="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300"/>
              </a:lnSpc>
              <a:buFont typeface="Wingdings 2"/>
              <a:buNone/>
            </a:pPr>
            <a:endParaRPr lang="tr-TR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  <a:p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Travma</a:t>
            </a:r>
          </a:p>
          <a:p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Konjenital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ve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akkiz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hastalıklar (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konjenital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kalça çıkığı,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ekstremite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kısalığı,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valgus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/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varus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deformitesi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,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hipermobilite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, kemik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displazileri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,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hemokromatoz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,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okronozis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,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Gaucher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hastalığı,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hemoglobinopatiler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ve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Ehlers-Danlos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gibi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metabolik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hastalıklar)</a:t>
            </a:r>
          </a:p>
          <a:p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Kalsiyum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pirofosfat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depo hastalığı</a:t>
            </a:r>
          </a:p>
          <a:p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Diğer kemik ve eklem hastalıkları (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Avasküler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nekroz,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romatoid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artrit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, gut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artriti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, septik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artrit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,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Paget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hastalığı)</a:t>
            </a:r>
          </a:p>
          <a:p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Diğer hastalıklar (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Diyabetes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mellitus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, akromegali,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hipotiroidi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,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hiperparatiroidi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,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Charcot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artropatisi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)</a:t>
            </a:r>
            <a:endParaRPr lang="tr-T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2565522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Başlık"/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r>
              <a:rPr lang="tr-TR" sz="3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Diz </a:t>
            </a:r>
            <a:r>
              <a:rPr lang="tr-TR" sz="3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osteoartriti</a:t>
            </a:r>
            <a:r>
              <a:rPr lang="tr-TR" sz="3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ACR sınıflama kriterleri</a:t>
            </a:r>
            <a:endParaRPr lang="tr-TR" sz="3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7 İçerik Yer Tutucusu"/>
          <p:cNvSpPr>
            <a:spLocks noGrp="1"/>
          </p:cNvSpPr>
          <p:nvPr>
            <p:ph idx="1"/>
          </p:nvPr>
        </p:nvSpPr>
        <p:spPr>
          <a:xfrm>
            <a:off x="457200" y="1935480"/>
            <a:ext cx="8229600" cy="4500000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>
            <a:normAutofit lnSpcReduction="10000"/>
          </a:bodyPr>
          <a:lstStyle/>
          <a:p>
            <a:pPr marL="357188" indent="-357188">
              <a:buClr>
                <a:schemeClr val="accent1"/>
              </a:buClr>
              <a:buFont typeface="+mj-lt"/>
              <a:buAutoNum type="arabicParenR"/>
            </a:pP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Diz ağrısı</a:t>
            </a:r>
          </a:p>
          <a:p>
            <a:pPr marL="357188" indent="-357188">
              <a:buClr>
                <a:schemeClr val="accent1"/>
              </a:buClr>
              <a:buFont typeface="+mj-lt"/>
              <a:buAutoNum type="arabicParenR"/>
            </a:pP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30 dakikadan kısa süren sabah tutukluğu</a:t>
            </a:r>
          </a:p>
          <a:p>
            <a:pPr marL="357188" indent="-357188">
              <a:buClr>
                <a:schemeClr val="accent1"/>
              </a:buClr>
              <a:buFont typeface="+mj-lt"/>
              <a:buAutoNum type="arabicParenR"/>
            </a:pP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Krepitasyon</a:t>
            </a:r>
            <a:endParaRPr lang="tr-TR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  <a:p>
            <a:pPr marL="357188" indent="-357188">
              <a:buClr>
                <a:schemeClr val="accent1"/>
              </a:buClr>
              <a:buFont typeface="+mj-lt"/>
              <a:buAutoNum type="arabicParenR"/>
            </a:pP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38 üzeri yaş</a:t>
            </a:r>
          </a:p>
          <a:p>
            <a:pPr marL="357188" indent="-357188">
              <a:buClr>
                <a:schemeClr val="accent1"/>
              </a:buClr>
              <a:buFont typeface="+mj-lt"/>
              <a:buAutoNum type="arabicParenR"/>
            </a:pP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Kemik genişlemesi (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osteofit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)</a:t>
            </a:r>
          </a:p>
          <a:p>
            <a:pPr>
              <a:lnSpc>
                <a:spcPts val="1000"/>
              </a:lnSpc>
              <a:buNone/>
            </a:pPr>
            <a:endParaRPr lang="tr-TR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  <a:p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Diz ağrısı + yukarıdaki kriterlerden en az 3’ünün varlığında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osteoartrit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tanısı konulur.</a:t>
            </a:r>
          </a:p>
          <a:p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Laboratuvar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kriterlerinin (ESH &lt;40 mm/saat, RF &lt;1/40,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sinoviyal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sıvı bulguları) ve radyografide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osteofitlerin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varlığında tanının doğruluğu artar.</a:t>
            </a:r>
            <a:endParaRPr lang="tr-T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r>
              <a:rPr lang="tr-TR" sz="3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El </a:t>
            </a:r>
            <a:r>
              <a:rPr lang="tr-TR" sz="3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osteoartriti</a:t>
            </a:r>
            <a:r>
              <a:rPr lang="tr-TR" sz="3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ACR sınıflama kriterleri</a:t>
            </a:r>
            <a:endParaRPr lang="tr-TR" sz="3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2025304"/>
            <a:ext cx="8028000" cy="4140000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>
            <a:normAutofit/>
          </a:bodyPr>
          <a:lstStyle/>
          <a:p>
            <a:pPr>
              <a:buClr>
                <a:schemeClr val="accent1"/>
              </a:buClr>
              <a:buSzPct val="105000"/>
            </a:pP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El ağrısı veya sertliği + aşağıdakilerden 3’ünün varlığında tanı konulur.</a:t>
            </a:r>
          </a:p>
          <a:p>
            <a:pPr>
              <a:lnSpc>
                <a:spcPts val="800"/>
              </a:lnSpc>
              <a:buClr>
                <a:schemeClr val="accent1"/>
              </a:buClr>
              <a:buSzPct val="105000"/>
              <a:buNone/>
            </a:pPr>
            <a:endParaRPr lang="tr-TR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  <a:p>
            <a:pPr marL="628650" indent="-357188">
              <a:buClr>
                <a:schemeClr val="accent2"/>
              </a:buClr>
              <a:buFont typeface="+mj-lt"/>
              <a:buAutoNum type="arabicParenR"/>
            </a:pP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10 seçilmiş eklemin iki veya daha fazlasında kemikte genişleme (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bilateral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2. ve 3. DİF eklemler, 2. ve 3. PİF eklemler ve 1.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karpometakarpal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eklemler)</a:t>
            </a:r>
          </a:p>
          <a:p>
            <a:pPr marL="628650" indent="-357188">
              <a:buClr>
                <a:schemeClr val="accent2"/>
              </a:buClr>
              <a:buFont typeface="+mj-lt"/>
              <a:buAutoNum type="arabicParenR"/>
            </a:pP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İki veya daha fazla DİF eklemde genişleme</a:t>
            </a:r>
          </a:p>
          <a:p>
            <a:pPr marL="628650" indent="-357188">
              <a:buClr>
                <a:schemeClr val="accent2"/>
              </a:buClr>
              <a:buFont typeface="+mj-lt"/>
              <a:buAutoNum type="arabicParenR"/>
            </a:pP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Üçten az MKF eklemde şişlik</a:t>
            </a:r>
          </a:p>
          <a:p>
            <a:pPr marL="628650" indent="-357188">
              <a:buClr>
                <a:schemeClr val="accent2"/>
              </a:buClr>
              <a:buFont typeface="+mj-lt"/>
              <a:buAutoNum type="arabicParenR"/>
            </a:pP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10 seçilmiş eklemin en az birinde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deformite</a:t>
            </a:r>
            <a:endParaRPr lang="tr-T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r>
              <a:rPr lang="tr-TR" sz="37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Kalça </a:t>
            </a:r>
            <a:r>
              <a:rPr lang="tr-TR" sz="37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osteoartriti</a:t>
            </a:r>
            <a:r>
              <a:rPr lang="tr-TR" sz="37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ACR sınıflama kriterleri</a:t>
            </a:r>
            <a:endParaRPr lang="tr-TR" sz="37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2025312"/>
            <a:ext cx="8100000" cy="4212000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>
            <a:normAutofit/>
          </a:bodyPr>
          <a:lstStyle/>
          <a:p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Dizde olduğu gibi kalçanın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osteoartritinde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de radyografik bulgular kesin tanıya önemli ölçüde yardım eder.</a:t>
            </a:r>
          </a:p>
          <a:p>
            <a:pPr>
              <a:lnSpc>
                <a:spcPts val="1000"/>
              </a:lnSpc>
              <a:buNone/>
            </a:pPr>
            <a:endParaRPr lang="tr-TR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  <a:p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Kalça ağrısı + aşağıdakilerden ikisinin varlığında tanı konulur.</a:t>
            </a:r>
          </a:p>
          <a:p>
            <a:pPr marL="628650" indent="-357188">
              <a:buClr>
                <a:schemeClr val="accent2"/>
              </a:buClr>
              <a:buFont typeface="+mj-lt"/>
              <a:buAutoNum type="arabicParenR"/>
            </a:pP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Eritrosit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sedimentasyon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hızı &lt;20 mm/saat</a:t>
            </a:r>
          </a:p>
          <a:p>
            <a:pPr marL="628650" indent="-357188">
              <a:buClr>
                <a:schemeClr val="accent2"/>
              </a:buClr>
              <a:buFont typeface="+mj-lt"/>
              <a:buAutoNum type="arabicParenR"/>
            </a:pP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Radyografik olarak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femoral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ve/veya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asetabular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osteofitlerin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varlığı</a:t>
            </a:r>
          </a:p>
          <a:p>
            <a:pPr marL="628650" indent="-357188">
              <a:buClr>
                <a:schemeClr val="accent2"/>
              </a:buClr>
              <a:buFont typeface="+mj-lt"/>
              <a:buAutoNum type="arabicParenR"/>
            </a:pP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Radyografide eklem aralığının daralması</a:t>
            </a:r>
            <a:endParaRPr lang="tr-T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r>
              <a:rPr lang="tr-TR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Tedavi</a:t>
            </a:r>
            <a:endParaRPr lang="tr-TR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>
            <a:normAutofit lnSpcReduction="10000"/>
          </a:bodyPr>
          <a:lstStyle/>
          <a:p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Kilo verilmesi</a:t>
            </a:r>
          </a:p>
          <a:p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Egzersiz (aerobik, germe ve eklem hareket açıklığı egzersizleri, yürüyüş, yüzme, bisiklet ve yoga)</a:t>
            </a:r>
          </a:p>
          <a:p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Fizik tedavi ve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ortezler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(ortopedik ayakkabı ve tabanlık, baston ve yürüteç, bandaj,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splint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ve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ateller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)</a:t>
            </a:r>
          </a:p>
          <a:p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Sıcak-soğuk uygulaması</a:t>
            </a:r>
          </a:p>
          <a:p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Hasta eğitimi ve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psikososyal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destek</a:t>
            </a:r>
          </a:p>
          <a:p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Farmakolojik tedavi</a:t>
            </a:r>
          </a:p>
          <a:p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İntraartiküler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enjeksiyon</a:t>
            </a:r>
          </a:p>
          <a:p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Cerrahi girişim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r>
              <a:rPr lang="tr-TR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Farmakolojik tedavi</a:t>
            </a:r>
            <a:endParaRPr lang="tr-TR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916832"/>
            <a:ext cx="8147248" cy="4158648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>
            <a:normAutofit fontScale="92500" lnSpcReduction="10000"/>
          </a:bodyPr>
          <a:lstStyle/>
          <a:p>
            <a:pPr>
              <a:buNone/>
            </a:pPr>
            <a:r>
              <a:rPr lang="tr-T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	Analjezikler</a:t>
            </a:r>
          </a:p>
          <a:p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Hafif-orta dereceli ağrıda ilk basamak tedavide </a:t>
            </a:r>
            <a:r>
              <a:rPr lang="tr-TR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p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arasetamol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(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asetaminofen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) 4 gr/gün’ü aşmayacak dozlarda kullanılmalıdır. Ancak </a:t>
            </a:r>
            <a:r>
              <a:rPr lang="tr-TR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n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onsteroid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anti-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inflamatuvar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ilaçlardan daha az etkilidir.</a:t>
            </a:r>
          </a:p>
          <a:p>
            <a:pPr>
              <a:lnSpc>
                <a:spcPts val="600"/>
              </a:lnSpc>
              <a:buNone/>
            </a:pPr>
            <a:endParaRPr lang="tr-TR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  <a:p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Tramadol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,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opioid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analjeziktir. Diğer tedavilerin kullanılamadığı durumlarda (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NSAİİ’ların</a:t>
            </a:r>
            <a: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kontraendike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veya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tolere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edilemediği durumlarda) tercih edilebilir.</a:t>
            </a:r>
          </a:p>
          <a:p>
            <a:pPr>
              <a:lnSpc>
                <a:spcPts val="600"/>
              </a:lnSpc>
              <a:buNone/>
            </a:pPr>
            <a:endParaRPr lang="tr-TR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  <a:p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Narkotik analjeziklerden kodein ve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propoksifen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gibi bağımlılık potansiyeli düşük olan ajanlar tercih edilir.</a:t>
            </a:r>
            <a:endParaRPr lang="tr-T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r>
              <a:rPr lang="tr-TR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Farmakolojik tedavi</a:t>
            </a:r>
            <a:endParaRPr lang="tr-TR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23528" y="1700808"/>
            <a:ext cx="8496944" cy="4824536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>
            <a:normAutofit fontScale="92500"/>
          </a:bodyPr>
          <a:lstStyle/>
          <a:p>
            <a:pPr>
              <a:buNone/>
            </a:pPr>
            <a:r>
              <a:rPr lang="tr-T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	</a:t>
            </a:r>
            <a:r>
              <a:rPr lang="tr-TR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Nonsteroid</a:t>
            </a:r>
            <a:r>
              <a:rPr lang="tr-T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anti-</a:t>
            </a:r>
            <a:r>
              <a:rPr lang="tr-TR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inflamatuvar</a:t>
            </a:r>
            <a:r>
              <a:rPr lang="tr-T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ilaçlar</a:t>
            </a:r>
          </a:p>
          <a:p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Hem ağrı, hem de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inflamasyon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için en sık kullanılan ajanlardır. Orta-şiddetli ağrının giderilmesinde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parasetamolden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daha etkilidir.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Parasetamole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yanıt alınamayan olgularda tek başına veya kombine edilerek kullanılır.</a:t>
            </a:r>
          </a:p>
          <a:p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Birlikte kullanılacak proton pompa inhibitörleri ilaca bağlı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dispepsi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, ülser, gastrit ve kanama riskini etkili bir şekilde azaltır.</a:t>
            </a:r>
          </a:p>
          <a:p>
            <a:pPr>
              <a:lnSpc>
                <a:spcPts val="1000"/>
              </a:lnSpc>
              <a:buNone/>
            </a:pPr>
            <a:endParaRPr lang="tr-TR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  <a:p>
            <a:pPr>
              <a:buNone/>
            </a:pPr>
            <a:r>
              <a:rPr lang="tr-T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	</a:t>
            </a:r>
            <a:r>
              <a:rPr lang="tr-TR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Topikal</a:t>
            </a:r>
            <a:r>
              <a:rPr lang="tr-T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ajanlar</a:t>
            </a:r>
          </a:p>
          <a:p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Topikal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kapsaisin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ve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nonsteroid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anti-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inflamatuvar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ilaçlar yararlı bulunmuştur.</a:t>
            </a:r>
            <a:endParaRPr lang="tr-T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67544" y="332656"/>
            <a:ext cx="8229600" cy="1143000"/>
          </a:xfrm>
        </p:spPr>
        <p:txBody>
          <a:bodyPr anchor="ctr">
            <a:normAutofit/>
          </a:bodyPr>
          <a:lstStyle/>
          <a:p>
            <a:r>
              <a:rPr lang="tr-TR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Farmakolojik tedavi</a:t>
            </a:r>
            <a:endParaRPr lang="tr-TR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95536" y="1556792"/>
            <a:ext cx="8291264" cy="4767808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>
            <a:normAutofit fontScale="92500" lnSpcReduction="20000"/>
          </a:bodyPr>
          <a:lstStyle/>
          <a:p>
            <a:pPr>
              <a:buNone/>
            </a:pPr>
            <a:r>
              <a:rPr lang="tr-T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	</a:t>
            </a:r>
            <a:r>
              <a:rPr lang="tr-TR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Cox</a:t>
            </a:r>
            <a:r>
              <a:rPr lang="tr-T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-2 inhibitörleri</a:t>
            </a:r>
          </a:p>
          <a:p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Akut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kardiyovasküler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olay riskini artırdıklarını gösteren veriler nedeniyle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rofekoksib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ve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valdekoksib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piyasadan çekilmiştir.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Selekoksib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ise Türkiye’de ve bazı Avrupa ülkelerinde piyasadan çekilmiş olmasına rağmen, ABD’de kullanılmaya devam edilmektedir.</a:t>
            </a:r>
          </a:p>
          <a:p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Bu ilaçların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gastrointestinal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ve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trombosit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işlevleri üzerine olumsuz etkileri mevcut değildir.</a:t>
            </a:r>
          </a:p>
          <a:p>
            <a:pPr>
              <a:lnSpc>
                <a:spcPts val="800"/>
              </a:lnSpc>
              <a:buNone/>
            </a:pPr>
            <a:endParaRPr lang="tr-TR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  <a:p>
            <a:pPr>
              <a:buNone/>
            </a:pPr>
            <a:r>
              <a:rPr lang="tr-T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	Spesifik anti-</a:t>
            </a:r>
            <a:r>
              <a:rPr lang="tr-TR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osteoartritik</a:t>
            </a:r>
            <a:r>
              <a:rPr lang="tr-T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ilaçlar</a:t>
            </a:r>
          </a:p>
          <a:p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Diacerein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,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glukosamin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,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kondroitin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sülfat, avokado/soya besin destekleyicilerinin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semptomatik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iyilik sağlarken, yapısal hasarı azaltmada yararlı olduğuna dair veriler yeterli değildir.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Glukosamin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ve/veya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kondroitin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sülfat tedavisine 6 ay içinde yanıt alınmazsa tedavi kesilmelidir.</a:t>
            </a:r>
            <a:endParaRPr lang="tr-T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r>
              <a:rPr lang="tr-TR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Diğer tedavi yaklaşımları</a:t>
            </a:r>
            <a:endParaRPr lang="tr-TR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>
            <a:normAutofit fontScale="92500" lnSpcReduction="20000"/>
          </a:bodyPr>
          <a:lstStyle/>
          <a:p>
            <a:pPr>
              <a:buNone/>
            </a:pPr>
            <a:r>
              <a:rPr lang="tr-T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	</a:t>
            </a:r>
            <a:r>
              <a:rPr lang="tr-TR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İntraartiküler</a:t>
            </a:r>
            <a:r>
              <a:rPr lang="tr-T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enjeksiyon</a:t>
            </a:r>
          </a:p>
          <a:p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Depo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kortikosteroidlerin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intraartiküler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enjeksiyonu özellikle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inflamatuvar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osteoartritte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semptomların azaltılmasında etkilidir. 1 haftada etki gösterir ve 1-3 aya kadar yanıt devam eder. 3 ayda bir tekrar edilebilir.</a:t>
            </a:r>
          </a:p>
          <a:p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İntraartiküler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hyaluronan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türevleri hafif-orta diz ve kalça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osteoartritinde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ağrılı semptomların hafifletilmesinde etkili bulunurken, yapısal hasar üzerine etkileri net değildir.</a:t>
            </a:r>
          </a:p>
          <a:p>
            <a:pPr>
              <a:lnSpc>
                <a:spcPts val="800"/>
              </a:lnSpc>
              <a:buNone/>
            </a:pPr>
            <a:endParaRPr lang="tr-TR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  <a:p>
            <a:pPr>
              <a:buNone/>
            </a:pPr>
            <a:r>
              <a:rPr lang="tr-T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	Cerrahi girişim</a:t>
            </a:r>
          </a:p>
          <a:p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Artroskopi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ve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debridman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(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menisküs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yırtıkları ve eklem içi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osteofitlerinde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etkili),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osteotomi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,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artroplasti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ve eklem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replasman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cerrahisi şiddetli olgularda kullanılabilir.</a:t>
            </a:r>
            <a:endParaRPr lang="tr-T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r>
              <a:rPr lang="tr-TR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Patoloji ve </a:t>
            </a:r>
            <a:r>
              <a:rPr lang="tr-TR" sz="4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patogenez</a:t>
            </a:r>
            <a:endParaRPr lang="tr-TR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>
            <a:normAutofit fontScale="85000" lnSpcReduction="20000"/>
          </a:bodyPr>
          <a:lstStyle/>
          <a:p>
            <a:pPr>
              <a:lnSpc>
                <a:spcPct val="120000"/>
              </a:lnSpc>
            </a:pP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Osteoartrit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sinsi gelişir ve yıllar içinde yavaşça ilerler. Yaşlanma ile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osteoartrit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arasındaki ilişki çok kuvvetlidir. Genellikle 40 yaşından sonra ortaya çıkar.</a:t>
            </a:r>
          </a:p>
          <a:p>
            <a:pPr>
              <a:lnSpc>
                <a:spcPct val="120000"/>
              </a:lnSpc>
            </a:pP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Eklem mesafesinde daralma ile birlikte kıkırdakta incelme ve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fibrilasyon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(tellere ayrılma) görülür. Kıkırdak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defektleri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ile beraber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subkondral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kemik de etkilenir. Sonunda kemiksi çıkıntılar (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osteofitler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),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subkondral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kemik sklerozu, kistler ve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deformite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gelişir. Ayrıca,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fokal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sinoviyal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membran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inflamasyonu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da gözlenebilir. </a:t>
            </a:r>
          </a:p>
          <a:p>
            <a:pPr>
              <a:lnSpc>
                <a:spcPct val="120000"/>
              </a:lnSpc>
            </a:pP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Sinoviyal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hücreler ve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kondrositlerden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salgılanan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matriks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metalloproteinazları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(MMP) ve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proinflamatuvar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sitokinler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(örneğin IL-1, IL-6 ve IGF-I) kıkırdak hasarına ve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osteofit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yapımına neden olan önemli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mediatörlerdir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. </a:t>
            </a:r>
            <a:endParaRPr lang="tr-T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920000" cy="2160000"/>
          </a:xfrm>
        </p:spPr>
        <p:txBody>
          <a:bodyPr anchor="ctr">
            <a:normAutofit/>
          </a:bodyPr>
          <a:lstStyle/>
          <a:p>
            <a:r>
              <a:rPr lang="tr-TR" sz="5400" dirty="0" smtClean="0"/>
              <a:t>OSTEOPOROZ</a:t>
            </a:r>
            <a:br>
              <a:rPr lang="tr-TR" sz="5400" dirty="0" smtClean="0"/>
            </a:br>
            <a:r>
              <a:rPr lang="tr-TR" sz="3600" dirty="0" smtClean="0"/>
              <a:t>Prof. Dr. Aşkın Ateş</a:t>
            </a:r>
            <a:br>
              <a:rPr lang="tr-TR" sz="3600" dirty="0" smtClean="0"/>
            </a:br>
            <a:r>
              <a:rPr lang="tr-TR" sz="3600" dirty="0" err="1" smtClean="0"/>
              <a:t>Romatoloji</a:t>
            </a:r>
            <a:r>
              <a:rPr lang="tr-TR" sz="3600" dirty="0" smtClean="0"/>
              <a:t> Bilim Dalı</a:t>
            </a:r>
            <a:endParaRPr lang="tr-TR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 anchor="ctr">
            <a:normAutofit/>
          </a:bodyPr>
          <a:lstStyle/>
          <a:p>
            <a:r>
              <a:rPr lang="tr-TR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Osteoporoz</a:t>
            </a:r>
            <a:endParaRPr lang="tr-TR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95536" y="1628800"/>
            <a:ext cx="8363272" cy="4695800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>
            <a:normAutofit lnSpcReduction="10000"/>
          </a:bodyPr>
          <a:lstStyle/>
          <a:p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Osteoporoz düşük kemik kitlesi ve kemik dokusunun mikro mimarisinde bozulma sonucu kemik kırılganlığında ve kırık riskinde artma ile karakterize olan bir hastalıktır.</a:t>
            </a:r>
          </a:p>
          <a:p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Sıklıkla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postmenapozal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kadınlarda görülür.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Premenapozal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kadınlarda görülen kemik kaybı ve kırıklar kemik kitlesi tepe değerinin yetersiz gelişmiş olmasına ve/veya önceden var olan veya devam eden kemik kaybına bağlıdır. </a:t>
            </a:r>
          </a:p>
          <a:p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Normalde kemik tepe değerine 20-30’lu yaşlarda ulaşılır ve 10 yıl süresince sabit kalır, sonra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menapoza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kadar her yıl % 0.3-0.5’lik azalma görülür.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Menapoz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sonrası yaklaşık 5-7 yıllık bir süre boyunca kemik kitlesinde (ağırlıklı olarak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trabeküler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kemikte) yılda % 3-5’lik bir azalma görülür.</a:t>
            </a:r>
            <a:endParaRPr lang="tr-T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dirty="0" smtClean="0">
                <a:solidFill>
                  <a:schemeClr val="tx2">
                    <a:satMod val="130000"/>
                  </a:schemeClr>
                </a:solidFill>
              </a:rPr>
              <a:t>OSTEOPORO</a:t>
            </a:r>
            <a:r>
              <a:rPr lang="tr-TR" dirty="0" smtClean="0">
                <a:solidFill>
                  <a:schemeClr val="tx2">
                    <a:satMod val="130000"/>
                  </a:schemeClr>
                </a:solidFill>
              </a:rPr>
              <a:t>Z</a:t>
            </a:r>
            <a:r>
              <a:rPr lang="en-US" dirty="0" smtClean="0">
                <a:solidFill>
                  <a:schemeClr val="tx2">
                    <a:satMod val="130000"/>
                  </a:schemeClr>
                </a:solidFill>
              </a:rPr>
              <a:t/>
            </a:r>
            <a:br>
              <a:rPr lang="en-US" dirty="0" smtClean="0">
                <a:solidFill>
                  <a:schemeClr val="tx2">
                    <a:satMod val="130000"/>
                  </a:schemeClr>
                </a:solidFill>
              </a:rPr>
            </a:br>
            <a:r>
              <a:rPr lang="tr-TR" dirty="0" smtClean="0">
                <a:solidFill>
                  <a:schemeClr val="tx2">
                    <a:satMod val="130000"/>
                  </a:schemeClr>
                </a:solidFill>
              </a:rPr>
              <a:t>Nedir?</a:t>
            </a:r>
            <a:endParaRPr lang="en-US" dirty="0">
              <a:solidFill>
                <a:schemeClr val="tx2">
                  <a:satMod val="130000"/>
                </a:schemeClr>
              </a:solidFill>
            </a:endParaRPr>
          </a:p>
        </p:txBody>
      </p:sp>
      <p:sp>
        <p:nvSpPr>
          <p:cNvPr id="9218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tr-TR" smtClean="0"/>
              <a:t>Kemikler de cildimiz veya kas gibi yaşayan bir dokusu vardır </a:t>
            </a:r>
          </a:p>
          <a:p>
            <a:pPr eaLnBrk="1" hangingPunct="1"/>
            <a:r>
              <a:rPr lang="tr-TR" smtClean="0"/>
              <a:t>Kollajen, mineral kompleksleri, ve hücrelerden oluşur</a:t>
            </a:r>
          </a:p>
          <a:p>
            <a:pPr eaLnBrk="1" hangingPunct="1"/>
            <a:endParaRPr lang="tr-TR" smtClean="0"/>
          </a:p>
        </p:txBody>
      </p:sp>
      <p:pic>
        <p:nvPicPr>
          <p:cNvPr id="9219" name="Picture 5" descr="bone shell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47800" y="3657600"/>
            <a:ext cx="2362200" cy="289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0" name="Picture 6" descr="bone_cells2.jp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24400" y="3649663"/>
            <a:ext cx="3949700" cy="2827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dirty="0" smtClean="0">
                <a:solidFill>
                  <a:schemeClr val="tx2">
                    <a:satMod val="130000"/>
                  </a:schemeClr>
                </a:solidFill>
              </a:rPr>
              <a:t>OSTEOPORO</a:t>
            </a:r>
            <a:r>
              <a:rPr lang="tr-TR" dirty="0" smtClean="0">
                <a:solidFill>
                  <a:schemeClr val="tx2">
                    <a:satMod val="130000"/>
                  </a:schemeClr>
                </a:solidFill>
              </a:rPr>
              <a:t>Z</a:t>
            </a:r>
            <a:r>
              <a:rPr lang="en-US" dirty="0" smtClean="0">
                <a:solidFill>
                  <a:schemeClr val="tx2">
                    <a:satMod val="130000"/>
                  </a:schemeClr>
                </a:solidFill>
              </a:rPr>
              <a:t/>
            </a:r>
            <a:br>
              <a:rPr lang="en-US" dirty="0" smtClean="0">
                <a:solidFill>
                  <a:schemeClr val="tx2">
                    <a:satMod val="130000"/>
                  </a:schemeClr>
                </a:solidFill>
              </a:rPr>
            </a:br>
            <a:r>
              <a:rPr lang="tr-TR" dirty="0" smtClean="0">
                <a:solidFill>
                  <a:schemeClr val="tx2">
                    <a:satMod val="130000"/>
                  </a:schemeClr>
                </a:solidFill>
              </a:rPr>
              <a:t>Nedir?</a:t>
            </a:r>
            <a:endParaRPr lang="en-US" dirty="0">
              <a:solidFill>
                <a:schemeClr val="tx2">
                  <a:satMod val="130000"/>
                </a:schemeClr>
              </a:solidFill>
            </a:endParaRPr>
          </a:p>
        </p:txBody>
      </p:sp>
      <p:sp>
        <p:nvSpPr>
          <p:cNvPr id="10242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tr-TR" smtClean="0"/>
              <a:t>Kemiğe g</a:t>
            </a:r>
            <a:r>
              <a:rPr lang="en-US" smtClean="0"/>
              <a:t>üç vermek</a:t>
            </a:r>
            <a:r>
              <a:rPr lang="tr-TR" smtClean="0"/>
              <a:t> fakat aynı zamanda </a:t>
            </a:r>
            <a:r>
              <a:rPr lang="en-US" smtClean="0"/>
              <a:t>hafif ve esnek</a:t>
            </a:r>
            <a:r>
              <a:rPr lang="tr-TR" smtClean="0"/>
              <a:t> tutmak için devamlı aktif haldedir</a:t>
            </a:r>
            <a:endParaRPr lang="en-US" smtClean="0"/>
          </a:p>
        </p:txBody>
      </p:sp>
      <p:pic>
        <p:nvPicPr>
          <p:cNvPr id="10243" name="Picture 4" descr="OSTEOBLASTS histo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743200" y="2997200"/>
            <a:ext cx="4495800" cy="3384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100" y="557213"/>
            <a:ext cx="7499350" cy="1143000"/>
          </a:xfrm>
        </p:spPr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dirty="0" smtClean="0">
                <a:solidFill>
                  <a:schemeClr val="tx2">
                    <a:satMod val="130000"/>
                  </a:schemeClr>
                </a:solidFill>
              </a:rPr>
              <a:t>OSTEOPO</a:t>
            </a:r>
            <a:r>
              <a:rPr lang="tr-TR" dirty="0" smtClean="0">
                <a:solidFill>
                  <a:schemeClr val="tx2">
                    <a:satMod val="130000"/>
                  </a:schemeClr>
                </a:solidFill>
              </a:rPr>
              <a:t>ROZ</a:t>
            </a:r>
            <a:r>
              <a:rPr lang="en-US" dirty="0" smtClean="0">
                <a:solidFill>
                  <a:schemeClr val="tx2">
                    <a:satMod val="130000"/>
                  </a:schemeClr>
                </a:solidFill>
              </a:rPr>
              <a:t/>
            </a:r>
            <a:br>
              <a:rPr lang="en-US" dirty="0" smtClean="0">
                <a:solidFill>
                  <a:schemeClr val="tx2">
                    <a:satMod val="130000"/>
                  </a:schemeClr>
                </a:solidFill>
              </a:rPr>
            </a:br>
            <a:r>
              <a:rPr lang="tr-TR" dirty="0" smtClean="0">
                <a:solidFill>
                  <a:schemeClr val="tx2">
                    <a:satMod val="130000"/>
                  </a:schemeClr>
                </a:solidFill>
              </a:rPr>
              <a:t>Nedir</a:t>
            </a:r>
            <a:r>
              <a:rPr lang="en-US" dirty="0" smtClean="0">
                <a:solidFill>
                  <a:schemeClr val="tx2">
                    <a:satMod val="130000"/>
                  </a:schemeClr>
                </a:solidFill>
              </a:rPr>
              <a:t>?</a:t>
            </a:r>
            <a:endParaRPr lang="en-US" dirty="0">
              <a:solidFill>
                <a:schemeClr val="tx2">
                  <a:satMod val="130000"/>
                </a:schemeClr>
              </a:solidFill>
            </a:endParaRPr>
          </a:p>
        </p:txBody>
      </p:sp>
      <p:sp>
        <p:nvSpPr>
          <p:cNvPr id="11267" name="Content Placeholder 2"/>
          <p:cNvSpPr>
            <a:spLocks noGrp="1"/>
          </p:cNvSpPr>
          <p:nvPr>
            <p:ph sz="half" idx="1"/>
          </p:nvPr>
        </p:nvSpPr>
        <p:spPr>
          <a:xfrm>
            <a:off x="338138" y="1860550"/>
            <a:ext cx="3657600" cy="4664075"/>
          </a:xfrm>
        </p:spPr>
        <p:txBody>
          <a:bodyPr/>
          <a:lstStyle/>
          <a:p>
            <a:pPr eaLnBrk="1" hangingPunct="1"/>
            <a:r>
              <a:rPr lang="en-US" smtClean="0">
                <a:solidFill>
                  <a:srgbClr val="0070C0"/>
                </a:solidFill>
              </a:rPr>
              <a:t>Osteoblast</a:t>
            </a:r>
            <a:r>
              <a:rPr lang="en-US" smtClean="0"/>
              <a:t> –yeni kemik oluş</a:t>
            </a:r>
            <a:r>
              <a:rPr lang="tr-TR" smtClean="0"/>
              <a:t>umuna </a:t>
            </a:r>
            <a:r>
              <a:rPr lang="en-US" smtClean="0"/>
              <a:t>yardım </a:t>
            </a:r>
            <a:r>
              <a:rPr lang="tr-TR" smtClean="0"/>
              <a:t>eder </a:t>
            </a:r>
            <a:r>
              <a:rPr lang="en-US" smtClean="0"/>
              <a:t>("duvarcı“)</a:t>
            </a:r>
          </a:p>
        </p:txBody>
      </p:sp>
      <p:sp>
        <p:nvSpPr>
          <p:cNvPr id="11268" name="Content Placeholder 3"/>
          <p:cNvSpPr>
            <a:spLocks noGrp="1"/>
          </p:cNvSpPr>
          <p:nvPr>
            <p:ph sz="half" idx="2"/>
          </p:nvPr>
        </p:nvSpPr>
        <p:spPr>
          <a:xfrm>
            <a:off x="5148263" y="1717675"/>
            <a:ext cx="3657600" cy="4664075"/>
          </a:xfrm>
        </p:spPr>
        <p:txBody>
          <a:bodyPr/>
          <a:lstStyle/>
          <a:p>
            <a:pPr eaLnBrk="1" hangingPunct="1"/>
            <a:r>
              <a:rPr lang="en-US" smtClean="0">
                <a:solidFill>
                  <a:srgbClr val="FF0000"/>
                </a:solidFill>
              </a:rPr>
              <a:t>Osteoclasts</a:t>
            </a:r>
            <a:r>
              <a:rPr lang="en-US" smtClean="0"/>
              <a:t> – ("Keski") eski kemi</a:t>
            </a:r>
            <a:r>
              <a:rPr lang="tr-TR" smtClean="0"/>
              <a:t>ğin</a:t>
            </a:r>
            <a:r>
              <a:rPr lang="en-US" smtClean="0"/>
              <a:t> rezorbsiyonu</a:t>
            </a:r>
            <a:r>
              <a:rPr lang="tr-TR" smtClean="0"/>
              <a:t>na </a:t>
            </a:r>
            <a:r>
              <a:rPr lang="en-US" smtClean="0"/>
              <a:t> yardım</a:t>
            </a:r>
            <a:r>
              <a:rPr lang="tr-TR" smtClean="0"/>
              <a:t> eder</a:t>
            </a:r>
            <a:r>
              <a:rPr lang="en-US" smtClean="0"/>
              <a:t> resorption of old bone (“chisel”)</a:t>
            </a:r>
          </a:p>
        </p:txBody>
      </p:sp>
      <p:pic>
        <p:nvPicPr>
          <p:cNvPr id="11269" name="Picture 4" descr="osteoclast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48263" y="3352800"/>
            <a:ext cx="3333750" cy="266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70" name="Picture 2" descr="2559-050.jpg: 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2438" y="3784600"/>
            <a:ext cx="2895600" cy="193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468313" y="620713"/>
            <a:ext cx="8218487" cy="1227137"/>
          </a:xfrm>
        </p:spPr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dirty="0" smtClean="0">
                <a:solidFill>
                  <a:schemeClr val="tx2">
                    <a:satMod val="130000"/>
                  </a:schemeClr>
                </a:solidFill>
              </a:rPr>
              <a:t>OSTEOPO</a:t>
            </a:r>
            <a:r>
              <a:rPr lang="tr-TR" dirty="0" smtClean="0">
                <a:solidFill>
                  <a:schemeClr val="tx2">
                    <a:satMod val="130000"/>
                  </a:schemeClr>
                </a:solidFill>
              </a:rPr>
              <a:t>ROZ</a:t>
            </a:r>
            <a:r>
              <a:rPr lang="en-US" dirty="0" smtClean="0">
                <a:solidFill>
                  <a:schemeClr val="tx2">
                    <a:satMod val="130000"/>
                  </a:schemeClr>
                </a:solidFill>
              </a:rPr>
              <a:t/>
            </a:r>
            <a:br>
              <a:rPr lang="en-US" dirty="0" smtClean="0">
                <a:solidFill>
                  <a:schemeClr val="tx2">
                    <a:satMod val="130000"/>
                  </a:schemeClr>
                </a:solidFill>
              </a:rPr>
            </a:br>
            <a:r>
              <a:rPr lang="tr-TR" dirty="0" smtClean="0">
                <a:solidFill>
                  <a:schemeClr val="tx2">
                    <a:satMod val="130000"/>
                  </a:schemeClr>
                </a:solidFill>
              </a:rPr>
              <a:t>Nedir</a:t>
            </a:r>
            <a:r>
              <a:rPr lang="en-US" dirty="0" smtClean="0">
                <a:solidFill>
                  <a:schemeClr val="tx2">
                    <a:satMod val="130000"/>
                  </a:schemeClr>
                </a:solidFill>
              </a:rPr>
              <a:t>?</a:t>
            </a:r>
            <a:endParaRPr lang="en-US" dirty="0">
              <a:solidFill>
                <a:schemeClr val="tx2">
                  <a:satMod val="130000"/>
                </a:schemeClr>
              </a:solidFill>
            </a:endParaRPr>
          </a:p>
        </p:txBody>
      </p:sp>
      <p:sp>
        <p:nvSpPr>
          <p:cNvPr id="17410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tr-TR" smtClean="0"/>
              <a:t>Zamanla kemikler gücünü kaybeder</a:t>
            </a:r>
            <a:endParaRPr lang="en-US" smtClean="0"/>
          </a:p>
          <a:p>
            <a:pPr eaLnBrk="1" hangingPunct="1"/>
            <a:r>
              <a:rPr lang="en-US" smtClean="0"/>
              <a:t>kemik oluşumu ve yıkım</a:t>
            </a:r>
            <a:r>
              <a:rPr lang="tr-TR" smtClean="0"/>
              <a:t>ı arasındaki denge yıkım yönüne kayar </a:t>
            </a:r>
            <a:endParaRPr lang="en-US" smtClean="0"/>
          </a:p>
          <a:p>
            <a:pPr eaLnBrk="1" hangingPunct="1"/>
            <a:endParaRPr lang="en-US" smtClean="0"/>
          </a:p>
        </p:txBody>
      </p:sp>
      <p:pic>
        <p:nvPicPr>
          <p:cNvPr id="17411" name="Picture 3" descr="osteoporosis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100388" y="3284538"/>
            <a:ext cx="5359400" cy="3492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en-US" dirty="0" err="1" smtClean="0"/>
              <a:t>Epidemi</a:t>
            </a:r>
            <a:r>
              <a:rPr lang="tr-TR" dirty="0" err="1" smtClean="0"/>
              <a:t>yoloji</a:t>
            </a:r>
            <a:endParaRPr lang="en-US" dirty="0" smtClean="0"/>
          </a:p>
        </p:txBody>
      </p:sp>
      <p:sp>
        <p:nvSpPr>
          <p:cNvPr id="8195" name="Rectangle 4"/>
          <p:cNvSpPr>
            <a:spLocks noGrp="1" noChangeArrowheads="1"/>
          </p:cNvSpPr>
          <p:nvPr>
            <p:ph sz="half" idx="1"/>
          </p:nvPr>
        </p:nvSpPr>
        <p:spPr/>
        <p:txBody>
          <a:bodyPr/>
          <a:lstStyle/>
          <a:p>
            <a:pPr eaLnBrk="1" hangingPunct="1"/>
            <a:endParaRPr lang="tr-TR" sz="2800" smtClean="0"/>
          </a:p>
        </p:txBody>
      </p:sp>
      <p:sp>
        <p:nvSpPr>
          <p:cNvPr id="8196" name="Rectangle 3"/>
          <p:cNvSpPr>
            <a:spLocks noGrp="1" noChangeArrowheads="1"/>
          </p:cNvSpPr>
          <p:nvPr>
            <p:ph type="body" sz="half" idx="2"/>
          </p:nvPr>
        </p:nvSpPr>
        <p:spPr>
          <a:xfrm>
            <a:off x="4644008" y="1556792"/>
            <a:ext cx="4248472" cy="5301208"/>
          </a:xfrm>
        </p:spPr>
        <p:txBody>
          <a:bodyPr>
            <a:normAutofit fontScale="92500" lnSpcReduction="10000"/>
          </a:bodyPr>
          <a:lstStyle/>
          <a:p>
            <a:pPr eaLnBrk="1" hangingPunct="1"/>
            <a:r>
              <a:rPr lang="en-US" dirty="0" smtClean="0"/>
              <a:t>50 </a:t>
            </a:r>
            <a:r>
              <a:rPr lang="tr-TR" dirty="0" smtClean="0"/>
              <a:t>yaş üzeri kadınların </a:t>
            </a:r>
          </a:p>
          <a:p>
            <a:pPr eaLnBrk="1" hangingPunct="1">
              <a:buNone/>
            </a:pPr>
            <a:r>
              <a:rPr lang="tr-TR" dirty="0" smtClean="0"/>
              <a:t>	% 40’ı </a:t>
            </a:r>
            <a:r>
              <a:rPr lang="en-US" dirty="0" err="1" smtClean="0"/>
              <a:t>osteopeni</a:t>
            </a:r>
            <a:r>
              <a:rPr lang="tr-TR" dirty="0" smtClean="0"/>
              <a:t>k</a:t>
            </a:r>
            <a:endParaRPr lang="en-US" dirty="0" smtClean="0"/>
          </a:p>
          <a:p>
            <a:pPr eaLnBrk="1" hangingPunct="1"/>
            <a:r>
              <a:rPr lang="tr-TR" dirty="0" smtClean="0"/>
              <a:t>50 yaş üzeri kadınların</a:t>
            </a:r>
          </a:p>
          <a:p>
            <a:pPr eaLnBrk="1" hangingPunct="1">
              <a:buNone/>
            </a:pPr>
            <a:r>
              <a:rPr lang="tr-TR" dirty="0" smtClean="0"/>
              <a:t>	 %</a:t>
            </a:r>
            <a:r>
              <a:rPr lang="en-US" dirty="0" smtClean="0"/>
              <a:t>7</a:t>
            </a:r>
            <a:r>
              <a:rPr lang="tr-TR" dirty="0" smtClean="0"/>
              <a:t>’inde </a:t>
            </a:r>
            <a:r>
              <a:rPr lang="en-US" dirty="0" err="1" smtClean="0"/>
              <a:t>osteoporo</a:t>
            </a:r>
            <a:r>
              <a:rPr lang="tr-TR" dirty="0" smtClean="0"/>
              <a:t>z</a:t>
            </a:r>
          </a:p>
          <a:p>
            <a:r>
              <a:rPr lang="tr-TR" dirty="0" smtClean="0"/>
              <a:t>80 yaşına kadar %70’inde osteoporoz</a:t>
            </a:r>
            <a:endParaRPr lang="en-US" dirty="0" smtClean="0"/>
          </a:p>
          <a:p>
            <a:r>
              <a:rPr lang="tr-TR" dirty="0" smtClean="0"/>
              <a:t>Osteoporoz varlığında kırık riski 4 kat artar</a:t>
            </a:r>
          </a:p>
          <a:p>
            <a:r>
              <a:rPr lang="tr-TR" dirty="0" smtClean="0"/>
              <a:t>50 yaş üzeri kadınlarda </a:t>
            </a:r>
            <a:r>
              <a:rPr lang="tr-TR" dirty="0" err="1" smtClean="0"/>
              <a:t>osteoporotik</a:t>
            </a:r>
            <a:r>
              <a:rPr lang="tr-TR" dirty="0" smtClean="0"/>
              <a:t> kırık riski % 40</a:t>
            </a:r>
          </a:p>
          <a:p>
            <a:r>
              <a:rPr lang="tr-TR" dirty="0" err="1" smtClean="0"/>
              <a:t>US’da</a:t>
            </a:r>
            <a:r>
              <a:rPr lang="tr-TR" dirty="0" smtClean="0"/>
              <a:t> her yıl </a:t>
            </a:r>
            <a:r>
              <a:rPr lang="en-US" dirty="0" smtClean="0"/>
              <a:t>1.3 mil</a:t>
            </a:r>
            <a:r>
              <a:rPr lang="tr-TR" dirty="0" smtClean="0"/>
              <a:t>yon </a:t>
            </a:r>
            <a:r>
              <a:rPr lang="tr-TR" dirty="0" err="1" smtClean="0"/>
              <a:t>osteoporotik</a:t>
            </a:r>
            <a:r>
              <a:rPr lang="tr-TR" dirty="0" smtClean="0"/>
              <a:t> kırık</a:t>
            </a:r>
            <a:endParaRPr lang="en-US" dirty="0" smtClean="0"/>
          </a:p>
          <a:p>
            <a:r>
              <a:rPr lang="tr-TR" dirty="0" smtClean="0"/>
              <a:t>Kalça kırığında </a:t>
            </a:r>
            <a:r>
              <a:rPr lang="tr-TR" dirty="0" err="1" smtClean="0"/>
              <a:t>mortalite</a:t>
            </a:r>
            <a:r>
              <a:rPr lang="tr-TR" dirty="0" smtClean="0"/>
              <a:t> ilk 1 yıl içinde </a:t>
            </a:r>
            <a:r>
              <a:rPr lang="en-US" dirty="0" smtClean="0"/>
              <a:t>%</a:t>
            </a:r>
            <a:r>
              <a:rPr lang="tr-TR" dirty="0" smtClean="0"/>
              <a:t> 25</a:t>
            </a:r>
          </a:p>
          <a:p>
            <a:pPr eaLnBrk="1" hangingPunct="1"/>
            <a:endParaRPr lang="en-US" sz="2400" dirty="0" smtClean="0"/>
          </a:p>
        </p:txBody>
      </p:sp>
      <p:pic>
        <p:nvPicPr>
          <p:cNvPr id="8197" name="Picture 6" descr="old_coupl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" y="1600200"/>
            <a:ext cx="4267200" cy="426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39552" y="188640"/>
            <a:ext cx="8604448" cy="1296144"/>
          </a:xfrm>
        </p:spPr>
        <p:txBody>
          <a:bodyPr anchor="ctr">
            <a:normAutofit/>
          </a:bodyPr>
          <a:lstStyle/>
          <a:p>
            <a:r>
              <a:rPr lang="tr-TR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Osteoporozun tipleri</a:t>
            </a:r>
            <a:endParaRPr lang="tr-TR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23528" y="1340768"/>
            <a:ext cx="7920880" cy="5256584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>
            <a:normAutofit fontScale="92500" lnSpcReduction="20000"/>
          </a:bodyPr>
          <a:lstStyle/>
          <a:p>
            <a:pPr>
              <a:buNone/>
            </a:pPr>
            <a:r>
              <a:rPr lang="tr-T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	</a:t>
            </a:r>
            <a:r>
              <a:rPr lang="tr-TR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Primer</a:t>
            </a:r>
            <a:r>
              <a:rPr lang="tr-T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osteoporoz</a:t>
            </a:r>
          </a:p>
          <a:p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Altta yatan başka bir hastalık olmaksızın </a:t>
            </a:r>
            <a:r>
              <a:rPr lang="tr-TR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yaşlanmaya bağlı 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olarak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postmenapozal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dönemde veya 60 yaşın üzerindeki erkeklerde ortaya çıkan osteoporoza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primer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osteoporoz denilir. Kadınlarda görülen osteoporozun % 95’ini,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erkleklerde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görülenin ise % 70-80’ini oluşturur.</a:t>
            </a:r>
          </a:p>
          <a:p>
            <a:pPr>
              <a:lnSpc>
                <a:spcPts val="800"/>
              </a:lnSpc>
              <a:buNone/>
            </a:pPr>
            <a:endParaRPr lang="tr-TR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  <a:p>
            <a:pPr>
              <a:buNone/>
            </a:pPr>
            <a:r>
              <a:rPr lang="tr-T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	</a:t>
            </a:r>
            <a:r>
              <a:rPr lang="tr-TR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İdyopatik</a:t>
            </a:r>
            <a:r>
              <a:rPr lang="tr-T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osteoporoz</a:t>
            </a:r>
          </a:p>
          <a:p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Premenapozal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kadınlarda veya 60 yaşın altındaki erkeklerde ikincil bir neden olmaksızın ortaya çıkan osteoporoz için kullanılır.</a:t>
            </a:r>
          </a:p>
          <a:p>
            <a:pPr>
              <a:lnSpc>
                <a:spcPts val="800"/>
              </a:lnSpc>
              <a:buNone/>
            </a:pPr>
            <a:endParaRPr lang="tr-TR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  <a:p>
            <a:pPr>
              <a:buNone/>
            </a:pPr>
            <a:r>
              <a:rPr lang="tr-T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	</a:t>
            </a:r>
            <a:r>
              <a:rPr lang="tr-TR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Sekonder</a:t>
            </a:r>
            <a:r>
              <a:rPr lang="tr-T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osteoporoz</a:t>
            </a:r>
          </a:p>
          <a:p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İkincil bir nedene bağlı olarak gelişen osteoporozdur. Kadınlarda görülen osteoporozun % 5’ini, erkeklerde görülenin ise % 20’ini oluşturur.</a:t>
            </a:r>
            <a:endParaRPr lang="tr-T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r>
              <a:rPr lang="tr-TR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Osteoporoz risk faktörleri</a:t>
            </a:r>
            <a:endParaRPr lang="tr-TR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916832"/>
            <a:ext cx="8100000" cy="4536000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>
            <a:normAutofit fontScale="85000" lnSpcReduction="10000"/>
          </a:bodyPr>
          <a:lstStyle/>
          <a:p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Düşük kemik kitlesi</a:t>
            </a:r>
          </a:p>
          <a:p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Yaşlanma</a:t>
            </a:r>
          </a:p>
          <a:p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Kadın cinsiyet</a:t>
            </a:r>
          </a:p>
          <a:p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Irk (Kemik kitlesi Kuzey Avrupalı beyazlar &lt; Asyalılar &lt; Siyah ırk)</a:t>
            </a:r>
          </a:p>
          <a:p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Aile öyküsü (genetik faktörler)</a:t>
            </a:r>
          </a:p>
          <a:p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Düşük vücut ağırlığı (&lt;57.5 kg) veya vücut kitle indeksi (&lt;19 kg/m</a:t>
            </a:r>
            <a:r>
              <a:rPr lang="tr-TR" baseline="30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2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)</a:t>
            </a:r>
          </a:p>
          <a:p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Kronik alkol ve nikotin kullanımı</a:t>
            </a:r>
          </a:p>
          <a:p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İmmobilizasyon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(iskelete yük binmesi ve kas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kontraksiyonlarının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osteoblast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fonksiyonu ve kemik yapımına olumlu etkileri )</a:t>
            </a:r>
          </a:p>
          <a:p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Kalsiyum ve vitamin D eksikliği</a:t>
            </a:r>
          </a:p>
          <a:p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Medikal durum ve kullanılan ilaçlar</a:t>
            </a:r>
          </a:p>
          <a:p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Denge ve yürüyüş bozukluğu (düşmeler)</a:t>
            </a:r>
            <a:endParaRPr lang="tr-T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620688"/>
            <a:ext cx="8229600" cy="1143000"/>
          </a:xfrm>
        </p:spPr>
        <p:txBody>
          <a:bodyPr anchor="ctr">
            <a:normAutofit/>
          </a:bodyPr>
          <a:lstStyle/>
          <a:p>
            <a:r>
              <a:rPr lang="tr-TR" sz="4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Sekonder</a:t>
            </a:r>
            <a:r>
              <a:rPr lang="tr-TR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osteoporoz nedenleri</a:t>
            </a:r>
            <a:endParaRPr lang="tr-TR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95536" y="1556792"/>
            <a:ext cx="8291264" cy="5040560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>
            <a:noAutofit/>
          </a:bodyPr>
          <a:lstStyle/>
          <a:p>
            <a:pPr>
              <a:lnSpc>
                <a:spcPts val="2400"/>
              </a:lnSpc>
            </a:pPr>
            <a:r>
              <a:rPr lang="tr-TR" sz="2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Endokrin bozukluklar (</a:t>
            </a:r>
            <a:r>
              <a:rPr lang="tr-TR" sz="21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Cushing</a:t>
            </a:r>
            <a:r>
              <a:rPr lang="tr-TR" sz="2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hastalığı, </a:t>
            </a:r>
            <a:r>
              <a:rPr lang="tr-TR" sz="21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hiperparatiroidi</a:t>
            </a:r>
            <a:r>
              <a:rPr lang="tr-TR" sz="2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, </a:t>
            </a:r>
            <a:r>
              <a:rPr lang="tr-TR" sz="21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hipertiroidi</a:t>
            </a:r>
            <a:r>
              <a:rPr lang="tr-TR" sz="2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, </a:t>
            </a:r>
            <a:r>
              <a:rPr lang="tr-TR" sz="21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prolaktinoma</a:t>
            </a:r>
            <a:r>
              <a:rPr lang="tr-TR" sz="2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, </a:t>
            </a:r>
            <a:r>
              <a:rPr lang="tr-TR" sz="21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hipogonadizm</a:t>
            </a:r>
            <a:r>
              <a:rPr lang="tr-TR" sz="2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, tip1 </a:t>
            </a:r>
            <a:r>
              <a:rPr lang="tr-TR" sz="21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diyabetes</a:t>
            </a:r>
            <a:r>
              <a:rPr lang="tr-TR" sz="2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tr-TR" sz="21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mellitus</a:t>
            </a:r>
            <a:r>
              <a:rPr lang="tr-TR" sz="2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)</a:t>
            </a:r>
          </a:p>
          <a:p>
            <a:pPr>
              <a:lnSpc>
                <a:spcPts val="2400"/>
              </a:lnSpc>
            </a:pPr>
            <a:r>
              <a:rPr lang="tr-TR" sz="21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Çölyak</a:t>
            </a:r>
            <a:r>
              <a:rPr lang="tr-TR" sz="2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hastalığı ve diğer </a:t>
            </a:r>
            <a:r>
              <a:rPr lang="tr-TR" sz="21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malabsorpsiyon</a:t>
            </a:r>
            <a:r>
              <a:rPr lang="tr-TR" sz="2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sendromları</a:t>
            </a:r>
          </a:p>
          <a:p>
            <a:pPr>
              <a:lnSpc>
                <a:spcPts val="2400"/>
              </a:lnSpc>
            </a:pPr>
            <a:r>
              <a:rPr lang="tr-TR" sz="21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Malnütrisyon</a:t>
            </a:r>
            <a:r>
              <a:rPr lang="tr-TR" sz="2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, </a:t>
            </a:r>
            <a:r>
              <a:rPr lang="tr-TR" sz="21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anoreksia</a:t>
            </a:r>
            <a:r>
              <a:rPr lang="tr-TR" sz="2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tr-TR" sz="21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nervosa</a:t>
            </a:r>
            <a:endParaRPr lang="tr-TR" sz="21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  <a:p>
            <a:pPr>
              <a:lnSpc>
                <a:spcPts val="2400"/>
              </a:lnSpc>
            </a:pPr>
            <a:r>
              <a:rPr lang="tr-TR" sz="2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D vitamini eksikliği</a:t>
            </a:r>
          </a:p>
          <a:p>
            <a:pPr>
              <a:lnSpc>
                <a:spcPts val="2400"/>
              </a:lnSpc>
            </a:pPr>
            <a:r>
              <a:rPr lang="tr-TR" sz="21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Hepatik</a:t>
            </a:r>
            <a:r>
              <a:rPr lang="tr-TR" sz="2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fonksiyon bozukluğu</a:t>
            </a:r>
          </a:p>
          <a:p>
            <a:pPr>
              <a:lnSpc>
                <a:spcPts val="2400"/>
              </a:lnSpc>
            </a:pPr>
            <a:r>
              <a:rPr lang="tr-TR" sz="2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Kronik böbrek hastalığı</a:t>
            </a:r>
          </a:p>
          <a:p>
            <a:pPr>
              <a:lnSpc>
                <a:spcPts val="2400"/>
              </a:lnSpc>
            </a:pPr>
            <a:r>
              <a:rPr lang="tr-TR" sz="2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Genetik bozukluklar (</a:t>
            </a:r>
            <a:r>
              <a:rPr lang="tr-TR" sz="21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osteogenezis</a:t>
            </a:r>
            <a:r>
              <a:rPr lang="tr-TR" sz="2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tr-TR" sz="21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imperfekta</a:t>
            </a:r>
            <a:r>
              <a:rPr lang="tr-TR" sz="2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)</a:t>
            </a:r>
          </a:p>
          <a:p>
            <a:pPr>
              <a:lnSpc>
                <a:spcPts val="2400"/>
              </a:lnSpc>
            </a:pPr>
            <a:r>
              <a:rPr lang="tr-TR" sz="2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Sistemik </a:t>
            </a:r>
            <a:r>
              <a:rPr lang="tr-TR" sz="21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inflamatuvar</a:t>
            </a:r>
            <a:r>
              <a:rPr lang="tr-TR" sz="2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hastalıklar (</a:t>
            </a:r>
            <a:r>
              <a:rPr lang="tr-TR" sz="21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romatoid</a:t>
            </a:r>
            <a:r>
              <a:rPr lang="tr-TR" sz="2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tr-TR" sz="21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artrit</a:t>
            </a:r>
            <a:r>
              <a:rPr lang="tr-TR" sz="2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, </a:t>
            </a:r>
            <a:r>
              <a:rPr lang="tr-TR" sz="21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ankilozan</a:t>
            </a:r>
            <a:r>
              <a:rPr lang="tr-TR" sz="2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tr-TR" sz="21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spondilit</a:t>
            </a:r>
            <a:r>
              <a:rPr lang="tr-TR" sz="2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)</a:t>
            </a:r>
          </a:p>
          <a:p>
            <a:pPr>
              <a:lnSpc>
                <a:spcPts val="2400"/>
              </a:lnSpc>
            </a:pPr>
            <a:r>
              <a:rPr lang="tr-TR" sz="21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Maligniteler</a:t>
            </a:r>
            <a:r>
              <a:rPr lang="tr-TR" sz="2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(</a:t>
            </a:r>
            <a:r>
              <a:rPr lang="tr-TR" sz="21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multipl</a:t>
            </a:r>
            <a:r>
              <a:rPr lang="tr-TR" sz="2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tr-TR" sz="21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myelom</a:t>
            </a:r>
            <a:r>
              <a:rPr lang="tr-TR" sz="2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)</a:t>
            </a:r>
          </a:p>
          <a:p>
            <a:pPr>
              <a:lnSpc>
                <a:spcPts val="2400"/>
              </a:lnSpc>
            </a:pPr>
            <a:r>
              <a:rPr lang="tr-TR" sz="2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İlaçlar (</a:t>
            </a:r>
            <a:r>
              <a:rPr lang="tr-TR" sz="21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kortikosteroidler</a:t>
            </a:r>
            <a:r>
              <a:rPr lang="tr-TR" sz="2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, </a:t>
            </a:r>
            <a:r>
              <a:rPr lang="tr-TR" sz="21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siklosporin</a:t>
            </a:r>
            <a:r>
              <a:rPr lang="tr-TR" sz="2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, </a:t>
            </a:r>
            <a:r>
              <a:rPr lang="tr-TR" sz="21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antiepileptikler</a:t>
            </a:r>
            <a:r>
              <a:rPr lang="tr-TR" sz="2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, </a:t>
            </a:r>
            <a:r>
              <a:rPr lang="tr-TR" sz="21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antidepresanlar</a:t>
            </a:r>
            <a:r>
              <a:rPr lang="tr-TR" sz="2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, </a:t>
            </a:r>
            <a:r>
              <a:rPr lang="tr-TR" sz="21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gonadotropin</a:t>
            </a:r>
            <a:r>
              <a:rPr lang="tr-TR" sz="2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tr-TR" sz="21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releasing</a:t>
            </a:r>
            <a:r>
              <a:rPr lang="tr-TR" sz="2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hormon </a:t>
            </a:r>
            <a:r>
              <a:rPr lang="tr-TR" sz="21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agonistleri</a:t>
            </a:r>
            <a:r>
              <a:rPr lang="tr-TR" sz="2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, </a:t>
            </a:r>
            <a:r>
              <a:rPr lang="tr-TR" sz="21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heparin</a:t>
            </a:r>
            <a:r>
              <a:rPr lang="tr-TR" sz="2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, aşırı </a:t>
            </a:r>
            <a:r>
              <a:rPr lang="tr-TR" sz="21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tiroid</a:t>
            </a:r>
            <a:r>
              <a:rPr lang="tr-TR" sz="2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hormon kullanımı)</a:t>
            </a:r>
          </a:p>
          <a:p>
            <a:pPr>
              <a:lnSpc>
                <a:spcPts val="2400"/>
              </a:lnSpc>
            </a:pPr>
            <a:r>
              <a:rPr lang="tr-TR" sz="21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İmmobilizasyon</a:t>
            </a:r>
            <a:endParaRPr lang="tr-TR" sz="21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39552" y="260648"/>
            <a:ext cx="8147248" cy="1442424"/>
          </a:xfrm>
        </p:spPr>
        <p:txBody>
          <a:bodyPr anchor="ctr">
            <a:normAutofit/>
          </a:bodyPr>
          <a:lstStyle/>
          <a:p>
            <a:r>
              <a:rPr lang="tr-TR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Genetik</a:t>
            </a:r>
            <a:endParaRPr lang="tr-TR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539552" y="1700808"/>
            <a:ext cx="8147248" cy="4032448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>
            <a:normAutofit/>
          </a:bodyPr>
          <a:lstStyle/>
          <a:p>
            <a:pPr>
              <a:lnSpc>
                <a:spcPct val="120000"/>
              </a:lnSpc>
            </a:pP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Çalışmalar genetik faktörlerin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osteoartrit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gelişiminde önemli role sahip olduğunu göstermiştir.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Primer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generalize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osteoartrit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gelişim riskinin birinci derece akrabalarda arttığı gösterilmiştir.</a:t>
            </a:r>
          </a:p>
          <a:p>
            <a:pPr>
              <a:lnSpc>
                <a:spcPct val="120000"/>
              </a:lnSpc>
            </a:pP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Kesin anlaşılamamakla birlikte yakın zamanda tanımlanan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kollajen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ve kıkırdak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matriks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gen mutasyonlarının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osteoartrit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gelişiminde rolü olabileceği düşünülmektedir.</a:t>
            </a:r>
            <a:endParaRPr lang="tr-T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051362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Klinik</a:t>
            </a:r>
            <a:endParaRPr lang="tr-TR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95536" y="1935480"/>
            <a:ext cx="8280920" cy="4661872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tr-TR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Vertebral</a:t>
            </a:r>
            <a:r>
              <a:rPr lang="tr-TR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kompresyon kırıkları (en sık T12-L1, T7-T8) sık görülür. Kırıkların 2/3’si </a:t>
            </a:r>
            <a:r>
              <a:rPr lang="tr-TR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asemptomatiktir</a:t>
            </a:r>
            <a:r>
              <a:rPr lang="tr-TR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, tesadüfen direkt </a:t>
            </a:r>
            <a:r>
              <a:rPr lang="tr-TR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grafilerde</a:t>
            </a:r>
            <a:r>
              <a:rPr lang="tr-TR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saptanır. </a:t>
            </a:r>
            <a:r>
              <a:rPr lang="tr-TR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Kifoz</a:t>
            </a:r>
            <a:r>
              <a:rPr lang="tr-TR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ve boy kısalığı </a:t>
            </a:r>
            <a:r>
              <a:rPr lang="tr-TR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multipl</a:t>
            </a:r>
            <a:r>
              <a:rPr lang="tr-TR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tr-TR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vertebral</a:t>
            </a:r>
            <a:r>
              <a:rPr lang="tr-TR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kırıklara işaret eder.</a:t>
            </a:r>
          </a:p>
          <a:p>
            <a:r>
              <a:rPr lang="tr-TR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Semptomatik</a:t>
            </a:r>
            <a:r>
              <a:rPr lang="tr-TR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tr-TR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vertebral</a:t>
            </a:r>
            <a:r>
              <a:rPr lang="tr-TR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kırığı olan hastalar tipik olarak ani eğilme, öksürük veya ağır kaldırmayı takiben akut sırt ağrısı ile hekime başvurur. Ağrı 4-6 hafta sonra genellikle düzelir, hafif ağrı üç aya kadar devam edebilir.</a:t>
            </a:r>
          </a:p>
          <a:p>
            <a:r>
              <a:rPr lang="tr-TR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Multipl</a:t>
            </a:r>
            <a:r>
              <a:rPr lang="tr-TR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tr-TR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vertebral</a:t>
            </a:r>
            <a:r>
              <a:rPr lang="tr-TR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kırıklarda </a:t>
            </a:r>
            <a:r>
              <a:rPr lang="tr-TR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kifoza</a:t>
            </a:r>
            <a:r>
              <a:rPr lang="tr-TR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bağlı kilo değişmemekle birlikte şişmanladıklarını ve bel çevresinin genişlediğini ifade ederler. </a:t>
            </a:r>
            <a:r>
              <a:rPr lang="tr-TR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Costoiliac</a:t>
            </a:r>
            <a:r>
              <a:rPr lang="tr-TR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tr-TR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impingement</a:t>
            </a:r>
            <a:r>
              <a:rPr lang="tr-TR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sendromu ve </a:t>
            </a:r>
            <a:r>
              <a:rPr lang="tr-TR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restriktif</a:t>
            </a:r>
            <a:r>
              <a:rPr lang="tr-TR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akciğer hastalığı gelişebilir.</a:t>
            </a:r>
            <a:endParaRPr lang="tr-TR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127.0.0.1:1818/images/187FF9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34" y="1271868"/>
            <a:ext cx="3753272" cy="4371710"/>
          </a:xfrm>
          <a:prstGeom prst="rect">
            <a:avLst/>
          </a:prstGeom>
          <a:noFill/>
        </p:spPr>
      </p:pic>
      <p:pic>
        <p:nvPicPr>
          <p:cNvPr id="1028" name="Picture 4" descr="http://127.0.0.1:1818/images/187FF9B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72132" y="1142984"/>
            <a:ext cx="2928958" cy="486183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3 Metin kutusu"/>
          <p:cNvSpPr txBox="1"/>
          <p:nvPr/>
        </p:nvSpPr>
        <p:spPr>
          <a:xfrm>
            <a:off x="1987692" y="571480"/>
            <a:ext cx="5513266" cy="46166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tr-TR" sz="2400" b="1" dirty="0" err="1" smtClean="0"/>
              <a:t>Multipl</a:t>
            </a:r>
            <a:r>
              <a:rPr lang="tr-TR" sz="2400" b="1" dirty="0" smtClean="0"/>
              <a:t> </a:t>
            </a:r>
            <a:r>
              <a:rPr lang="tr-TR" sz="2400" b="1" dirty="0" err="1" smtClean="0"/>
              <a:t>vertebral</a:t>
            </a:r>
            <a:r>
              <a:rPr lang="tr-TR" sz="2400" b="1" dirty="0" smtClean="0"/>
              <a:t> kırığa bağlı </a:t>
            </a:r>
            <a:r>
              <a:rPr lang="tr-TR" sz="2400" b="1" dirty="0" err="1" smtClean="0"/>
              <a:t>kifoz</a:t>
            </a:r>
            <a:endParaRPr lang="tr-TR" sz="2400" b="1" dirty="0"/>
          </a:p>
        </p:txBody>
      </p:sp>
      <p:sp>
        <p:nvSpPr>
          <p:cNvPr id="5" name="4 Metin kutusu"/>
          <p:cNvSpPr txBox="1"/>
          <p:nvPr/>
        </p:nvSpPr>
        <p:spPr>
          <a:xfrm>
            <a:off x="285720" y="5791818"/>
            <a:ext cx="406228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Hafif: </a:t>
            </a:r>
            <a:r>
              <a:rPr lang="tr-TR" dirty="0" err="1" smtClean="0"/>
              <a:t>Vertebrada</a:t>
            </a:r>
            <a:r>
              <a:rPr lang="tr-TR" dirty="0" smtClean="0"/>
              <a:t> </a:t>
            </a:r>
            <a:r>
              <a:rPr lang="tr-TR" dirty="0" err="1" smtClean="0"/>
              <a:t>anterior</a:t>
            </a:r>
            <a:r>
              <a:rPr lang="tr-TR" dirty="0" smtClean="0"/>
              <a:t> kamalaşma</a:t>
            </a:r>
          </a:p>
          <a:p>
            <a:r>
              <a:rPr lang="tr-TR" dirty="0" smtClean="0"/>
              <a:t>Orta: Yükseklik kaybı</a:t>
            </a:r>
          </a:p>
          <a:p>
            <a:r>
              <a:rPr lang="tr-TR" dirty="0" smtClean="0"/>
              <a:t>Şiddetli: % 40 hacim kaybı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620688"/>
            <a:ext cx="8229600" cy="1143000"/>
          </a:xfrm>
        </p:spPr>
        <p:txBody>
          <a:bodyPr anchor="ctr">
            <a:normAutofit fontScale="90000"/>
          </a:bodyPr>
          <a:lstStyle/>
          <a:p>
            <a:r>
              <a:rPr lang="tr-TR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Osteoporoz tanısı: Kemik mineral </a:t>
            </a:r>
            <a:r>
              <a:rPr lang="tr-TR" sz="4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dansitesi</a:t>
            </a:r>
            <a:endParaRPr lang="tr-TR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844824"/>
            <a:ext cx="8229600" cy="1260000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>
            <a:normAutofit/>
          </a:bodyPr>
          <a:lstStyle/>
          <a:p>
            <a:r>
              <a:rPr lang="tr-TR" sz="25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Kemik mineral </a:t>
            </a:r>
            <a:r>
              <a:rPr lang="tr-TR" sz="25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dansitesi</a:t>
            </a:r>
            <a:r>
              <a:rPr lang="tr-TR" sz="25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tr-TR" sz="25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dual</a:t>
            </a:r>
            <a:r>
              <a:rPr lang="tr-TR" sz="25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enerji X ışını </a:t>
            </a:r>
            <a:r>
              <a:rPr lang="tr-TR" sz="25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absorpsiyometrisi</a:t>
            </a:r>
            <a:r>
              <a:rPr lang="tr-TR" sz="25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(DEXA) ile ölçülür. Radyasyon alımı az, doğruluk oranı yüksek ve ölçüm süresi 10 dakikadır.</a:t>
            </a:r>
          </a:p>
        </p:txBody>
      </p:sp>
      <p:sp>
        <p:nvSpPr>
          <p:cNvPr id="4" name="3 Metin kutusu"/>
          <p:cNvSpPr txBox="1"/>
          <p:nvPr/>
        </p:nvSpPr>
        <p:spPr>
          <a:xfrm>
            <a:off x="1750042" y="3462099"/>
            <a:ext cx="5643917" cy="830997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>
            <a:spAutoFit/>
          </a:bodyPr>
          <a:lstStyle/>
          <a:p>
            <a:pPr algn="ctr"/>
            <a:r>
              <a:rPr lang="tr-TR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DEXA </a:t>
            </a:r>
            <a:r>
              <a:rPr lang="tr-TR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ile KMD </a:t>
            </a:r>
            <a:r>
              <a:rPr lang="tr-TR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ölçümüne göre </a:t>
            </a:r>
            <a:r>
              <a:rPr lang="tr-TR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osteopeni</a:t>
            </a:r>
            <a:r>
              <a:rPr lang="tr-TR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tr-TR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ve</a:t>
            </a:r>
          </a:p>
          <a:p>
            <a:pPr algn="ctr"/>
            <a:r>
              <a:rPr lang="tr-TR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osteoporoz tanıları (Dünya Sağlık Örgütü)</a:t>
            </a:r>
            <a:endParaRPr lang="tr-TR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graphicFrame>
        <p:nvGraphicFramePr>
          <p:cNvPr id="5" name="3 İçerik Yer Tutucusu"/>
          <p:cNvGraphicFramePr>
            <a:graphicFrameLocks/>
          </p:cNvGraphicFramePr>
          <p:nvPr/>
        </p:nvGraphicFramePr>
        <p:xfrm>
          <a:off x="1602000" y="4400128"/>
          <a:ext cx="5940000" cy="1981200"/>
        </p:xfrm>
        <a:graphic>
          <a:graphicData uri="http://schemas.openxmlformats.org/drawingml/2006/table">
            <a:tbl>
              <a:tblPr firstRow="1" bandRow="1">
                <a:tableStyleId>{0E3FDE45-AF77-4B5C-9715-49D594BDF05E}</a:tableStyleId>
              </a:tblPr>
              <a:tblGrid>
                <a:gridCol w="2340000"/>
                <a:gridCol w="3600000"/>
              </a:tblGrid>
              <a:tr h="370840">
                <a:tc>
                  <a:txBody>
                    <a:bodyPr/>
                    <a:lstStyle/>
                    <a:p>
                      <a:r>
                        <a:rPr lang="tr-TR" sz="2000" dirty="0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j-lt"/>
                        </a:rPr>
                        <a:t>Sınıflama</a:t>
                      </a:r>
                      <a:endParaRPr lang="tr-TR" sz="2000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j-lt"/>
                      </a:endParaRPr>
                    </a:p>
                  </a:txBody>
                  <a:tcPr anchor="ctr">
                    <a:cell3D prstMaterial="dkEdge">
                      <a:bevel prst="riblet"/>
                      <a:lightRig rig="flood" dir="t"/>
                    </a:cell3D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sz="2000" dirty="0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j-lt"/>
                        </a:rPr>
                        <a:t>T Skoru</a:t>
                      </a:r>
                      <a:endParaRPr lang="tr-TR" sz="2000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j-lt"/>
                      </a:endParaRPr>
                    </a:p>
                  </a:txBody>
                  <a:tcPr anchor="ctr">
                    <a:cell3D prstMaterial="dkEdge">
                      <a:bevel prst="riblet"/>
                      <a:lightRig rig="flood" dir="t"/>
                    </a:cell3D>
                    <a:solidFill>
                      <a:schemeClr val="accent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r-TR" sz="20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j-lt"/>
                        </a:rPr>
                        <a:t>Normal</a:t>
                      </a:r>
                      <a:endParaRPr lang="tr-TR" sz="20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j-lt"/>
                      </a:endParaRPr>
                    </a:p>
                  </a:txBody>
                  <a:tcPr anchor="ctr">
                    <a:cell3D prstMaterial="dkEdge">
                      <a:bevel prst="riblet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r>
                        <a:rPr lang="tr-TR" sz="20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j-lt"/>
                        </a:rPr>
                        <a:t>≥-1SD</a:t>
                      </a:r>
                      <a:endParaRPr lang="tr-TR" sz="20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j-lt"/>
                      </a:endParaRPr>
                    </a:p>
                  </a:txBody>
                  <a:tcPr anchor="ctr">
                    <a:cell3D prstMaterial="dkEdge">
                      <a:bevel prst="riblet"/>
                      <a:lightRig rig="flood" dir="t"/>
                    </a:cell3D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r-TR" sz="2000" dirty="0" err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j-lt"/>
                        </a:rPr>
                        <a:t>Osteopeni</a:t>
                      </a:r>
                      <a:endParaRPr lang="tr-TR" sz="20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j-lt"/>
                      </a:endParaRPr>
                    </a:p>
                  </a:txBody>
                  <a:tcPr anchor="ctr">
                    <a:cell3D prstMaterial="dkEdge">
                      <a:bevel prst="riblet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r>
                        <a:rPr lang="tr-TR" sz="20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j-lt"/>
                        </a:rPr>
                        <a:t>&lt;-1SD, &gt;-2.5SD</a:t>
                      </a:r>
                      <a:endParaRPr lang="tr-TR" sz="20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j-lt"/>
                      </a:endParaRPr>
                    </a:p>
                  </a:txBody>
                  <a:tcPr anchor="ctr">
                    <a:cell3D prstMaterial="dkEdge">
                      <a:bevel prst="riblet"/>
                      <a:lightRig rig="flood" dir="t"/>
                    </a:cell3D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r-TR" sz="20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j-lt"/>
                        </a:rPr>
                        <a:t>Osteoporoz</a:t>
                      </a:r>
                      <a:endParaRPr lang="tr-TR" sz="20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j-lt"/>
                      </a:endParaRPr>
                    </a:p>
                  </a:txBody>
                  <a:tcPr anchor="ctr">
                    <a:cell3D prstMaterial="dkEdge">
                      <a:bevel prst="riblet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r>
                        <a:rPr lang="tr-TR" sz="20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j-lt"/>
                        </a:rPr>
                        <a:t>≤-2.5SD</a:t>
                      </a:r>
                      <a:endParaRPr lang="tr-TR" sz="20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j-lt"/>
                      </a:endParaRPr>
                    </a:p>
                  </a:txBody>
                  <a:tcPr anchor="ctr">
                    <a:cell3D prstMaterial="dkEdge">
                      <a:bevel prst="riblet"/>
                      <a:lightRig rig="flood" dir="t"/>
                    </a:cell3D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r-TR" sz="20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j-lt"/>
                        </a:rPr>
                        <a:t>Ağır osteoporoz</a:t>
                      </a:r>
                      <a:endParaRPr lang="tr-TR" sz="20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j-lt"/>
                      </a:endParaRPr>
                    </a:p>
                  </a:txBody>
                  <a:tcPr anchor="ctr">
                    <a:cell3D prstMaterial="dkEdge">
                      <a:bevel prst="riblet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r>
                        <a:rPr lang="tr-TR" sz="20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j-lt"/>
                        </a:rPr>
                        <a:t>&lt;-2.5SD, bir veya daha fazla kırık</a:t>
                      </a:r>
                      <a:endParaRPr lang="tr-TR" sz="20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j-lt"/>
                      </a:endParaRPr>
                    </a:p>
                  </a:txBody>
                  <a:tcPr anchor="ctr">
                    <a:cell3D prstMaterial="dkEdge">
                      <a:bevel prst="riblet"/>
                      <a:lightRig rig="flood" dir="t"/>
                    </a:cell3D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142844" y="357166"/>
            <a:ext cx="8543956" cy="1071570"/>
          </a:xfrm>
        </p:spPr>
        <p:txBody>
          <a:bodyPr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dirty="0" smtClean="0">
                <a:solidFill>
                  <a:schemeClr val="tx2">
                    <a:satMod val="130000"/>
                  </a:schemeClr>
                </a:solidFill>
              </a:rPr>
              <a:t>OSTEOPORO</a:t>
            </a:r>
            <a:r>
              <a:rPr lang="tr-TR" dirty="0" smtClean="0">
                <a:solidFill>
                  <a:schemeClr val="tx2">
                    <a:satMod val="130000"/>
                  </a:schemeClr>
                </a:solidFill>
              </a:rPr>
              <a:t>Z</a:t>
            </a:r>
            <a:endParaRPr lang="en-US" dirty="0">
              <a:solidFill>
                <a:schemeClr val="tx2">
                  <a:satMod val="130000"/>
                </a:schemeClr>
              </a:solidFill>
            </a:endParaRPr>
          </a:p>
        </p:txBody>
      </p:sp>
      <p:sp>
        <p:nvSpPr>
          <p:cNvPr id="23554" name="Content Placeholder 2"/>
          <p:cNvSpPr>
            <a:spLocks noGrp="1"/>
          </p:cNvSpPr>
          <p:nvPr>
            <p:ph idx="1"/>
          </p:nvPr>
        </p:nvSpPr>
        <p:spPr>
          <a:xfrm>
            <a:off x="500034" y="1500174"/>
            <a:ext cx="8229600" cy="4389120"/>
          </a:xfrm>
        </p:spPr>
        <p:txBody>
          <a:bodyPr/>
          <a:lstStyle/>
          <a:p>
            <a:pPr eaLnBrk="1" hangingPunct="1"/>
            <a:r>
              <a:rPr lang="en-US" dirty="0" smtClean="0"/>
              <a:t>Gold Standard - </a:t>
            </a:r>
            <a:r>
              <a:rPr lang="en-US" dirty="0" err="1" smtClean="0"/>
              <a:t>kemik</a:t>
            </a:r>
            <a:r>
              <a:rPr lang="en-US" dirty="0" smtClean="0"/>
              <a:t> </a:t>
            </a:r>
            <a:r>
              <a:rPr lang="en-US" dirty="0" err="1" smtClean="0"/>
              <a:t>densiometry</a:t>
            </a:r>
            <a:r>
              <a:rPr lang="en-US" dirty="0" smtClean="0"/>
              <a:t> (</a:t>
            </a:r>
            <a:r>
              <a:rPr lang="en-US" dirty="0" err="1" smtClean="0"/>
              <a:t>merkezi</a:t>
            </a:r>
            <a:r>
              <a:rPr lang="en-US" dirty="0" smtClean="0"/>
              <a:t> DEXA) </a:t>
            </a:r>
            <a:r>
              <a:rPr lang="en-US" dirty="0" err="1" smtClean="0"/>
              <a:t>tarama</a:t>
            </a:r>
            <a:endParaRPr lang="en-US" dirty="0" smtClean="0"/>
          </a:p>
        </p:txBody>
      </p:sp>
      <p:pic>
        <p:nvPicPr>
          <p:cNvPr id="23555" name="Picture 3" descr="dexa bd_encore_2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14546" y="2571744"/>
            <a:ext cx="5138742" cy="34258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dirty="0" smtClean="0">
                <a:solidFill>
                  <a:schemeClr val="tx2">
                    <a:satMod val="130000"/>
                  </a:schemeClr>
                </a:solidFill>
              </a:rPr>
              <a:t>OSTEOPORO</a:t>
            </a:r>
            <a:r>
              <a:rPr lang="tr-TR" dirty="0" smtClean="0">
                <a:solidFill>
                  <a:schemeClr val="tx2">
                    <a:satMod val="130000"/>
                  </a:schemeClr>
                </a:solidFill>
              </a:rPr>
              <a:t>Z</a:t>
            </a:r>
            <a:br>
              <a:rPr lang="tr-TR" dirty="0" smtClean="0">
                <a:solidFill>
                  <a:schemeClr val="tx2">
                    <a:satMod val="130000"/>
                  </a:schemeClr>
                </a:solidFill>
              </a:rPr>
            </a:br>
            <a:r>
              <a:rPr lang="tr-TR" dirty="0" smtClean="0">
                <a:solidFill>
                  <a:schemeClr val="tx2">
                    <a:satMod val="130000"/>
                  </a:schemeClr>
                </a:solidFill>
              </a:rPr>
              <a:t>Kemik </a:t>
            </a:r>
            <a:r>
              <a:rPr lang="tr-TR" dirty="0" err="1" smtClean="0">
                <a:solidFill>
                  <a:schemeClr val="tx2">
                    <a:satMod val="130000"/>
                  </a:schemeClr>
                </a:solidFill>
              </a:rPr>
              <a:t>densiometry</a:t>
            </a:r>
            <a:r>
              <a:rPr lang="tr-TR" dirty="0" smtClean="0">
                <a:solidFill>
                  <a:schemeClr val="tx2">
                    <a:satMod val="130000"/>
                  </a:schemeClr>
                </a:solidFill>
              </a:rPr>
              <a:t> (DEXA)</a:t>
            </a:r>
            <a:endParaRPr lang="en-US" dirty="0">
              <a:solidFill>
                <a:schemeClr val="tx2">
                  <a:satMod val="130000"/>
                </a:schemeClr>
              </a:solidFill>
            </a:endParaRPr>
          </a:p>
        </p:txBody>
      </p:sp>
      <p:pic>
        <p:nvPicPr>
          <p:cNvPr id="25602" name="Content Placeholder 7" descr="bonedensityresults2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2339975" y="1935163"/>
            <a:ext cx="4179888" cy="4710112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>
              <a:defRPr/>
            </a:pPr>
            <a:r>
              <a:rPr lang="en-US" dirty="0" smtClean="0">
                <a:solidFill>
                  <a:schemeClr val="tx2">
                    <a:satMod val="130000"/>
                  </a:schemeClr>
                </a:solidFill>
              </a:rPr>
              <a:t>OSTEOPORO</a:t>
            </a:r>
            <a:r>
              <a:rPr lang="tr-TR" dirty="0" smtClean="0">
                <a:solidFill>
                  <a:schemeClr val="tx2">
                    <a:satMod val="130000"/>
                  </a:schemeClr>
                </a:solidFill>
              </a:rPr>
              <a:t>Z</a:t>
            </a:r>
            <a:r>
              <a:rPr lang="en-US" dirty="0" smtClean="0">
                <a:solidFill>
                  <a:schemeClr val="tx2">
                    <a:satMod val="130000"/>
                  </a:schemeClr>
                </a:solidFill>
              </a:rPr>
              <a:t/>
            </a:r>
            <a:br>
              <a:rPr lang="en-US" dirty="0" smtClean="0">
                <a:solidFill>
                  <a:schemeClr val="tx2">
                    <a:satMod val="130000"/>
                  </a:schemeClr>
                </a:solidFill>
              </a:rPr>
            </a:br>
            <a:r>
              <a:rPr lang="tr-TR" dirty="0" smtClean="0">
                <a:solidFill>
                  <a:schemeClr val="tx2">
                    <a:satMod val="130000"/>
                  </a:schemeClr>
                </a:solidFill>
              </a:rPr>
              <a:t> Kemik </a:t>
            </a:r>
            <a:r>
              <a:rPr lang="tr-TR" dirty="0" err="1" smtClean="0">
                <a:solidFill>
                  <a:schemeClr val="tx2">
                    <a:satMod val="130000"/>
                  </a:schemeClr>
                </a:solidFill>
              </a:rPr>
              <a:t>densiometry</a:t>
            </a:r>
            <a:r>
              <a:rPr lang="tr-TR" dirty="0" smtClean="0">
                <a:solidFill>
                  <a:schemeClr val="tx2">
                    <a:satMod val="130000"/>
                  </a:schemeClr>
                </a:solidFill>
              </a:rPr>
              <a:t> (DEXA)</a:t>
            </a:r>
            <a:endParaRPr lang="en-US" dirty="0">
              <a:solidFill>
                <a:schemeClr val="tx2">
                  <a:satMod val="130000"/>
                </a:schemeClr>
              </a:solidFill>
            </a:endParaRPr>
          </a:p>
        </p:txBody>
      </p:sp>
      <p:sp>
        <p:nvSpPr>
          <p:cNvPr id="26626" name="Content Placeholder 3"/>
          <p:cNvSpPr>
            <a:spLocks noGrp="1"/>
          </p:cNvSpPr>
          <p:nvPr>
            <p:ph idx="1"/>
          </p:nvPr>
        </p:nvSpPr>
        <p:spPr>
          <a:xfrm>
            <a:off x="468313" y="2349500"/>
            <a:ext cx="8218487" cy="3975100"/>
          </a:xfrm>
        </p:spPr>
        <p:txBody>
          <a:bodyPr/>
          <a:lstStyle/>
          <a:p>
            <a:pPr eaLnBrk="1" hangingPunct="1"/>
            <a:r>
              <a:rPr lang="en-US" dirty="0" smtClean="0"/>
              <a:t>T s</a:t>
            </a:r>
            <a:r>
              <a:rPr lang="tr-TR" dirty="0" smtClean="0"/>
              <a:t>koru</a:t>
            </a:r>
            <a:r>
              <a:rPr lang="en-US" dirty="0" smtClean="0"/>
              <a:t> –</a:t>
            </a:r>
            <a:r>
              <a:rPr lang="en-US" dirty="0" err="1" smtClean="0"/>
              <a:t>kadın</a:t>
            </a:r>
            <a:r>
              <a:rPr lang="en-US" dirty="0" smtClean="0"/>
              <a:t> </a:t>
            </a:r>
            <a:r>
              <a:rPr lang="en-US" dirty="0" err="1" smtClean="0"/>
              <a:t>ya</a:t>
            </a:r>
            <a:r>
              <a:rPr lang="en-US" dirty="0" smtClean="0"/>
              <a:t> </a:t>
            </a:r>
            <a:r>
              <a:rPr lang="en-US" dirty="0" err="1" smtClean="0"/>
              <a:t>da</a:t>
            </a:r>
            <a:r>
              <a:rPr lang="en-US" dirty="0" smtClean="0"/>
              <a:t> </a:t>
            </a:r>
            <a:r>
              <a:rPr lang="en-US" dirty="0" err="1" smtClean="0"/>
              <a:t>erkek</a:t>
            </a:r>
            <a:r>
              <a:rPr lang="en-US" dirty="0" smtClean="0"/>
              <a:t> "</a:t>
            </a:r>
            <a:r>
              <a:rPr lang="en-US" dirty="0" err="1" smtClean="0"/>
              <a:t>genç</a:t>
            </a:r>
            <a:r>
              <a:rPr lang="en-US" dirty="0" smtClean="0"/>
              <a:t> normal" </a:t>
            </a:r>
            <a:r>
              <a:rPr lang="tr-TR" dirty="0" smtClean="0"/>
              <a:t>bireylerin değerleriyle karşılaştırıldığındaki standart sapma</a:t>
            </a:r>
          </a:p>
          <a:p>
            <a:pPr eaLnBrk="1" hangingPunct="1">
              <a:buNone/>
            </a:pPr>
            <a:r>
              <a:rPr lang="tr-TR" dirty="0" smtClean="0"/>
              <a:t> </a:t>
            </a:r>
            <a:endParaRPr lang="en-US" dirty="0" smtClean="0"/>
          </a:p>
          <a:p>
            <a:pPr eaLnBrk="1" hangingPunct="1"/>
            <a:r>
              <a:rPr lang="en-US" dirty="0" smtClean="0"/>
              <a:t> Z score – </a:t>
            </a:r>
            <a:r>
              <a:rPr lang="tr-TR" dirty="0" smtClean="0"/>
              <a:t>Kendi yaş grubundaki kadın veya erkekle karşılaştırıldığındaki standart sapma</a:t>
            </a:r>
          </a:p>
          <a:p>
            <a:pPr eaLnBrk="1" hangingPunct="1">
              <a:buNone/>
            </a:pPr>
            <a:endParaRPr lang="en-US" dirty="0" smtClean="0"/>
          </a:p>
          <a:p>
            <a:pPr eaLnBrk="1" hangingPunct="1"/>
            <a:r>
              <a:rPr lang="en-US" dirty="0" smtClean="0"/>
              <a:t>T </a:t>
            </a:r>
            <a:r>
              <a:rPr lang="en-US" dirty="0" err="1" smtClean="0"/>
              <a:t>skoru</a:t>
            </a:r>
            <a:r>
              <a:rPr lang="en-US" dirty="0" smtClean="0"/>
              <a:t> </a:t>
            </a:r>
            <a:r>
              <a:rPr lang="en-US" dirty="0" err="1" smtClean="0"/>
              <a:t>kırık</a:t>
            </a:r>
            <a:r>
              <a:rPr lang="en-US" dirty="0" smtClean="0"/>
              <a:t> </a:t>
            </a:r>
            <a:r>
              <a:rPr lang="en-US" dirty="0" err="1" smtClean="0"/>
              <a:t>riskini</a:t>
            </a:r>
            <a:r>
              <a:rPr lang="en-US" dirty="0" smtClean="0"/>
              <a:t> </a:t>
            </a:r>
            <a:r>
              <a:rPr lang="en-US" dirty="0" err="1" smtClean="0"/>
              <a:t>belirlemede</a:t>
            </a:r>
            <a:r>
              <a:rPr lang="en-US" dirty="0" smtClean="0"/>
              <a:t> Z </a:t>
            </a:r>
            <a:r>
              <a:rPr lang="en-US" dirty="0" err="1" smtClean="0"/>
              <a:t>skoru</a:t>
            </a:r>
            <a:r>
              <a:rPr lang="tr-TR" dirty="0" err="1" smtClean="0"/>
              <a:t>ndan</a:t>
            </a:r>
            <a:r>
              <a:rPr lang="en-US" dirty="0" smtClean="0"/>
              <a:t> </a:t>
            </a:r>
            <a:r>
              <a:rPr lang="en-US" dirty="0" err="1" smtClean="0"/>
              <a:t>daha</a:t>
            </a:r>
            <a:r>
              <a:rPr lang="en-US" dirty="0" smtClean="0"/>
              <a:t> </a:t>
            </a:r>
            <a:r>
              <a:rPr lang="en-US" dirty="0" err="1" smtClean="0"/>
              <a:t>önemlidir</a:t>
            </a:r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r>
              <a:rPr lang="tr-TR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Hangi hastalar tedavi edilmelidir?</a:t>
            </a:r>
            <a:endParaRPr lang="tr-TR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>
            <a:normAutofit fontScale="92500"/>
          </a:bodyPr>
          <a:lstStyle/>
          <a:p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Kırık riski en yüksek olanlar tedaviden en fazla yararlananlardır. Hastaları seçerken kemik mineral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dansitesi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(KMD) ve klinik faktörlerin kombinasyonu ile hesaplanan kırık riski tespit edilir.</a:t>
            </a:r>
          </a:p>
          <a:p>
            <a:pPr>
              <a:lnSpc>
                <a:spcPts val="400"/>
              </a:lnSpc>
              <a:buNone/>
            </a:pPr>
            <a:endParaRPr lang="tr-TR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  <a:p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2008 yılında Dünya Sağlık Örgütü </a:t>
            </a:r>
            <a:r>
              <a:rPr lang="tr-TR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Fracture</a:t>
            </a:r>
            <a:r>
              <a:rPr lang="tr-T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Risk </a:t>
            </a:r>
            <a:r>
              <a:rPr lang="tr-TR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Assessment</a:t>
            </a:r>
            <a:r>
              <a:rPr lang="tr-T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tr-TR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Tool</a:t>
            </a:r>
            <a:r>
              <a:rPr lang="tr-T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(FRAX)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denilen tedavisiz hastalarda KMD ve klinik risk faktörlerinin beraber göz önüne alındığı, 10 yıl içindeki kalça kırığı veya başlıca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osteoporotik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kırıkların (kalça,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vertebra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, omuz veya bilek) olasılıklarını belirleyen bir risk sistemi geliştirdi.</a:t>
            </a:r>
          </a:p>
          <a:p>
            <a:pPr>
              <a:lnSpc>
                <a:spcPts val="400"/>
              </a:lnSpc>
              <a:buNone/>
            </a:pPr>
            <a:endParaRPr lang="tr-TR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  <a:p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The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National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Osteoporosis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Foundation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(NOF),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FRAX’ın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temel alındığı osteoporoz korunma ve tedavi kılavuzu hazırlamıştır.</a:t>
            </a:r>
            <a:endParaRPr lang="tr-T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620688"/>
            <a:ext cx="8229600" cy="1143000"/>
          </a:xfrm>
        </p:spPr>
        <p:txBody>
          <a:bodyPr anchor="ctr">
            <a:noAutofit/>
          </a:bodyPr>
          <a:lstStyle/>
          <a:p>
            <a:pPr>
              <a:lnSpc>
                <a:spcPts val="4100"/>
              </a:lnSpc>
            </a:pPr>
            <a:r>
              <a:rPr lang="tr-TR" sz="36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Postmenapozal</a:t>
            </a:r>
            <a:r>
              <a:rPr lang="tr-TR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kadınlar ve 50 yaş üzeri erkeklerde farmakolojik tedavi kılavuzu</a:t>
            </a:r>
            <a:endParaRPr lang="tr-TR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916832"/>
            <a:ext cx="7920000" cy="2124000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>
            <a:noAutofit/>
          </a:bodyPr>
          <a:lstStyle/>
          <a:p>
            <a:pPr>
              <a:lnSpc>
                <a:spcPts val="2400"/>
              </a:lnSpc>
            </a:pPr>
            <a:r>
              <a:rPr lang="tr-TR" sz="23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Kalça veya </a:t>
            </a:r>
            <a:r>
              <a:rPr lang="tr-TR" sz="23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vertebra</a:t>
            </a:r>
            <a:r>
              <a:rPr lang="tr-TR" sz="23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kırığı öyküsü olanlar</a:t>
            </a:r>
          </a:p>
          <a:p>
            <a:pPr>
              <a:lnSpc>
                <a:spcPts val="2400"/>
              </a:lnSpc>
            </a:pPr>
            <a:r>
              <a:rPr lang="tr-TR" sz="23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Femur</a:t>
            </a:r>
            <a:r>
              <a:rPr lang="tr-TR" sz="23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boynu, total kalça veya </a:t>
            </a:r>
            <a:r>
              <a:rPr lang="tr-TR" sz="23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vertebra</a:t>
            </a:r>
            <a:r>
              <a:rPr lang="tr-TR" sz="23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T skoru ≤-2.5SD olan </a:t>
            </a:r>
            <a:r>
              <a:rPr lang="tr-TR" sz="23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postmenapozal</a:t>
            </a:r>
            <a:r>
              <a:rPr lang="tr-TR" sz="23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kadınlar</a:t>
            </a:r>
          </a:p>
          <a:p>
            <a:pPr>
              <a:lnSpc>
                <a:spcPts val="2400"/>
              </a:lnSpc>
            </a:pPr>
            <a:r>
              <a:rPr lang="tr-TR" sz="23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Femur</a:t>
            </a:r>
            <a:r>
              <a:rPr lang="tr-TR" sz="23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boynu, total kalça veya </a:t>
            </a:r>
            <a:r>
              <a:rPr lang="tr-TR" sz="23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vertebra</a:t>
            </a:r>
            <a:r>
              <a:rPr lang="tr-TR" sz="23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T skoru -1 ile -2.5SD arasında, 10 yıllık kalça kırığı olasılığı ≥% 3, 10 yıllık herhangi bir </a:t>
            </a:r>
            <a:r>
              <a:rPr lang="tr-TR" sz="23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osteoporotik</a:t>
            </a:r>
            <a:r>
              <a:rPr lang="tr-TR" sz="23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kırık olasılığı % 20 olanlar</a:t>
            </a:r>
          </a:p>
        </p:txBody>
      </p:sp>
      <p:sp>
        <p:nvSpPr>
          <p:cNvPr id="4" name="3 Metin kutusu"/>
          <p:cNvSpPr txBox="1"/>
          <p:nvPr/>
        </p:nvSpPr>
        <p:spPr>
          <a:xfrm>
            <a:off x="2322000" y="4185136"/>
            <a:ext cx="4500000" cy="468000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>
            <a:spAutoFit/>
          </a:bodyPr>
          <a:lstStyle/>
          <a:p>
            <a:pPr algn="ctr"/>
            <a:r>
              <a:rPr lang="tr-TR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FRAX’te</a:t>
            </a:r>
            <a:r>
              <a:rPr lang="tr-TR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Kullanılan Risk Faktörleri</a:t>
            </a:r>
            <a:endParaRPr lang="tr-TR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sp>
        <p:nvSpPr>
          <p:cNvPr id="5" name="4 İçerik Yer Tutucusu"/>
          <p:cNvSpPr txBox="1">
            <a:spLocks/>
          </p:cNvSpPr>
          <p:nvPr/>
        </p:nvSpPr>
        <p:spPr>
          <a:xfrm>
            <a:off x="539552" y="4689360"/>
            <a:ext cx="3780000" cy="198000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anchor="ctr">
            <a:normAutofit/>
          </a:bodyPr>
          <a:lstStyle/>
          <a:p>
            <a:pPr marL="357188" marR="0" lvl="0" indent="-271463" algn="l" defTabSz="914400" rtl="0" eaLnBrk="1" fontAlgn="auto" latinLnBrk="0" hangingPunct="1">
              <a:lnSpc>
                <a:spcPts val="2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" pitchFamily="2" charset="2"/>
              <a:buChar char="Ø"/>
              <a:tabLst/>
              <a:defRPr/>
            </a:pPr>
            <a:r>
              <a:rPr kumimoji="0" lang="tr-TR" sz="2000" b="0" i="0" u="none" strike="noStrike" kern="1200" cap="none" spc="0" normalizeH="0" baseline="0" noProof="0" smtClean="0">
                <a:ln>
                  <a:noFill/>
                </a:ln>
                <a:solidFill>
                  <a:schemeClr val="dk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+mn-ea"/>
                <a:cs typeface="+mn-cs"/>
              </a:rPr>
              <a:t>Yaş (50-90)</a:t>
            </a:r>
          </a:p>
          <a:p>
            <a:pPr marL="357188" marR="0" lvl="0" indent="-271463" algn="l" defTabSz="914400" rtl="0" eaLnBrk="1" fontAlgn="auto" latinLnBrk="0" hangingPunct="1">
              <a:lnSpc>
                <a:spcPts val="2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" pitchFamily="2" charset="2"/>
              <a:buChar char="Ø"/>
              <a:tabLst/>
              <a:defRPr/>
            </a:pPr>
            <a:r>
              <a:rPr kumimoji="0" lang="tr-TR" sz="2000" b="0" i="0" u="none" strike="noStrike" kern="1200" cap="none" spc="0" normalizeH="0" baseline="0" noProof="0" smtClean="0">
                <a:ln>
                  <a:noFill/>
                </a:ln>
                <a:solidFill>
                  <a:schemeClr val="dk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+mn-ea"/>
                <a:cs typeface="+mn-cs"/>
              </a:rPr>
              <a:t>Cinsiyet</a:t>
            </a:r>
          </a:p>
          <a:p>
            <a:pPr marL="357188" marR="0" lvl="0" indent="-271463" algn="l" defTabSz="914400" rtl="0" eaLnBrk="1" fontAlgn="auto" latinLnBrk="0" hangingPunct="1">
              <a:lnSpc>
                <a:spcPts val="2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" pitchFamily="2" charset="2"/>
              <a:buChar char="Ø"/>
              <a:tabLst/>
              <a:defRPr/>
            </a:pPr>
            <a:r>
              <a:rPr kumimoji="0" lang="tr-TR" sz="2000" b="0" i="0" u="none" strike="noStrike" kern="1200" cap="none" spc="0" normalizeH="0" baseline="0" noProof="0" smtClean="0">
                <a:ln>
                  <a:noFill/>
                </a:ln>
                <a:solidFill>
                  <a:schemeClr val="dk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+mn-ea"/>
                <a:cs typeface="+mn-cs"/>
              </a:rPr>
              <a:t>Vücut kitle indeksi</a:t>
            </a:r>
          </a:p>
          <a:p>
            <a:pPr marL="357188" marR="0" lvl="0" indent="-271463" algn="l" defTabSz="914400" rtl="0" eaLnBrk="1" fontAlgn="auto" latinLnBrk="0" hangingPunct="1">
              <a:lnSpc>
                <a:spcPts val="2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" pitchFamily="2" charset="2"/>
              <a:buChar char="Ø"/>
              <a:tabLst/>
              <a:defRPr/>
            </a:pPr>
            <a:r>
              <a:rPr kumimoji="0" lang="tr-TR" sz="2000" b="0" i="0" u="none" strike="noStrike" kern="1200" cap="none" spc="0" normalizeH="0" baseline="0" noProof="0" smtClean="0">
                <a:ln>
                  <a:noFill/>
                </a:ln>
                <a:solidFill>
                  <a:schemeClr val="dk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+mn-ea"/>
                <a:cs typeface="+mn-cs"/>
              </a:rPr>
              <a:t>Femur boynu KMD</a:t>
            </a:r>
          </a:p>
          <a:p>
            <a:pPr marL="357188" marR="0" lvl="0" indent="-271463" algn="l" defTabSz="914400" rtl="0" eaLnBrk="1" fontAlgn="auto" latinLnBrk="0" hangingPunct="1">
              <a:lnSpc>
                <a:spcPts val="2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" pitchFamily="2" charset="2"/>
              <a:buChar char="Ø"/>
              <a:tabLst/>
              <a:defRPr/>
            </a:pPr>
            <a:r>
              <a:rPr kumimoji="0" lang="tr-TR" sz="2000" b="0" i="0" u="none" strike="noStrike" kern="1200" cap="none" spc="0" normalizeH="0" baseline="0" noProof="0" smtClean="0">
                <a:ln>
                  <a:noFill/>
                </a:ln>
                <a:solidFill>
                  <a:schemeClr val="dk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+mn-ea"/>
                <a:cs typeface="+mn-cs"/>
              </a:rPr>
              <a:t>Geçirilmiş frajilite kırığı</a:t>
            </a:r>
          </a:p>
          <a:p>
            <a:pPr marL="357188" marR="0" lvl="0" indent="-271463" algn="l" defTabSz="914400" rtl="0" eaLnBrk="1" fontAlgn="auto" latinLnBrk="0" hangingPunct="1">
              <a:lnSpc>
                <a:spcPts val="2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" pitchFamily="2" charset="2"/>
              <a:buChar char="Ø"/>
              <a:tabLst/>
              <a:defRPr/>
            </a:pPr>
            <a:r>
              <a:rPr kumimoji="0" lang="tr-TR" sz="2000" b="0" i="0" u="none" strike="noStrike" kern="1200" cap="none" spc="0" normalizeH="0" baseline="0" noProof="0" smtClean="0">
                <a:ln>
                  <a:noFill/>
                </a:ln>
                <a:solidFill>
                  <a:schemeClr val="dk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+mn-ea"/>
                <a:cs typeface="+mn-cs"/>
              </a:rPr>
              <a:t>Ailede kalça kırığı öyküsü</a:t>
            </a:r>
            <a:endParaRPr kumimoji="0" lang="tr-TR" sz="2000" b="0" i="0" u="none" strike="noStrike" kern="1200" cap="none" spc="0" normalizeH="0" baseline="0" noProof="0" dirty="0" smtClean="0">
              <a:ln>
                <a:noFill/>
              </a:ln>
              <a:solidFill>
                <a:schemeClr val="dk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6" name="5 İçerik Yer Tutucusu"/>
          <p:cNvSpPr txBox="1">
            <a:spLocks/>
          </p:cNvSpPr>
          <p:nvPr/>
        </p:nvSpPr>
        <p:spPr>
          <a:xfrm>
            <a:off x="4427984" y="4689360"/>
            <a:ext cx="4032000" cy="198000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>
            <a:normAutofit/>
          </a:bodyPr>
          <a:lstStyle/>
          <a:p>
            <a:pPr marL="274320" marR="0" lvl="0" indent="-274320" algn="l" defTabSz="914400" rtl="0" eaLnBrk="1" fontAlgn="auto" latinLnBrk="0" hangingPunct="1">
              <a:lnSpc>
                <a:spcPts val="2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" pitchFamily="2" charset="2"/>
              <a:buChar char="Ø"/>
              <a:tabLst/>
              <a:defRPr/>
            </a:pPr>
            <a:r>
              <a:rPr kumimoji="0" lang="tr-TR" sz="2000" b="0" i="0" u="none" strike="noStrike" kern="1200" cap="none" spc="0" normalizeH="0" baseline="0" noProof="0" smtClean="0">
                <a:ln>
                  <a:noFill/>
                </a:ln>
                <a:solidFill>
                  <a:schemeClr val="dk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+mn-ea"/>
                <a:cs typeface="+mn-cs"/>
              </a:rPr>
              <a:t>Sigara içme</a:t>
            </a:r>
          </a:p>
          <a:p>
            <a:pPr marL="274320" marR="0" lvl="0" indent="-274320" algn="l" defTabSz="914400" rtl="0" eaLnBrk="1" fontAlgn="auto" latinLnBrk="0" hangingPunct="1">
              <a:lnSpc>
                <a:spcPts val="2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" pitchFamily="2" charset="2"/>
              <a:buChar char="Ø"/>
              <a:tabLst/>
              <a:defRPr/>
            </a:pPr>
            <a:r>
              <a:rPr kumimoji="0" lang="tr-TR" sz="2000" b="0" i="0" u="none" strike="noStrike" kern="1200" cap="none" spc="0" normalizeH="0" baseline="0" noProof="0" smtClean="0">
                <a:ln>
                  <a:noFill/>
                </a:ln>
                <a:solidFill>
                  <a:schemeClr val="dk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+mn-ea"/>
                <a:cs typeface="+mn-cs"/>
              </a:rPr>
              <a:t>Fazla miktarda alkol kullanma</a:t>
            </a:r>
          </a:p>
          <a:p>
            <a:pPr marL="274320" marR="0" lvl="0" indent="-274320" algn="l" defTabSz="914400" rtl="0" eaLnBrk="1" fontAlgn="auto" latinLnBrk="0" hangingPunct="1">
              <a:lnSpc>
                <a:spcPts val="2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" pitchFamily="2" charset="2"/>
              <a:buChar char="Ø"/>
              <a:tabLst/>
              <a:defRPr/>
            </a:pPr>
            <a:r>
              <a:rPr kumimoji="0" lang="tr-TR" sz="2000" b="0" i="0" u="none" strike="noStrike" kern="1200" cap="none" spc="0" normalizeH="0" baseline="0" noProof="0" smtClean="0">
                <a:ln>
                  <a:noFill/>
                </a:ln>
                <a:solidFill>
                  <a:schemeClr val="dk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+mn-ea"/>
                <a:cs typeface="+mn-cs"/>
              </a:rPr>
              <a:t>Uzun süre glukokortikoid kullanımı</a:t>
            </a:r>
          </a:p>
          <a:p>
            <a:pPr marL="274320" marR="0" lvl="0" indent="-274320" algn="l" defTabSz="914400" rtl="0" eaLnBrk="1" fontAlgn="auto" latinLnBrk="0" hangingPunct="1">
              <a:lnSpc>
                <a:spcPts val="2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" pitchFamily="2" charset="2"/>
              <a:buChar char="Ø"/>
              <a:tabLst/>
              <a:defRPr/>
            </a:pPr>
            <a:r>
              <a:rPr kumimoji="0" lang="tr-TR" sz="2000" b="0" i="0" u="none" strike="noStrike" kern="1200" cap="none" spc="0" normalizeH="0" baseline="0" noProof="0" smtClean="0">
                <a:ln>
                  <a:noFill/>
                </a:ln>
                <a:solidFill>
                  <a:schemeClr val="dk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+mn-ea"/>
                <a:cs typeface="+mn-cs"/>
              </a:rPr>
              <a:t>Romatoid artrit</a:t>
            </a:r>
          </a:p>
          <a:p>
            <a:pPr marL="274320" marR="0" lvl="0" indent="-274320" algn="l" defTabSz="914400" rtl="0" eaLnBrk="1" fontAlgn="auto" latinLnBrk="0" hangingPunct="1">
              <a:lnSpc>
                <a:spcPts val="2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" pitchFamily="2" charset="2"/>
              <a:buChar char="Ø"/>
              <a:tabLst/>
              <a:defRPr/>
            </a:pPr>
            <a:r>
              <a:rPr kumimoji="0" lang="tr-TR" sz="2000" b="0" i="0" u="none" strike="noStrike" kern="1200" cap="none" spc="0" normalizeH="0" baseline="0" noProof="0" smtClean="0">
                <a:ln>
                  <a:noFill/>
                </a:ln>
                <a:solidFill>
                  <a:schemeClr val="dk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+mn-ea"/>
                <a:cs typeface="+mn-cs"/>
              </a:rPr>
              <a:t>Diğer sekonder osteoporoz nedenleri</a:t>
            </a:r>
            <a:endParaRPr kumimoji="0" lang="tr-TR" sz="2000" b="0" i="0" u="none" strike="noStrike" kern="1200" cap="none" spc="0" normalizeH="0" baseline="0" noProof="0" dirty="0">
              <a:ln>
                <a:noFill/>
              </a:ln>
              <a:solidFill>
                <a:schemeClr val="dk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j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2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524000" y="-1447800"/>
            <a:ext cx="12192000" cy="97536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r>
              <a:rPr lang="tr-TR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NICE (İngiltere) tedavi kılavuzu</a:t>
            </a:r>
            <a:endParaRPr lang="tr-TR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2060848"/>
            <a:ext cx="8100000" cy="3960000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KMD T skoru (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femur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boynu, total kalça veya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vertebra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)      &lt;-3 olan 50-65 yaş arasındaki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postmenapozal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kadınlar</a:t>
            </a:r>
          </a:p>
          <a:p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KMD T skoru &lt;-2.5 olan 65 yaş üzeri bireyler</a:t>
            </a:r>
          </a:p>
          <a:p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Bir veya daha fazla ilave risk faktörü taşıyan (özellikle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frajilite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kırığı) KMD T skoru &lt;-2.5 olanlar</a:t>
            </a:r>
          </a:p>
          <a:p>
            <a:endParaRPr lang="tr-TR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  <a:p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Türkiye’de osteoporoz ilaçlarının geri ödemesi bu ilkelere göre yapılmaktadır.</a:t>
            </a:r>
            <a:endParaRPr lang="tr-T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5720" y="1071546"/>
            <a:ext cx="8229600" cy="1143000"/>
          </a:xfrm>
        </p:spPr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tr-TR" dirty="0" smtClean="0">
                <a:solidFill>
                  <a:schemeClr val="tx2">
                    <a:satMod val="130000"/>
                  </a:schemeClr>
                </a:solidFill>
              </a:rPr>
              <a:t/>
            </a:r>
            <a:br>
              <a:rPr lang="tr-TR" dirty="0" smtClean="0">
                <a:solidFill>
                  <a:schemeClr val="tx2">
                    <a:satMod val="130000"/>
                  </a:schemeClr>
                </a:solidFill>
              </a:rPr>
            </a:br>
            <a:r>
              <a:rPr lang="tr-TR" dirty="0" smtClean="0">
                <a:solidFill>
                  <a:schemeClr val="tx2">
                    <a:satMod val="130000"/>
                  </a:schemeClr>
                </a:solidFill>
              </a:rPr>
              <a:t/>
            </a:r>
            <a:br>
              <a:rPr lang="tr-TR" dirty="0" smtClean="0">
                <a:solidFill>
                  <a:schemeClr val="tx2">
                    <a:satMod val="130000"/>
                  </a:schemeClr>
                </a:solidFill>
              </a:rPr>
            </a:br>
            <a:r>
              <a:rPr lang="tr-TR" dirty="0" smtClean="0">
                <a:solidFill>
                  <a:schemeClr val="tx2">
                    <a:satMod val="130000"/>
                  </a:schemeClr>
                </a:solidFill>
              </a:rPr>
              <a:t>						</a:t>
            </a:r>
            <a:r>
              <a:rPr lang="en-US" dirty="0" smtClean="0">
                <a:solidFill>
                  <a:schemeClr val="tx2">
                    <a:satMod val="130000"/>
                  </a:schemeClr>
                </a:solidFill>
              </a:rPr>
              <a:t>OSTEOARTR</a:t>
            </a:r>
            <a:r>
              <a:rPr lang="tr-TR" dirty="0" smtClean="0">
                <a:solidFill>
                  <a:schemeClr val="tx2">
                    <a:satMod val="130000"/>
                  </a:schemeClr>
                </a:solidFill>
              </a:rPr>
              <a:t>İ</a:t>
            </a:r>
            <a:r>
              <a:rPr lang="en-US" dirty="0" smtClean="0">
                <a:solidFill>
                  <a:schemeClr val="tx2">
                    <a:satMod val="130000"/>
                  </a:schemeClr>
                </a:solidFill>
              </a:rPr>
              <a:t>T</a:t>
            </a:r>
            <a:br>
              <a:rPr lang="en-US" dirty="0" smtClean="0">
                <a:solidFill>
                  <a:schemeClr val="tx2">
                    <a:satMod val="130000"/>
                  </a:schemeClr>
                </a:solidFill>
              </a:rPr>
            </a:br>
            <a:endParaRPr lang="en-US" dirty="0">
              <a:solidFill>
                <a:schemeClr val="tx2">
                  <a:satMod val="130000"/>
                </a:schemeClr>
              </a:solidFill>
            </a:endParaRPr>
          </a:p>
        </p:txBody>
      </p:sp>
      <p:sp>
        <p:nvSpPr>
          <p:cNvPr id="14339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None/>
            </a:pPr>
            <a:endParaRPr lang="en-US" dirty="0" smtClean="0"/>
          </a:p>
          <a:p>
            <a:pPr lvl="1" eaLnBrk="1" hangingPunct="1"/>
            <a:endParaRPr lang="en-US" dirty="0" smtClean="0"/>
          </a:p>
          <a:p>
            <a:pPr eaLnBrk="1" hangingPunct="1"/>
            <a:endParaRPr lang="en-US" dirty="0" smtClean="0"/>
          </a:p>
        </p:txBody>
      </p:sp>
      <p:pic>
        <p:nvPicPr>
          <p:cNvPr id="14340" name="Picture 3" descr="knee arthritis picture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71538" y="2500306"/>
            <a:ext cx="6496050" cy="2619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r>
              <a:rPr lang="tr-T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Önleme ve Tedavi</a:t>
            </a:r>
            <a:endParaRPr lang="tr-T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2097272"/>
            <a:ext cx="7920000" cy="3780000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>
              <a:buNone/>
            </a:pPr>
            <a:r>
              <a:rPr lang="tr-T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	Yaşam tarzı değişiklikleri</a:t>
            </a:r>
          </a:p>
          <a:p>
            <a:pPr>
              <a:lnSpc>
                <a:spcPts val="500"/>
              </a:lnSpc>
              <a:buNone/>
            </a:pPr>
            <a:endParaRPr lang="tr-TR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  <a:p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Kalsiyumdan zengin süt, yoğurt ve peynirin yeterli miktarda tüketilmesi</a:t>
            </a:r>
          </a:p>
          <a:p>
            <a:pPr>
              <a:lnSpc>
                <a:spcPts val="1000"/>
              </a:lnSpc>
              <a:buNone/>
            </a:pPr>
            <a:endParaRPr lang="tr-TR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  <a:p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Sigara ve alkolden uzak durulması</a:t>
            </a:r>
          </a:p>
          <a:p>
            <a:pPr>
              <a:lnSpc>
                <a:spcPts val="1000"/>
              </a:lnSpc>
              <a:buNone/>
            </a:pPr>
            <a:endParaRPr lang="tr-TR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  <a:p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Düzenli egzersiz yapılması (germe ve direnç egzersizleri, aerobik egzersizler, yürüyüş ve yavaş tempoda koşma)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dirty="0" smtClean="0">
                <a:solidFill>
                  <a:schemeClr val="tx2">
                    <a:satMod val="130000"/>
                  </a:schemeClr>
                </a:solidFill>
              </a:rPr>
              <a:t>OSTEOPORO</a:t>
            </a:r>
            <a:r>
              <a:rPr lang="tr-TR" dirty="0" smtClean="0">
                <a:solidFill>
                  <a:schemeClr val="tx2">
                    <a:satMod val="130000"/>
                  </a:schemeClr>
                </a:solidFill>
              </a:rPr>
              <a:t>Z</a:t>
            </a:r>
            <a:r>
              <a:rPr lang="en-US" dirty="0" smtClean="0">
                <a:solidFill>
                  <a:schemeClr val="tx2">
                    <a:satMod val="130000"/>
                  </a:schemeClr>
                </a:solidFill>
              </a:rPr>
              <a:t/>
            </a:r>
            <a:br>
              <a:rPr lang="en-US" dirty="0" smtClean="0">
                <a:solidFill>
                  <a:schemeClr val="tx2">
                    <a:satMod val="130000"/>
                  </a:schemeClr>
                </a:solidFill>
              </a:rPr>
            </a:br>
            <a:r>
              <a:rPr lang="tr-TR" dirty="0" smtClean="0">
                <a:solidFill>
                  <a:schemeClr val="tx2">
                    <a:satMod val="130000"/>
                  </a:schemeClr>
                </a:solidFill>
              </a:rPr>
              <a:t>Önleme</a:t>
            </a:r>
            <a:endParaRPr lang="en-US" dirty="0">
              <a:solidFill>
                <a:schemeClr val="tx2">
                  <a:satMod val="130000"/>
                </a:schemeClr>
              </a:solidFill>
            </a:endParaRPr>
          </a:p>
        </p:txBody>
      </p:sp>
      <p:sp>
        <p:nvSpPr>
          <p:cNvPr id="31746" name="Content Placeholder 2"/>
          <p:cNvSpPr>
            <a:spLocks noGrp="1"/>
          </p:cNvSpPr>
          <p:nvPr>
            <p:ph idx="1"/>
          </p:nvPr>
        </p:nvSpPr>
        <p:spPr>
          <a:xfrm>
            <a:off x="395288" y="2133600"/>
            <a:ext cx="8291512" cy="4191000"/>
          </a:xfrm>
        </p:spPr>
        <p:txBody>
          <a:bodyPr/>
          <a:lstStyle/>
          <a:p>
            <a:pPr eaLnBrk="1" hangingPunct="1"/>
            <a:r>
              <a:rPr lang="tr-TR" smtClean="0"/>
              <a:t>Yeterince kalsiyum alıyor muyum</a:t>
            </a:r>
            <a:r>
              <a:rPr lang="en-US" smtClean="0"/>
              <a:t>?</a:t>
            </a:r>
          </a:p>
          <a:p>
            <a:pPr lvl="1" eaLnBrk="1" hangingPunct="1"/>
            <a:r>
              <a:rPr lang="tr-TR" smtClean="0"/>
              <a:t>240 mL süt </a:t>
            </a:r>
            <a:r>
              <a:rPr lang="en-US" smtClean="0"/>
              <a:t>= 300mg</a:t>
            </a:r>
          </a:p>
          <a:p>
            <a:pPr lvl="1" eaLnBrk="1" hangingPunct="1"/>
            <a:r>
              <a:rPr lang="tr-TR" smtClean="0"/>
              <a:t>180mL</a:t>
            </a:r>
            <a:r>
              <a:rPr lang="en-US" smtClean="0"/>
              <a:t> yo</a:t>
            </a:r>
            <a:r>
              <a:rPr lang="tr-TR" smtClean="0"/>
              <a:t>ğ</a:t>
            </a:r>
            <a:r>
              <a:rPr lang="en-US" smtClean="0"/>
              <a:t>urt = 300mg</a:t>
            </a:r>
          </a:p>
          <a:p>
            <a:pPr lvl="1" eaLnBrk="1" hangingPunct="1"/>
            <a:r>
              <a:rPr lang="tr-TR" smtClean="0"/>
              <a:t>30mL 1 kibrit kutusu peynir</a:t>
            </a:r>
            <a:r>
              <a:rPr lang="en-US" smtClean="0"/>
              <a:t> = 200mg</a:t>
            </a:r>
          </a:p>
          <a:p>
            <a:pPr lvl="1" eaLnBrk="1" hangingPunct="1"/>
            <a:r>
              <a:rPr lang="tr-TR" smtClean="0"/>
              <a:t>240 mL sıkma portakal suyu</a:t>
            </a:r>
            <a:r>
              <a:rPr lang="en-US" smtClean="0"/>
              <a:t> = 300mg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r>
              <a:rPr lang="tr-TR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Kalsiyum ve D vitamini desteği</a:t>
            </a:r>
            <a:endParaRPr lang="tr-TR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916832"/>
            <a:ext cx="8244000" cy="4500000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>
            <a:normAutofit/>
          </a:bodyPr>
          <a:lstStyle/>
          <a:p>
            <a:r>
              <a:rPr lang="tr-TR" sz="2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Peri ve </a:t>
            </a:r>
            <a:r>
              <a:rPr lang="tr-TR" sz="2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postmenapozal</a:t>
            </a:r>
            <a:r>
              <a:rPr lang="tr-TR" sz="2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kadınlarda alınması gereken günlük </a:t>
            </a:r>
            <a:r>
              <a:rPr lang="tr-TR" sz="2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elementar</a:t>
            </a:r>
            <a:r>
              <a:rPr lang="tr-TR" sz="2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kalsiyum miktarı:</a:t>
            </a:r>
          </a:p>
          <a:p>
            <a:pPr>
              <a:buNone/>
            </a:pPr>
            <a:r>
              <a:rPr lang="tr-TR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	</a:t>
            </a:r>
            <a:r>
              <a:rPr lang="tr-TR" sz="22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National</a:t>
            </a:r>
            <a:r>
              <a:rPr lang="tr-TR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tr-TR" sz="22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Osteoporosis</a:t>
            </a:r>
            <a:r>
              <a:rPr lang="tr-TR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tr-TR" sz="22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Foundation</a:t>
            </a:r>
            <a:endParaRPr lang="tr-TR" sz="2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  <a:p>
            <a:pPr>
              <a:tabLst>
                <a:tab pos="7000875" algn="l"/>
              </a:tabLst>
            </a:pPr>
            <a:r>
              <a:rPr lang="tr-TR" sz="2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≥50 yaş kadınlar	1200 mg</a:t>
            </a:r>
          </a:p>
          <a:p>
            <a:pPr>
              <a:lnSpc>
                <a:spcPts val="500"/>
              </a:lnSpc>
              <a:buNone/>
            </a:pPr>
            <a:endParaRPr lang="tr-TR" sz="2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  <a:p>
            <a:pPr>
              <a:buNone/>
            </a:pPr>
            <a:r>
              <a:rPr lang="tr-TR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	</a:t>
            </a:r>
            <a:r>
              <a:rPr lang="tr-TR" sz="22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National</a:t>
            </a:r>
            <a:r>
              <a:rPr lang="tr-TR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tr-TR" sz="22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Institutes</a:t>
            </a:r>
            <a:r>
              <a:rPr lang="tr-TR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of </a:t>
            </a:r>
            <a:r>
              <a:rPr lang="tr-TR" sz="22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Health</a:t>
            </a:r>
            <a:endParaRPr lang="tr-TR" sz="2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  <a:p>
            <a:pPr>
              <a:tabLst>
                <a:tab pos="7000875" algn="l"/>
              </a:tabLst>
            </a:pPr>
            <a:r>
              <a:rPr lang="tr-TR" sz="2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25-50 yaş arası </a:t>
            </a:r>
            <a:r>
              <a:rPr lang="tr-TR" sz="2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premenapozal</a:t>
            </a:r>
            <a:r>
              <a:rPr lang="tr-TR" sz="2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kadınlar	1000 mg</a:t>
            </a:r>
          </a:p>
          <a:p>
            <a:pPr>
              <a:tabLst>
                <a:tab pos="7000875" algn="l"/>
              </a:tabLst>
            </a:pPr>
            <a:r>
              <a:rPr lang="tr-TR" sz="2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Östrojen kullanan 65 yaş altı </a:t>
            </a:r>
            <a:r>
              <a:rPr lang="tr-TR" sz="2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postmenapozal</a:t>
            </a:r>
            <a:r>
              <a:rPr lang="tr-TR" sz="2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kadınlar	1000 mg</a:t>
            </a:r>
          </a:p>
          <a:p>
            <a:pPr>
              <a:tabLst>
                <a:tab pos="7000875" algn="l"/>
              </a:tabLst>
            </a:pPr>
            <a:r>
              <a:rPr lang="tr-TR" sz="2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Östrojen kullanmayan 65 yaş altı </a:t>
            </a:r>
            <a:r>
              <a:rPr lang="tr-TR" sz="2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postmenapozal</a:t>
            </a:r>
            <a:r>
              <a:rPr lang="tr-TR" sz="2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 kadınlar 	1500 mg</a:t>
            </a:r>
          </a:p>
          <a:p>
            <a:pPr>
              <a:tabLst>
                <a:tab pos="7000875" algn="l"/>
              </a:tabLst>
            </a:pPr>
            <a:r>
              <a:rPr lang="tr-TR" sz="2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≥65 yaş tüm kadınlar	1500 mg</a:t>
            </a:r>
          </a:p>
          <a:p>
            <a:pPr>
              <a:lnSpc>
                <a:spcPts val="800"/>
              </a:lnSpc>
              <a:buNone/>
            </a:pPr>
            <a:endParaRPr lang="tr-TR" sz="2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  <a:p>
            <a:r>
              <a:rPr lang="tr-TR" sz="2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Kadınlar 800-1000 IU/gün D3 vitamini desteği almalıdır.</a:t>
            </a:r>
            <a:endParaRPr lang="tr-TR" sz="2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etin kutusu"/>
          <p:cNvSpPr txBox="1"/>
          <p:nvPr/>
        </p:nvSpPr>
        <p:spPr>
          <a:xfrm>
            <a:off x="285720" y="2285992"/>
            <a:ext cx="864399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Yeterli kalsiyum ve D vitamini desteği verilmeden etkin şekilde osteoporoz tedavisi yapılamaz !!!!!</a:t>
            </a:r>
            <a:endParaRPr lang="tr-TR" sz="4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r>
              <a:rPr lang="tr-TR" sz="4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Bisfosfonatlar</a:t>
            </a:r>
            <a:endParaRPr lang="tr-TR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785926"/>
            <a:ext cx="8229600" cy="4786346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>
            <a:normAutofit fontScale="92500" lnSpcReduction="10000"/>
          </a:bodyPr>
          <a:lstStyle/>
          <a:p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Osteoklast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aktivitesini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inhibe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eder ve yaşam süresini kısaltırlar, böylece kemik yıkımını azaltırlar. İlk tercih edilmesi gereken ilaçlardır.</a:t>
            </a:r>
          </a:p>
          <a:p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En önemli yan etkileri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özofageal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ve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gastrik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irritasyondur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. Bu nedenle, ilaç alındıktan sonra en az 30-60 dakika oturur pozisyonda kalınmalıdır. Bir bardak su ile birlikte aç karnına alınmalıdır. </a:t>
            </a:r>
          </a:p>
          <a:p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Özellikle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intravenöz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ibandronat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ve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zoledronik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asit tedavisi sonrasında geçici grip benzeri hastalık görülebilir.</a:t>
            </a:r>
          </a:p>
          <a:p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Serum kalsiyum düzeyi düşük ve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glomerüler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filtrasyon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hızı 35 ml/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dk’nın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altında olanlarda kullanılmamalıdır.</a:t>
            </a:r>
          </a:p>
          <a:p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Bisfosfonat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tedavisi alan hastalarda özellikle diş çekimi sonrası nadir de olsa çene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osteonekrozu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bildirilmiştir.  </a:t>
            </a:r>
            <a:endParaRPr lang="tr-T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r>
              <a:rPr lang="tr-TR" sz="4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Bisfosfonatlar</a:t>
            </a:r>
            <a:endParaRPr lang="tr-TR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935480"/>
            <a:ext cx="7920000" cy="3780000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r>
              <a:rPr lang="tr-TR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Alendronate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	10 mg/gün veya 70 mg/hafta, oral</a:t>
            </a:r>
          </a:p>
          <a:p>
            <a:pPr>
              <a:lnSpc>
                <a:spcPts val="1500"/>
              </a:lnSpc>
              <a:buNone/>
            </a:pPr>
            <a:endParaRPr lang="tr-TR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  <a:p>
            <a:r>
              <a:rPr lang="tr-TR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Risedronate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	5 mg/gün, 35 mg/hafta, 75 mg/ayda 			iki kere veya 150 mg/ayda bir, oral</a:t>
            </a:r>
          </a:p>
          <a:p>
            <a:pPr>
              <a:lnSpc>
                <a:spcPts val="1500"/>
              </a:lnSpc>
              <a:buNone/>
            </a:pPr>
            <a:endParaRPr lang="tr-TR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  <a:p>
            <a:r>
              <a:rPr lang="tr-TR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Ibandronate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	150 mg/ay, oral veya 3 mg/3 ay, iv</a:t>
            </a:r>
          </a:p>
          <a:p>
            <a:pPr>
              <a:lnSpc>
                <a:spcPts val="1500"/>
              </a:lnSpc>
              <a:buNone/>
            </a:pPr>
            <a:endParaRPr lang="tr-TR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  <a:p>
            <a:r>
              <a:rPr lang="tr-TR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Zolendronik</a:t>
            </a:r>
            <a:r>
              <a:rPr lang="tr-T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asit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	5 mg/yıl, iv </a:t>
            </a:r>
            <a:endParaRPr lang="tr-T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51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3400" y="762000"/>
            <a:ext cx="3962400" cy="2962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4515" name="Picture 3"/>
          <p:cNvSpPr>
            <a:spLocks noChangeAspect="1" noChangeArrowheads="1"/>
          </p:cNvSpPr>
          <p:nvPr/>
        </p:nvSpPr>
        <p:spPr bwMode="auto">
          <a:xfrm>
            <a:off x="4724400" y="838200"/>
            <a:ext cx="4038600" cy="2886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tr-TR"/>
          </a:p>
        </p:txBody>
      </p:sp>
      <p:sp>
        <p:nvSpPr>
          <p:cNvPr id="64516" name="Rectangle 4"/>
          <p:cNvSpPr>
            <a:spLocks noChangeArrowheads="1"/>
          </p:cNvSpPr>
          <p:nvPr/>
        </p:nvSpPr>
        <p:spPr bwMode="auto">
          <a:xfrm>
            <a:off x="304800" y="3886200"/>
            <a:ext cx="8686800" cy="2563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b="1">
                <a:solidFill>
                  <a:schemeClr val="tx2"/>
                </a:solidFill>
              </a:rPr>
              <a:t>FIGURE 1. </a:t>
            </a:r>
            <a:r>
              <a:rPr lang="en-US">
                <a:solidFill>
                  <a:schemeClr val="tx2"/>
                </a:solidFill>
              </a:rPr>
              <a:t>Exposed necrotic bone in the mandible related to pamidronate</a:t>
            </a:r>
          </a:p>
          <a:p>
            <a:endParaRPr lang="en-US" i="1">
              <a:solidFill>
                <a:schemeClr val="tx2"/>
              </a:solidFill>
            </a:endParaRPr>
          </a:p>
          <a:p>
            <a:r>
              <a:rPr lang="en-US" b="1">
                <a:solidFill>
                  <a:schemeClr val="tx2"/>
                </a:solidFill>
              </a:rPr>
              <a:t>FIGURE 2. </a:t>
            </a:r>
            <a:r>
              <a:rPr lang="en-US">
                <a:solidFill>
                  <a:schemeClr val="tx2"/>
                </a:solidFill>
              </a:rPr>
              <a:t>Draining cutaneous fistulas from secondary infections from exposed mandible from zoledronate</a:t>
            </a:r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r>
              <a:rPr lang="en-US" i="1"/>
              <a:t>Marx, Bisphosphonate-Induced Exposed Bone of Jaws. J Oral Maxillofac Surg 2005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 anchor="ctr">
            <a:noAutofit/>
          </a:bodyPr>
          <a:lstStyle/>
          <a:p>
            <a:r>
              <a:rPr lang="tr-TR" sz="3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Selektif</a:t>
            </a:r>
            <a:r>
              <a:rPr lang="tr-TR" sz="3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östrojen reseptör modülatörleri (SERM)</a:t>
            </a:r>
            <a:endParaRPr lang="tr-TR" sz="3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2061328"/>
            <a:ext cx="8100000" cy="4320000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>
            <a:normAutofit lnSpcReduction="10000"/>
          </a:bodyPr>
          <a:lstStyle/>
          <a:p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Raloxifen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, osteoporoz korunma ve tedavisinde kullanılan doku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selektif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östrojen reseptör modülatörüdür. </a:t>
            </a:r>
          </a:p>
          <a:p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60 mg/gün dozunda kullanıldığında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vertebral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kırık riskini azaltır ve kemik mineral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dansitesini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artırır.</a:t>
            </a:r>
          </a:p>
          <a:p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Bisfosfonat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ve östrojenden daha az etkilidir.</a:t>
            </a:r>
          </a:p>
          <a:p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Meme kanseri riskini azaltır.</a:t>
            </a:r>
          </a:p>
          <a:p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Venöz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tromboemboli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riskini artırdığı, ancak koroner ve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serebrovasküler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olay riskini etkilemediği gösterilmiştir.</a:t>
            </a:r>
          </a:p>
          <a:p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Endometrial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hiperplazi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, kanser veya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vajinal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kanamayı tetiklemez. </a:t>
            </a:r>
            <a:endParaRPr lang="tr-T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r>
              <a:rPr lang="tr-TR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Östrojen/</a:t>
            </a:r>
            <a:r>
              <a:rPr lang="tr-TR" sz="4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Progestrin</a:t>
            </a:r>
            <a:r>
              <a:rPr lang="tr-TR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tedavisi</a:t>
            </a:r>
            <a:endParaRPr lang="tr-TR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2025296"/>
            <a:ext cx="8229600" cy="4068000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>
            <a:normAutofit/>
          </a:bodyPr>
          <a:lstStyle/>
          <a:p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Meme kanseri, inme ve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venöz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tromboemboli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riskini artırdığı için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postmenapozal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kadınlarda osteoporozun birinci basamak tedavisinde kullanılmamaktadır.</a:t>
            </a:r>
          </a:p>
          <a:p>
            <a:pPr>
              <a:lnSpc>
                <a:spcPts val="1200"/>
              </a:lnSpc>
              <a:buNone/>
            </a:pPr>
            <a:endParaRPr lang="tr-TR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  <a:p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Menapoz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semptomları olan ve diğer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antirezorptif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tedaviyi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tolere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edemeyen seçilmiş hastalarda düşünülebilir.</a:t>
            </a:r>
          </a:p>
          <a:p>
            <a:pPr>
              <a:lnSpc>
                <a:spcPts val="1200"/>
              </a:lnSpc>
              <a:buNone/>
            </a:pPr>
            <a:endParaRPr lang="tr-TR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  <a:p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Östrojen/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progestrin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tedavisi kemik mineral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dansitesini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arttırır, kalça ve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vertebra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kırık riskini azaltır.</a:t>
            </a:r>
            <a:endParaRPr lang="tr-T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11560" y="0"/>
            <a:ext cx="8075240" cy="1412776"/>
          </a:xfrm>
        </p:spPr>
        <p:txBody>
          <a:bodyPr anchor="ctr">
            <a:normAutofit/>
          </a:bodyPr>
          <a:lstStyle/>
          <a:p>
            <a:r>
              <a:rPr lang="tr-TR" sz="4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Paratiroid</a:t>
            </a:r>
            <a:r>
              <a:rPr lang="tr-TR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hormon (</a:t>
            </a:r>
            <a:r>
              <a:rPr lang="tr-TR" sz="4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Teriparatide</a:t>
            </a:r>
            <a:r>
              <a:rPr lang="tr-TR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  <a:endParaRPr lang="tr-TR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539552" y="1124744"/>
            <a:ext cx="7704000" cy="5544000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>
            <a:noAutofit/>
          </a:bodyPr>
          <a:lstStyle/>
          <a:p>
            <a:pPr>
              <a:lnSpc>
                <a:spcPts val="3500"/>
              </a:lnSpc>
            </a:pPr>
            <a:endParaRPr lang="tr-TR" sz="2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  <a:p>
            <a:pPr>
              <a:lnSpc>
                <a:spcPts val="3500"/>
              </a:lnSpc>
            </a:pPr>
            <a:endParaRPr lang="tr-TR" sz="2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  <a:p>
            <a:pPr>
              <a:lnSpc>
                <a:spcPts val="3500"/>
              </a:lnSpc>
            </a:pPr>
            <a:r>
              <a:rPr lang="tr-TR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Rekombinan</a:t>
            </a:r>
            <a:r>
              <a:rPr lang="tr-TR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insan </a:t>
            </a:r>
            <a:r>
              <a:rPr lang="tr-TR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paratiroid</a:t>
            </a:r>
            <a:r>
              <a:rPr lang="tr-TR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hormonun </a:t>
            </a:r>
            <a:r>
              <a:rPr lang="tr-TR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subkutan</a:t>
            </a:r>
            <a:r>
              <a:rPr lang="tr-TR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</a:p>
          <a:p>
            <a:pPr>
              <a:lnSpc>
                <a:spcPts val="3500"/>
              </a:lnSpc>
              <a:buNone/>
            </a:pPr>
            <a:r>
              <a:rPr lang="tr-TR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	</a:t>
            </a:r>
            <a:r>
              <a:rPr lang="tr-TR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enjektabl</a:t>
            </a:r>
            <a:r>
              <a:rPr lang="tr-TR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formu 20 </a:t>
            </a:r>
            <a:r>
              <a:rPr lang="el-GR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μ</a:t>
            </a:r>
            <a:r>
              <a:rPr lang="tr-TR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g/gün dozunda yüksek riskli osteoporozlu </a:t>
            </a:r>
            <a:r>
              <a:rPr lang="tr-TR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postmenapozal</a:t>
            </a:r>
            <a:r>
              <a:rPr lang="tr-TR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kadınlar ve düşük kemik kitlesi olan erkeklerde kullanıldığında kemik mineral </a:t>
            </a:r>
            <a:r>
              <a:rPr lang="tr-TR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dansitesinde</a:t>
            </a:r>
            <a:r>
              <a:rPr lang="tr-TR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artışa, </a:t>
            </a:r>
            <a:r>
              <a:rPr lang="tr-TR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vertebral</a:t>
            </a:r>
            <a:r>
              <a:rPr lang="tr-TR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ve </a:t>
            </a:r>
            <a:r>
              <a:rPr lang="tr-TR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vertebra</a:t>
            </a:r>
            <a:r>
              <a:rPr lang="tr-TR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dışı kırıklarda azalmaya neden olur. </a:t>
            </a:r>
          </a:p>
          <a:p>
            <a:pPr>
              <a:lnSpc>
                <a:spcPts val="3500"/>
              </a:lnSpc>
            </a:pPr>
            <a:r>
              <a:rPr lang="tr-TR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Tedavi </a:t>
            </a:r>
            <a:r>
              <a:rPr lang="tr-TR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endikasyonları</a:t>
            </a:r>
            <a:endParaRPr lang="tr-TR" sz="2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  <a:p>
            <a:pPr>
              <a:lnSpc>
                <a:spcPts val="3500"/>
              </a:lnSpc>
              <a:buNone/>
            </a:pPr>
            <a:r>
              <a:rPr lang="tr-TR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	- </a:t>
            </a:r>
            <a:r>
              <a:rPr lang="tr-TR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Antirezorptif</a:t>
            </a:r>
            <a:r>
              <a:rPr lang="tr-TR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tedavi altında </a:t>
            </a:r>
            <a:r>
              <a:rPr lang="tr-TR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KMD’de</a:t>
            </a:r>
            <a:r>
              <a:rPr lang="tr-TR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anlamlı azalma</a:t>
            </a:r>
          </a:p>
          <a:p>
            <a:pPr>
              <a:lnSpc>
                <a:spcPts val="3500"/>
              </a:lnSpc>
              <a:buNone/>
            </a:pPr>
            <a:r>
              <a:rPr lang="tr-TR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	- Yan etki nedeniyle </a:t>
            </a:r>
            <a:r>
              <a:rPr lang="tr-TR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antirezorptif</a:t>
            </a:r>
            <a:r>
              <a:rPr lang="tr-TR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ajanları kullanamıyorsa</a:t>
            </a:r>
          </a:p>
          <a:p>
            <a:pPr>
              <a:lnSpc>
                <a:spcPts val="3500"/>
              </a:lnSpc>
              <a:buNone/>
            </a:pPr>
            <a:r>
              <a:rPr lang="tr-TR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	- </a:t>
            </a:r>
            <a:r>
              <a:rPr lang="tr-TR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Antirezorptif</a:t>
            </a:r>
            <a:r>
              <a:rPr lang="tr-TR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tedavi altında </a:t>
            </a:r>
            <a:r>
              <a:rPr lang="tr-TR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fraktür</a:t>
            </a:r>
            <a:r>
              <a:rPr lang="tr-TR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gelişen hastalarda</a:t>
            </a:r>
          </a:p>
          <a:p>
            <a:pPr>
              <a:lnSpc>
                <a:spcPts val="3500"/>
              </a:lnSpc>
              <a:buNone/>
            </a:pPr>
            <a:r>
              <a:rPr lang="tr-TR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	- </a:t>
            </a:r>
            <a:r>
              <a:rPr lang="tr-TR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Fraktür</a:t>
            </a:r>
            <a:r>
              <a:rPr lang="tr-TR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riski çok yüksek olan hastalarda</a:t>
            </a:r>
          </a:p>
          <a:p>
            <a:pPr>
              <a:lnSpc>
                <a:spcPts val="3500"/>
              </a:lnSpc>
              <a:buNone/>
            </a:pPr>
            <a:endParaRPr lang="tr-TR" sz="2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  <a:p>
            <a:pPr>
              <a:lnSpc>
                <a:spcPts val="3500"/>
              </a:lnSpc>
              <a:buNone/>
            </a:pPr>
            <a:endParaRPr lang="tr-TR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r>
              <a:rPr lang="tr-TR" sz="4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Osteoartritin</a:t>
            </a:r>
            <a:r>
              <a:rPr lang="tr-TR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kliniği</a:t>
            </a:r>
            <a:endParaRPr lang="tr-TR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>
              <a:buNone/>
            </a:pP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	</a:t>
            </a:r>
            <a:r>
              <a:rPr lang="tr-T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Ağrı</a:t>
            </a:r>
          </a:p>
          <a:p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En sık semptomdur. Tipik olarak aktivite ile artar,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istirahatle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azalır. Hastalık ilerleyince ağrı daha hafif aktivite ile olmaya başlar; sonunda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istirahatte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ve gece ağrı ortaya çıkar.</a:t>
            </a:r>
          </a:p>
          <a:p>
            <a:pPr>
              <a:lnSpc>
                <a:spcPts val="1200"/>
              </a:lnSpc>
              <a:buNone/>
            </a:pPr>
            <a:endParaRPr lang="tr-TR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  <a:p>
            <a:pPr>
              <a:buNone/>
            </a:pPr>
            <a:r>
              <a:rPr lang="tr-T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	Katılık (tutukluk)</a:t>
            </a:r>
          </a:p>
          <a:p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Osteoartritte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sık görülen bir semptomdur. Sabah katılığı 30 dakikadan daha kısa sürer. Hareketsiz kalındığında katılık (jelleşme) tekrar edebilir.</a:t>
            </a:r>
            <a:endParaRPr lang="tr-T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r>
              <a:rPr lang="tr-TR" sz="4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Kalsitonin</a:t>
            </a:r>
            <a:endParaRPr lang="tr-TR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916832"/>
            <a:ext cx="8229600" cy="4500000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>
            <a:normAutofit/>
          </a:bodyPr>
          <a:lstStyle/>
          <a:p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Salmon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kalsitoninin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postmenapozal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osteoporoz tedavisinde kullanımı tartışmalıdır. Birinci basamak tedavide kullanılmamaktadır.</a:t>
            </a:r>
          </a:p>
          <a:p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Diğer farmakolojik ajanlardan daha az etkili olduğu için diğer tedavilerin kullanılamadığı durumlarda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kalsitonin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-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salmon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nazal sprey 200 IU/gün dozunda burun deliği değişmeli olarak kullanılır. </a:t>
            </a:r>
          </a:p>
          <a:p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Kalsitonin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vertebral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kırık riskini azaltırken,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vertebra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dışı kırıklar üzerine etkisi yoktur.</a:t>
            </a:r>
          </a:p>
          <a:p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Akut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vertebral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kırığa bağlı ağrıyı azaltmada yardımcıdır.</a:t>
            </a:r>
            <a:endParaRPr lang="tr-T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r>
              <a:rPr lang="tr-TR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Yeni ajanlar: </a:t>
            </a:r>
            <a:r>
              <a:rPr lang="tr-TR" sz="4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Strontium</a:t>
            </a:r>
            <a:r>
              <a:rPr lang="tr-TR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tr-TR" sz="4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ranelate</a:t>
            </a:r>
            <a:endParaRPr lang="tr-TR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2169280"/>
            <a:ext cx="8229600" cy="3780000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>
            <a:normAutofit lnSpcReduction="10000"/>
          </a:bodyPr>
          <a:lstStyle/>
          <a:p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2 gr/gün dozunda kullanıldığında kemik yapımını uyarır, kemik yıkımını ise azaltır. </a:t>
            </a:r>
          </a:p>
          <a:p>
            <a:pPr>
              <a:lnSpc>
                <a:spcPts val="1500"/>
              </a:lnSpc>
              <a:buNone/>
            </a:pPr>
            <a:endParaRPr lang="tr-TR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  <a:p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Kemik mineral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dansitesini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artırır;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vertebra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ve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vertebra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dışı kırık riskini azaltır.</a:t>
            </a:r>
          </a:p>
          <a:p>
            <a:pPr>
              <a:lnSpc>
                <a:spcPts val="1500"/>
              </a:lnSpc>
              <a:buNone/>
            </a:pPr>
            <a:endParaRPr lang="tr-TR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  <a:p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Tromboemboli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ve DRESS (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Drug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Rash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with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Eosinophilia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and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Systemic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Symptoms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) sendromuna neden olabilir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.</a:t>
            </a:r>
          </a:p>
          <a:p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Kontrolsüz hipertansiyon ve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kardiyovasküler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hastalığı olanlarda kullanılması önerilmez.</a:t>
            </a:r>
            <a:endParaRPr lang="tr-T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r>
              <a:rPr lang="tr-TR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Yeni ajanlar: </a:t>
            </a:r>
            <a:r>
              <a:rPr lang="tr-TR" sz="4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Denosumab</a:t>
            </a:r>
            <a:endParaRPr lang="tr-TR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916832"/>
            <a:ext cx="8229600" cy="4500000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>
            <a:noAutofit/>
          </a:bodyPr>
          <a:lstStyle/>
          <a:p>
            <a:pPr>
              <a:lnSpc>
                <a:spcPts val="2600"/>
              </a:lnSpc>
            </a:pPr>
            <a:r>
              <a:rPr lang="tr-TR" sz="23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RANKL’a</a:t>
            </a:r>
            <a:r>
              <a:rPr lang="tr-TR" sz="23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(</a:t>
            </a:r>
            <a:r>
              <a:rPr lang="tr-TR" sz="23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Receptor</a:t>
            </a:r>
            <a:r>
              <a:rPr lang="tr-TR" sz="23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tr-TR" sz="23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Activator</a:t>
            </a:r>
            <a:r>
              <a:rPr lang="tr-TR" sz="23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of </a:t>
            </a:r>
            <a:r>
              <a:rPr lang="tr-TR" sz="23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Nuclear</a:t>
            </a:r>
            <a:r>
              <a:rPr lang="tr-TR" sz="23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tr-TR" sz="23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Factor</a:t>
            </a:r>
            <a:r>
              <a:rPr lang="tr-TR" sz="23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-</a:t>
            </a:r>
            <a:r>
              <a:rPr lang="el-GR" sz="23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κ</a:t>
            </a:r>
            <a:r>
              <a:rPr lang="tr-TR" sz="23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B </a:t>
            </a:r>
            <a:r>
              <a:rPr lang="tr-TR" sz="23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Ligand</a:t>
            </a:r>
            <a:r>
              <a:rPr lang="tr-TR" sz="23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) karşı geliştirilmiş olan insan </a:t>
            </a:r>
            <a:r>
              <a:rPr lang="tr-TR" sz="23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monoklonal</a:t>
            </a:r>
            <a:r>
              <a:rPr lang="tr-TR" sz="23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antikorudur. </a:t>
            </a:r>
          </a:p>
          <a:p>
            <a:pPr>
              <a:lnSpc>
                <a:spcPts val="2600"/>
              </a:lnSpc>
            </a:pPr>
            <a:r>
              <a:rPr lang="tr-TR" sz="23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RANKL </a:t>
            </a:r>
            <a:r>
              <a:rPr lang="tr-TR" sz="23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osteoblastların</a:t>
            </a:r>
            <a:r>
              <a:rPr lang="tr-TR" sz="23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yüzeyinde eksprese edilen TNF süper ailesinin bir üyesidir.</a:t>
            </a:r>
          </a:p>
          <a:p>
            <a:pPr>
              <a:lnSpc>
                <a:spcPts val="2600"/>
              </a:lnSpc>
            </a:pPr>
            <a:r>
              <a:rPr lang="tr-TR" sz="23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RANKL, </a:t>
            </a:r>
            <a:r>
              <a:rPr lang="tr-TR" sz="23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osteoklast</a:t>
            </a:r>
            <a:r>
              <a:rPr lang="tr-TR" sz="23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öncüllerinin yüzeyinde eksprese olan reseptörü RANK ile bağlandığında </a:t>
            </a:r>
            <a:r>
              <a:rPr lang="tr-TR" sz="23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osteoklastların</a:t>
            </a:r>
            <a:r>
              <a:rPr lang="tr-TR" sz="23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çoğalması ve farklılaşmasına neden olur. RANK-RANKL arasındaki bu etkileşimin </a:t>
            </a:r>
            <a:r>
              <a:rPr lang="tr-TR" sz="23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denosumab</a:t>
            </a:r>
            <a:r>
              <a:rPr lang="tr-TR" sz="23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ile bloke edilmesi, </a:t>
            </a:r>
            <a:r>
              <a:rPr lang="tr-TR" sz="23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osteoklast</a:t>
            </a:r>
            <a:r>
              <a:rPr lang="tr-TR" sz="23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aracılı kemik </a:t>
            </a:r>
            <a:r>
              <a:rPr lang="tr-TR" sz="23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rezorpsiyonunu</a:t>
            </a:r>
            <a:r>
              <a:rPr lang="tr-TR" sz="23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tr-TR" sz="23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inhibe</a:t>
            </a:r>
            <a:r>
              <a:rPr lang="tr-TR" sz="23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eder. </a:t>
            </a:r>
          </a:p>
          <a:p>
            <a:pPr>
              <a:lnSpc>
                <a:spcPts val="2600"/>
              </a:lnSpc>
            </a:pPr>
            <a:r>
              <a:rPr lang="tr-TR" sz="23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Denosumab</a:t>
            </a:r>
            <a:r>
              <a:rPr lang="tr-TR" sz="23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6 ayda bir 60 mg dozunda </a:t>
            </a:r>
            <a:r>
              <a:rPr lang="tr-TR" sz="23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subkutan</a:t>
            </a:r>
            <a:r>
              <a:rPr lang="tr-TR" sz="23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enjeksiyon şeklinde uygulandığında kemik mineral </a:t>
            </a:r>
            <a:r>
              <a:rPr lang="tr-TR" sz="23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dansitesini</a:t>
            </a:r>
            <a:r>
              <a:rPr lang="tr-TR" sz="23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artırır, </a:t>
            </a:r>
            <a:r>
              <a:rPr lang="tr-TR" sz="23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vertebra</a:t>
            </a:r>
            <a:r>
              <a:rPr lang="tr-TR" sz="23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ve kalça kırık riskini azaltır.</a:t>
            </a:r>
            <a:endParaRPr lang="tr-TR" sz="23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r>
              <a:rPr lang="tr-TR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Tedavi: Özet</a:t>
            </a:r>
            <a:endParaRPr lang="tr-TR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>
            <a:normAutofit/>
          </a:bodyPr>
          <a:lstStyle/>
          <a:p>
            <a:r>
              <a:rPr lang="tr-TR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Bisfosfonatlar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postmenapozal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osteoporoz tedavisinde birinci basamak ilaçlardır.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Vertebra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kırık riskini % 40-70, kalça dahil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vertebra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dışı kırık riskini ise bu oranın yarısı kadar azaltırlar.</a:t>
            </a:r>
          </a:p>
          <a:p>
            <a:pPr>
              <a:lnSpc>
                <a:spcPts val="800"/>
              </a:lnSpc>
              <a:buNone/>
            </a:pPr>
            <a:endParaRPr lang="tr-TR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  <a:p>
            <a:r>
              <a:rPr lang="tr-T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SERM </a:t>
            </a:r>
            <a:r>
              <a:rPr lang="tr-TR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raloxifen</a:t>
            </a:r>
            <a:r>
              <a:rPr lang="tr-T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iskelet dışı risk ve yararlar göz önünde bulundurularak kullanılmalıdır.</a:t>
            </a:r>
          </a:p>
          <a:p>
            <a:pPr>
              <a:lnSpc>
                <a:spcPts val="800"/>
              </a:lnSpc>
              <a:buNone/>
            </a:pPr>
            <a:endParaRPr lang="tr-TR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  <a:p>
            <a:r>
              <a:rPr lang="tr-TR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Teriparatide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kırık riski çok yüksek osteoporozlu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postmenapozal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kadınlarda en iyi seçenektir. Tedavi 24 aydan uzun sürmemelidir.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r>
              <a:rPr lang="tr-TR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Tedavi: Özet</a:t>
            </a:r>
            <a:endParaRPr lang="tr-TR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935480"/>
            <a:ext cx="8208000" cy="4389120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>
            <a:normAutofit fontScale="92500"/>
          </a:bodyPr>
          <a:lstStyle/>
          <a:p>
            <a:r>
              <a:rPr lang="tr-T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Sistemik östrojen/</a:t>
            </a:r>
            <a:r>
              <a:rPr lang="tr-TR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progestin</a:t>
            </a:r>
            <a:r>
              <a:rPr lang="tr-T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tedavisi esas olarak orta-ciddi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menapoz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semptomları bulunan kadınların tedavisinde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endikedir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. Semptomlar kontrol altına alındığında hormon tedavisine devam edilmesine öncelikle diğer tedavilerin risk ve yararları dikkate alınarak karar verilmelidir. Hormon tedavisi erken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postmenapozun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ilk birkaç yılında tedavi seçeneği olabilir.</a:t>
            </a:r>
          </a:p>
          <a:p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American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College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of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Rheumatology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, 3 aydan uzun süre günde 5 mg ve daha yüksek dozlarda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prednizolon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tedavisi alan ve T skoru &lt;-1 olan hastalara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bisfosfonat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tedavisini önermektedir.</a:t>
            </a:r>
          </a:p>
          <a:p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Farmakolojik tedavi uygulanan hastalarda kemik mineral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dansite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ölçümü yılda veya iki yılda bir tekrarlanmalıdır.</a:t>
            </a:r>
            <a:endParaRPr lang="tr-T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r>
              <a:rPr lang="tr-TR" sz="3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Spesifik eklem tutulumlarının özellikleri</a:t>
            </a:r>
            <a:endParaRPr lang="tr-TR" sz="3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>
            <a:normAutofit fontScale="92500"/>
          </a:bodyPr>
          <a:lstStyle/>
          <a:p>
            <a:pPr>
              <a:buNone/>
            </a:pP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	</a:t>
            </a:r>
            <a:r>
              <a:rPr lang="tr-T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Eller</a:t>
            </a:r>
          </a:p>
          <a:p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Sık tutulur ve şiddetli ağrı ve hareket kısıtlılığına neden olur.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Distal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interfalangeal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eklemlerdeki kemik genişlemelerine (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osteofit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)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Heberden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(en sık),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proksimal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interfalangeal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eklemlerdeki genişlemelere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Bouchard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nodülleri adı verilir. Birinci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karpo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-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metakarpal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eklem de sık tutulan yerlerdendir.</a:t>
            </a:r>
          </a:p>
          <a:p>
            <a:pPr>
              <a:lnSpc>
                <a:spcPts val="1200"/>
              </a:lnSpc>
              <a:buNone/>
            </a:pPr>
            <a:endParaRPr lang="tr-TR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  <a:p>
            <a:pPr>
              <a:buNone/>
            </a:pPr>
            <a:r>
              <a:rPr lang="tr-T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	Ayaklar</a:t>
            </a:r>
          </a:p>
          <a:p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Birinci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metatarsofalangeal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eklem sık tutulur ve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halluks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valgusa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yol açar.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Subtalar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eklem tutulumu yürürken zorluk verir. Ayağın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inversiyon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ve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eversiyonunda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ağrı geçer.</a:t>
            </a:r>
            <a:endParaRPr lang="tr-T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0" y="285728"/>
            <a:ext cx="8229600" cy="1143000"/>
          </a:xfrm>
        </p:spPr>
        <p:txBody>
          <a:bodyPr/>
          <a:lstStyle/>
          <a:p>
            <a:r>
              <a:rPr lang="tr-TR" dirty="0" smtClean="0"/>
              <a:t>			El </a:t>
            </a:r>
            <a:r>
              <a:rPr lang="tr-TR" dirty="0" err="1" smtClean="0"/>
              <a:t>osteoartriti</a:t>
            </a:r>
            <a:endParaRPr lang="tr-TR" dirty="0"/>
          </a:p>
        </p:txBody>
      </p:sp>
      <p:pic>
        <p:nvPicPr>
          <p:cNvPr id="4" name="Picture 3" descr="Heberden's and Bouchard's nodes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0" y="2071678"/>
            <a:ext cx="4381500" cy="285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4 Metin kutusu"/>
          <p:cNvSpPr txBox="1"/>
          <p:nvPr/>
        </p:nvSpPr>
        <p:spPr>
          <a:xfrm>
            <a:off x="3143240" y="264318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tr-TR" dirty="0"/>
          </a:p>
        </p:txBody>
      </p:sp>
      <p:pic>
        <p:nvPicPr>
          <p:cNvPr id="7" name="Picture 2" descr="https://www.oapublishinglondon.com/images/html_figures/MusculoskeletalMedicine23_img_2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439116" y="2071678"/>
            <a:ext cx="4309591" cy="3143272"/>
          </a:xfrm>
          <a:prstGeom prst="rect">
            <a:avLst/>
          </a:prstGeom>
          <a:noFill/>
        </p:spPr>
      </p:pic>
      <p:sp>
        <p:nvSpPr>
          <p:cNvPr id="8" name="7 Dikdörtgen"/>
          <p:cNvSpPr/>
          <p:nvPr/>
        </p:nvSpPr>
        <p:spPr>
          <a:xfrm>
            <a:off x="3489492" y="5488560"/>
            <a:ext cx="216501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 err="1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Heberden</a:t>
            </a:r>
            <a:r>
              <a:rPr lang="tr-TR" b="1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nodülü </a:t>
            </a:r>
            <a:endParaRPr lang="tr-TR" b="1" dirty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10" name="9 Düz Ok Bağlayıcısı"/>
          <p:cNvCxnSpPr/>
          <p:nvPr/>
        </p:nvCxnSpPr>
        <p:spPr>
          <a:xfrm rot="5400000">
            <a:off x="4607719" y="4036223"/>
            <a:ext cx="1643074" cy="142876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sp>
        <p:nvSpPr>
          <p:cNvPr id="11" name="10 Dikdörtgen"/>
          <p:cNvSpPr/>
          <p:nvPr/>
        </p:nvSpPr>
        <p:spPr>
          <a:xfrm>
            <a:off x="6429388" y="5786454"/>
            <a:ext cx="208877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 err="1" smtClean="0">
                <a:solidFill>
                  <a:srgbClr val="AF2E1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Bouchard</a:t>
            </a:r>
            <a:r>
              <a:rPr lang="tr-TR" b="1" dirty="0" smtClean="0">
                <a:solidFill>
                  <a:srgbClr val="AF2E1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nodülü</a:t>
            </a:r>
            <a:endParaRPr lang="tr-TR" b="1" dirty="0">
              <a:solidFill>
                <a:srgbClr val="AF2E1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13" name="12 Düz Ok Bağlayıcısı"/>
          <p:cNvCxnSpPr/>
          <p:nvPr/>
        </p:nvCxnSpPr>
        <p:spPr>
          <a:xfrm rot="5400000">
            <a:off x="6429388" y="4357694"/>
            <a:ext cx="2286016" cy="714380"/>
          </a:xfrm>
          <a:prstGeom prst="straightConnector1">
            <a:avLst/>
          </a:prstGeom>
          <a:ln>
            <a:solidFill>
              <a:srgbClr val="AF2E19"/>
            </a:solidFill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r>
              <a:rPr lang="tr-TR" sz="3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Spesifik eklem tutulumlarının özellikleri</a:t>
            </a:r>
            <a:endParaRPr lang="tr-TR" sz="3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935480"/>
            <a:ext cx="8316000" cy="4389120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>
            <a:normAutofit fontScale="85000" lnSpcReduction="10000"/>
          </a:bodyPr>
          <a:lstStyle/>
          <a:p>
            <a:pPr>
              <a:lnSpc>
                <a:spcPct val="110000"/>
              </a:lnSpc>
              <a:buNone/>
            </a:pP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	</a:t>
            </a:r>
            <a:r>
              <a:rPr lang="tr-T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Dizler</a:t>
            </a:r>
          </a:p>
          <a:p>
            <a:pPr>
              <a:lnSpc>
                <a:spcPct val="110000"/>
              </a:lnSpc>
            </a:pP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Osteofitler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,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effüzyonlar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(minimal),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krepitasyon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ve hareket kısıtlılığı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osteoartritin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sık görülen bulgularıdır. </a:t>
            </a:r>
          </a:p>
          <a:p>
            <a:pPr>
              <a:lnSpc>
                <a:spcPct val="110000"/>
              </a:lnSpc>
            </a:pP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Medial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ve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lateral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kompartmanlar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asimetrik tutulduğunda şekil bozukluğu ortaya çıkar (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genu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varus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veya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genu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valgus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).  Kıkırdak kaybı en sık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medial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bölgeden başlar, bu nedenle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varus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daha sık görülür. </a:t>
            </a:r>
          </a:p>
          <a:p>
            <a:pPr>
              <a:lnSpc>
                <a:spcPct val="110000"/>
              </a:lnSpc>
            </a:pP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Baker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kisti sık görülen bir komplikasyondur. Dizdeki şekil bozukluğunu takiben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patellofemoral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eklemde hızla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osteoartrit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gelişir.</a:t>
            </a:r>
          </a:p>
          <a:p>
            <a:pPr>
              <a:lnSpc>
                <a:spcPts val="1000"/>
              </a:lnSpc>
              <a:buNone/>
            </a:pPr>
            <a:endParaRPr lang="tr-TR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  <a:p>
            <a:pPr>
              <a:lnSpc>
                <a:spcPct val="110000"/>
              </a:lnSpc>
              <a:buNone/>
            </a:pP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	</a:t>
            </a:r>
            <a:r>
              <a:rPr lang="tr-T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Kalçalar</a:t>
            </a:r>
          </a:p>
          <a:p>
            <a:pPr>
              <a:lnSpc>
                <a:spcPct val="110000"/>
              </a:lnSpc>
            </a:pP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Kalça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osteoartritinde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ağrı sık görülür. Ağrı,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trochanter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major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bursitinden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kaynaklanabilir.</a:t>
            </a:r>
            <a:endParaRPr lang="tr-T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kış">
  <a:themeElements>
    <a:clrScheme name="Akış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Akış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kış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1028</TotalTime>
  <Words>2328</Words>
  <Application>Microsoft Office PowerPoint</Application>
  <PresentationFormat>Ekran Gösterisi (4:3)</PresentationFormat>
  <Paragraphs>442</Paragraphs>
  <Slides>64</Slides>
  <Notes>50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64</vt:i4>
      </vt:variant>
    </vt:vector>
  </HeadingPairs>
  <TitlesOfParts>
    <vt:vector size="65" baseType="lpstr">
      <vt:lpstr>Akış</vt:lpstr>
      <vt:lpstr>OSTEOARTRİT</vt:lpstr>
      <vt:lpstr>Osteoartrit</vt:lpstr>
      <vt:lpstr>Patoloji ve patogenez</vt:lpstr>
      <vt:lpstr>Genetik</vt:lpstr>
      <vt:lpstr>        OSTEOARTRİT </vt:lpstr>
      <vt:lpstr>Osteoartritin kliniği</vt:lpstr>
      <vt:lpstr>Spesifik eklem tutulumlarının özellikleri</vt:lpstr>
      <vt:lpstr>   El osteoartriti</vt:lpstr>
      <vt:lpstr>Spesifik eklem tutulumlarının özellikleri</vt:lpstr>
      <vt:lpstr>Slayt 10</vt:lpstr>
      <vt:lpstr>Spesifik eklem tutulumlarının özellikleri</vt:lpstr>
      <vt:lpstr>Slayt 12</vt:lpstr>
      <vt:lpstr>Fizik muayene</vt:lpstr>
      <vt:lpstr>Osteoartritin sık görüldüğü bölgeler</vt:lpstr>
      <vt:lpstr>Risk faktörleri</vt:lpstr>
      <vt:lpstr>Radyografik bulgular</vt:lpstr>
      <vt:lpstr>Slayt 17</vt:lpstr>
      <vt:lpstr>Slayt 18</vt:lpstr>
      <vt:lpstr>Slayt 19</vt:lpstr>
      <vt:lpstr> Osteoartrit tipleri  *İdyopatik Osteoartrit</vt:lpstr>
      <vt:lpstr> Osteoartrit tipleri  *Sekonder Osteoartrit</vt:lpstr>
      <vt:lpstr>Diz osteoartriti ACR sınıflama kriterleri</vt:lpstr>
      <vt:lpstr>El osteoartriti ACR sınıflama kriterleri</vt:lpstr>
      <vt:lpstr>Kalça osteoartriti ACR sınıflama kriterleri</vt:lpstr>
      <vt:lpstr>Tedavi</vt:lpstr>
      <vt:lpstr>Farmakolojik tedavi</vt:lpstr>
      <vt:lpstr>Farmakolojik tedavi</vt:lpstr>
      <vt:lpstr>Farmakolojik tedavi</vt:lpstr>
      <vt:lpstr>Diğer tedavi yaklaşımları</vt:lpstr>
      <vt:lpstr>OSTEOPOROZ Prof. Dr. Aşkın Ateş Romatoloji Bilim Dalı</vt:lpstr>
      <vt:lpstr>Osteoporoz</vt:lpstr>
      <vt:lpstr>OSTEOPOROZ Nedir?</vt:lpstr>
      <vt:lpstr>OSTEOPOROZ Nedir?</vt:lpstr>
      <vt:lpstr>OSTEOPOROZ Nedir?</vt:lpstr>
      <vt:lpstr>OSTEOPOROZ Nedir?</vt:lpstr>
      <vt:lpstr>Epidemiyoloji</vt:lpstr>
      <vt:lpstr>Osteoporozun tipleri</vt:lpstr>
      <vt:lpstr>Osteoporoz risk faktörleri</vt:lpstr>
      <vt:lpstr>Sekonder osteoporoz nedenleri</vt:lpstr>
      <vt:lpstr>Klinik</vt:lpstr>
      <vt:lpstr>Slayt 41</vt:lpstr>
      <vt:lpstr>Osteoporoz tanısı: Kemik mineral dansitesi</vt:lpstr>
      <vt:lpstr>OSTEOPOROZ</vt:lpstr>
      <vt:lpstr>OSTEOPOROZ Kemik densiometry (DEXA)</vt:lpstr>
      <vt:lpstr>OSTEOPOROZ  Kemik densiometry (DEXA)</vt:lpstr>
      <vt:lpstr>Hangi hastalar tedavi edilmelidir?</vt:lpstr>
      <vt:lpstr>Postmenapozal kadınlar ve 50 yaş üzeri erkeklerde farmakolojik tedavi kılavuzu</vt:lpstr>
      <vt:lpstr>Slayt 48</vt:lpstr>
      <vt:lpstr>NICE (İngiltere) tedavi kılavuzu</vt:lpstr>
      <vt:lpstr>Önleme ve Tedavi</vt:lpstr>
      <vt:lpstr>OSTEOPOROZ Önleme</vt:lpstr>
      <vt:lpstr>Kalsiyum ve D vitamini desteği</vt:lpstr>
      <vt:lpstr>Slayt 53</vt:lpstr>
      <vt:lpstr>Bisfosfonatlar</vt:lpstr>
      <vt:lpstr>Bisfosfonatlar</vt:lpstr>
      <vt:lpstr>Slayt 56</vt:lpstr>
      <vt:lpstr>Selektif östrojen reseptör modülatörleri (SERM)</vt:lpstr>
      <vt:lpstr>Östrojen/Progestrin tedavisi</vt:lpstr>
      <vt:lpstr>Paratiroid hormon (Teriparatide)</vt:lpstr>
      <vt:lpstr>Kalsitonin</vt:lpstr>
      <vt:lpstr>Yeni ajanlar: Strontium ranelate</vt:lpstr>
      <vt:lpstr>Yeni ajanlar: Denosumab</vt:lpstr>
      <vt:lpstr>Tedavi: Özet</vt:lpstr>
      <vt:lpstr>Tedavi: Özet</vt:lpstr>
    </vt:vector>
  </TitlesOfParts>
  <Company>TOSHIBA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OSTEOARTRİT</dc:title>
  <dc:creator>TOSHIBA</dc:creator>
  <cp:lastModifiedBy>AKIN</cp:lastModifiedBy>
  <cp:revision>120</cp:revision>
  <dcterms:created xsi:type="dcterms:W3CDTF">2012-09-09T10:58:22Z</dcterms:created>
  <dcterms:modified xsi:type="dcterms:W3CDTF">2015-08-31T18:41:39Z</dcterms:modified>
</cp:coreProperties>
</file>