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D35B9-F47F-524B-A580-B5A30352D5DE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B8F65-CF9B-AD4F-B6FB-2FD61ACD25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69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01814E-B6F6-D74E-97DF-613FCFDA3DCA}" type="slidenum">
              <a:rPr lang="tr-TR" altLang="x-none"/>
              <a:pPr/>
              <a:t>2</a:t>
            </a:fld>
            <a:endParaRPr lang="tr-TR" altLang="x-none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 altLang="x-none"/>
              <a:t>Different types of overhangs</a:t>
            </a:r>
          </a:p>
          <a:p>
            <a:r>
              <a:rPr lang="en-US" altLang="x-none"/>
              <a:t>Need compatible ends with same overhangs</a:t>
            </a:r>
          </a:p>
          <a:p>
            <a:r>
              <a:rPr lang="en-US" altLang="x-none"/>
              <a:t>	except for blunts, can ligate any two blunts</a:t>
            </a:r>
          </a:p>
          <a:p>
            <a:r>
              <a:rPr lang="en-US" altLang="x-none"/>
              <a:t>Blunt ligations are harder, no overlap for base pairing, not very sticky </a:t>
            </a:r>
          </a:p>
        </p:txBody>
      </p:sp>
    </p:spTree>
    <p:extLst>
      <p:ext uri="{BB962C8B-B14F-4D97-AF65-F5344CB8AC3E}">
        <p14:creationId xmlns:p14="http://schemas.microsoft.com/office/powerpoint/2010/main" val="952031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813CC5-06BC-FC4A-8BEB-F6935551DD1A}" type="slidenum">
              <a:rPr lang="tr-TR" altLang="x-none"/>
              <a:pPr/>
              <a:t>3</a:t>
            </a:fld>
            <a:endParaRPr lang="tr-TR" altLang="x-none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x-none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61761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412E38-FE04-C74B-A398-9BFAC76B06AB}" type="slidenum">
              <a:rPr lang="tr-TR" altLang="x-none"/>
              <a:pPr/>
              <a:t>6</a:t>
            </a:fld>
            <a:endParaRPr lang="tr-TR" altLang="x-none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98693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3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48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312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B6DC1048-A4C9-EF4E-8DDB-8F60D8188F1D}" type="slidenum">
              <a:rPr lang="tr-TR" altLang="x-none"/>
              <a:pPr/>
              <a:t>‹#›</a:t>
            </a:fld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197224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20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71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61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03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21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204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57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89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07B5-9E35-994E-804E-ED1986362B79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810E3-FCD9-5D4D-9DB0-6BCE84215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78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x-none" sz="4800">
                <a:solidFill>
                  <a:srgbClr val="FF3300"/>
                </a:solidFill>
                <a:latin typeface="Comic Sans MS" charset="0"/>
              </a:rPr>
              <a:t>Restriksiyon endonukleazlar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484314"/>
            <a:ext cx="9144000" cy="5373687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tr-TR" altLang="x-none">
                <a:latin typeface="Comic Sans MS" charset="0"/>
              </a:rPr>
              <a:t> </a:t>
            </a:r>
            <a:r>
              <a:rPr lang="tr-TR" altLang="x-none"/>
              <a:t>                           </a:t>
            </a:r>
            <a:r>
              <a:rPr lang="tr-TR" altLang="x-none">
                <a:solidFill>
                  <a:schemeClr val="accent2"/>
                </a:solidFill>
                <a:latin typeface="Comic Sans MS" charset="0"/>
              </a:rPr>
              <a:t>Grup I       Grup II      Grup III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Protein Yapısı</a:t>
            </a:r>
            <a:r>
              <a:rPr lang="tr-TR" altLang="x-none" sz="2400">
                <a:latin typeface="Comic Sans MS" charset="0"/>
              </a:rPr>
              <a:t>             trimer          monomer       dimer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Ko-Faktör</a:t>
            </a:r>
            <a:r>
              <a:rPr lang="tr-TR" altLang="x-none" sz="2400">
                <a:latin typeface="Comic Sans MS" charset="0"/>
              </a:rPr>
              <a:t>                   ATP,SAM       Mg++           ATP,SAM </a:t>
            </a:r>
          </a:p>
          <a:p>
            <a:pPr>
              <a:buFontTx/>
              <a:buNone/>
            </a:pPr>
            <a:r>
              <a:rPr lang="tr-TR" altLang="x-none" sz="2400">
                <a:latin typeface="Comic Sans MS" charset="0"/>
              </a:rPr>
              <a:t>                                      Mg++                                Mg++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Tanıma serisi</a:t>
            </a:r>
            <a:r>
              <a:rPr lang="tr-TR" altLang="x-none" sz="2400">
                <a:latin typeface="Comic Sans MS" charset="0"/>
              </a:rPr>
              <a:t>               5-7              4-6                5-7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Tanıma serisi</a:t>
            </a:r>
            <a:r>
              <a:rPr lang="tr-TR" altLang="x-none" sz="2400">
                <a:latin typeface="Comic Sans MS" charset="0"/>
              </a:rPr>
              <a:t>               Rastgele      Özel              Özel</a:t>
            </a:r>
          </a:p>
          <a:p>
            <a:pPr>
              <a:buFontTx/>
              <a:buNone/>
            </a:pPr>
            <a:r>
              <a:rPr lang="tr-TR" altLang="x-none" sz="2400">
                <a:latin typeface="Comic Sans MS" charset="0"/>
              </a:rPr>
              <a:t> </a:t>
            </a: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Kesimi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Modifikasyon 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dam (5’GATC3’)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ve dcm (5’CCAGG3’)</a:t>
            </a:r>
            <a:r>
              <a:rPr lang="tr-TR" altLang="x-none" sz="2400">
                <a:latin typeface="Comic Sans MS" charset="0"/>
              </a:rPr>
              <a:t>        +                   +                +</a:t>
            </a:r>
          </a:p>
          <a:p>
            <a:pPr>
              <a:buFontTx/>
              <a:buNone/>
            </a:pPr>
            <a:r>
              <a:rPr lang="tr-TR" altLang="x-none" sz="2400">
                <a:solidFill>
                  <a:schemeClr val="hlink"/>
                </a:solidFill>
                <a:latin typeface="Comic Sans MS" charset="0"/>
              </a:rPr>
              <a:t>Örnek</a:t>
            </a:r>
            <a:r>
              <a:rPr lang="tr-TR" altLang="x-none" sz="2400">
                <a:latin typeface="Comic Sans MS" charset="0"/>
              </a:rPr>
              <a:t>                         </a:t>
            </a:r>
            <a:r>
              <a:rPr lang="tr-TR" altLang="x-none" sz="2400" i="1">
                <a:latin typeface="Comic Sans MS" charset="0"/>
              </a:rPr>
              <a:t>Eco</a:t>
            </a:r>
            <a:r>
              <a:rPr lang="tr-TR" altLang="x-none" sz="2400">
                <a:latin typeface="Comic Sans MS" charset="0"/>
              </a:rPr>
              <a:t>K, </a:t>
            </a:r>
            <a:r>
              <a:rPr lang="tr-TR" altLang="x-none" sz="2400" i="1">
                <a:latin typeface="Comic Sans MS" charset="0"/>
              </a:rPr>
              <a:t>Eco</a:t>
            </a:r>
            <a:r>
              <a:rPr lang="tr-TR" altLang="x-none" sz="2400">
                <a:latin typeface="Comic Sans MS" charset="0"/>
              </a:rPr>
              <a:t>B   </a:t>
            </a:r>
            <a:r>
              <a:rPr lang="tr-TR" altLang="x-none" sz="2400" i="1">
                <a:latin typeface="Comic Sans MS" charset="0"/>
              </a:rPr>
              <a:t>Eco</a:t>
            </a:r>
            <a:r>
              <a:rPr lang="tr-TR" altLang="x-none" sz="2400">
                <a:latin typeface="Comic Sans MS" charset="0"/>
              </a:rPr>
              <a:t>RI        </a:t>
            </a:r>
            <a:r>
              <a:rPr lang="tr-TR" altLang="x-none" sz="2400" i="1">
                <a:latin typeface="Comic Sans MS" charset="0"/>
              </a:rPr>
              <a:t>Eco</a:t>
            </a:r>
            <a:r>
              <a:rPr lang="tr-TR" altLang="x-none" sz="2400">
                <a:latin typeface="Comic Sans MS" charset="0"/>
              </a:rPr>
              <a:t>PI ve</a:t>
            </a:r>
          </a:p>
          <a:p>
            <a:pPr>
              <a:buFontTx/>
              <a:buNone/>
            </a:pPr>
            <a:r>
              <a:rPr lang="tr-TR" altLang="x-none" sz="2400">
                <a:latin typeface="Comic Sans MS" charset="0"/>
              </a:rPr>
              <a:t>                                                                         </a:t>
            </a:r>
            <a:r>
              <a:rPr lang="tr-TR" altLang="x-none" sz="2400" i="1">
                <a:latin typeface="Comic Sans MS" charset="0"/>
              </a:rPr>
              <a:t>Eco</a:t>
            </a:r>
            <a:r>
              <a:rPr lang="tr-TR" altLang="x-none" sz="2400">
                <a:latin typeface="Comic Sans MS" charset="0"/>
              </a:rPr>
              <a:t>P15</a:t>
            </a:r>
          </a:p>
        </p:txBody>
      </p:sp>
    </p:spTree>
    <p:extLst>
      <p:ext uri="{BB962C8B-B14F-4D97-AF65-F5344CB8AC3E}">
        <p14:creationId xmlns:p14="http://schemas.microsoft.com/office/powerpoint/2010/main" val="204099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Text Box 2"/>
          <p:cNvSpPr txBox="1">
            <a:spLocks noChangeArrowheads="1"/>
          </p:cNvSpPr>
          <p:nvPr/>
        </p:nvSpPr>
        <p:spPr bwMode="auto">
          <a:xfrm>
            <a:off x="1524000" y="0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altLang="x-none" sz="2800" b="1">
                <a:solidFill>
                  <a:srgbClr val="FF3300"/>
                </a:solidFill>
              </a:rPr>
              <a:t>Restriksiyon Endonukleaz  Enzimlerinin </a:t>
            </a:r>
          </a:p>
          <a:p>
            <a:pPr eaLnBrk="0" hangingPunct="0"/>
            <a:r>
              <a:rPr lang="tr-TR" altLang="x-none" sz="2800" b="1">
                <a:solidFill>
                  <a:srgbClr val="FF3300"/>
                </a:solidFill>
              </a:rPr>
              <a:t>Tanıma Özgüllükleri ve DNA Kesim Aktiviteleri</a:t>
            </a:r>
          </a:p>
          <a:p>
            <a:pPr eaLnBrk="0" hangingPunct="0"/>
            <a:endParaRPr lang="en-US" altLang="x-none" sz="2800">
              <a:solidFill>
                <a:srgbClr val="FF3300"/>
              </a:solidFill>
            </a:endParaRPr>
          </a:p>
        </p:txBody>
      </p:sp>
      <p:sp>
        <p:nvSpPr>
          <p:cNvPr id="309251" name="Text Box 3"/>
          <p:cNvSpPr txBox="1">
            <a:spLocks noChangeArrowheads="1"/>
          </p:cNvSpPr>
          <p:nvPr/>
        </p:nvSpPr>
        <p:spPr bwMode="auto">
          <a:xfrm>
            <a:off x="2133600" y="2286000"/>
            <a:ext cx="85344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  <a:tab pos="3487738" algn="l"/>
                <a:tab pos="5029200" algn="l"/>
                <a:tab pos="7366000" algn="r"/>
              </a:tabLs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0" hangingPunct="0"/>
            <a:r>
              <a:rPr lang="en-US" altLang="x-none" b="1">
                <a:latin typeface="Helvetica" charset="0"/>
              </a:rPr>
              <a:t>a) 5' </a:t>
            </a:r>
            <a:r>
              <a:rPr lang="tr-TR" altLang="x-none" b="1">
                <a:latin typeface="Helvetica" charset="0"/>
              </a:rPr>
              <a:t>Uç Kesimi</a:t>
            </a:r>
            <a:r>
              <a:rPr lang="en-US" altLang="x-none" b="1">
                <a:latin typeface="Helvetica" charset="0"/>
              </a:rPr>
              <a:t>	</a:t>
            </a:r>
            <a:r>
              <a:rPr lang="en-US" altLang="x-none" b="1" i="1">
                <a:latin typeface="Helvetica" charset="0"/>
              </a:rPr>
              <a:t>Eco</a:t>
            </a:r>
            <a:r>
              <a:rPr lang="en-US" altLang="x-none" b="1">
                <a:latin typeface="Helvetica" charset="0"/>
              </a:rPr>
              <a:t>RI	</a:t>
            </a:r>
            <a:r>
              <a:rPr lang="en-US" altLang="x-none" b="1">
                <a:latin typeface="Courier" charset="0"/>
              </a:rPr>
              <a:t>GAATTC	</a:t>
            </a:r>
            <a:r>
              <a:rPr lang="en-US" altLang="x-none" b="1">
                <a:solidFill>
                  <a:srgbClr val="00FF00"/>
                </a:solidFill>
                <a:latin typeface="Courier" charset="0"/>
              </a:rPr>
              <a:t>G 	pAATTC</a:t>
            </a:r>
            <a:endParaRPr lang="en-US" altLang="x-none" b="1">
              <a:latin typeface="Helvetica" charset="0"/>
            </a:endParaRPr>
          </a:p>
          <a:p>
            <a:pPr eaLnBrk="0" hangingPunct="0"/>
            <a:r>
              <a:rPr lang="en-US" altLang="x-none" b="1">
                <a:latin typeface="Helvetica" charset="0"/>
              </a:rPr>
              <a:t>		</a:t>
            </a:r>
            <a:r>
              <a:rPr lang="en-US" altLang="x-none" b="1">
                <a:latin typeface="Courier" charset="0"/>
              </a:rPr>
              <a:t>CTTAAG	</a:t>
            </a:r>
            <a:r>
              <a:rPr lang="en-US" altLang="x-none" b="1">
                <a:solidFill>
                  <a:srgbClr val="00FF00"/>
                </a:solidFill>
                <a:latin typeface="Courier" charset="0"/>
              </a:rPr>
              <a:t>CTTAAp 	 G</a:t>
            </a:r>
            <a:endParaRPr lang="en-US" altLang="x-none" b="1">
              <a:latin typeface="Helvetica" charset="0"/>
            </a:endParaRPr>
          </a:p>
          <a:p>
            <a:pPr eaLnBrk="0" hangingPunct="0"/>
            <a:endParaRPr lang="en-US" altLang="x-none" b="1">
              <a:latin typeface="Helvetica" charset="0"/>
            </a:endParaRPr>
          </a:p>
          <a:p>
            <a:pPr eaLnBrk="0" hangingPunct="0"/>
            <a:endParaRPr lang="en-US" altLang="x-none" b="1">
              <a:latin typeface="Helvetica" charset="0"/>
            </a:endParaRPr>
          </a:p>
          <a:p>
            <a:pPr eaLnBrk="0" hangingPunct="0"/>
            <a:r>
              <a:rPr lang="en-US" altLang="x-none" b="1">
                <a:latin typeface="Helvetica" charset="0"/>
              </a:rPr>
              <a:t>b) 3' </a:t>
            </a:r>
            <a:r>
              <a:rPr lang="tr-TR" altLang="x-none" b="1">
                <a:latin typeface="Helvetica" charset="0"/>
              </a:rPr>
              <a:t>Uç Kesimi</a:t>
            </a:r>
            <a:r>
              <a:rPr lang="en-US" altLang="x-none" b="1">
                <a:latin typeface="Helvetica" charset="0"/>
              </a:rPr>
              <a:t>	</a:t>
            </a:r>
            <a:r>
              <a:rPr lang="tr-TR" altLang="x-none" b="1">
                <a:latin typeface="Helvetica" charset="0"/>
              </a:rPr>
              <a:t> </a:t>
            </a:r>
            <a:r>
              <a:rPr lang="en-US" altLang="x-none" b="1" i="1">
                <a:latin typeface="Helvetica" charset="0"/>
              </a:rPr>
              <a:t>Kpn</a:t>
            </a:r>
            <a:r>
              <a:rPr lang="en-US" altLang="x-none" b="1">
                <a:latin typeface="Helvetica" charset="0"/>
              </a:rPr>
              <a:t>I	</a:t>
            </a:r>
            <a:r>
              <a:rPr lang="en-US" altLang="x-none" b="1">
                <a:latin typeface="Courier" charset="0"/>
              </a:rPr>
              <a:t>GGTACC	</a:t>
            </a:r>
            <a:r>
              <a:rPr lang="en-US" altLang="x-none" b="1">
                <a:solidFill>
                  <a:srgbClr val="00FF00"/>
                </a:solidFill>
                <a:latin typeface="Courier" charset="0"/>
              </a:rPr>
              <a:t>GGTAC	pC</a:t>
            </a:r>
            <a:endParaRPr lang="en-US" altLang="x-none" b="1">
              <a:latin typeface="Helvetica" charset="0"/>
            </a:endParaRPr>
          </a:p>
          <a:p>
            <a:pPr eaLnBrk="0" hangingPunct="0"/>
            <a:r>
              <a:rPr lang="en-US" altLang="x-none" b="1">
                <a:latin typeface="Helvetica" charset="0"/>
              </a:rPr>
              <a:t>		</a:t>
            </a:r>
            <a:r>
              <a:rPr lang="en-US" altLang="x-none" b="1">
                <a:latin typeface="Courier" charset="0"/>
              </a:rPr>
              <a:t>CCATGG	</a:t>
            </a:r>
            <a:r>
              <a:rPr lang="en-US" altLang="x-none" b="1">
                <a:solidFill>
                  <a:srgbClr val="00FF00"/>
                </a:solidFill>
                <a:latin typeface="Courier" charset="0"/>
              </a:rPr>
              <a:t>Cp	CATGG</a:t>
            </a:r>
            <a:endParaRPr lang="en-US" altLang="x-none" b="1">
              <a:latin typeface="Helvetica" charset="0"/>
            </a:endParaRPr>
          </a:p>
          <a:p>
            <a:pPr eaLnBrk="0" hangingPunct="0"/>
            <a:endParaRPr lang="en-US" altLang="x-none" b="1">
              <a:latin typeface="Helvetica" charset="0"/>
            </a:endParaRPr>
          </a:p>
          <a:p>
            <a:pPr eaLnBrk="0" hangingPunct="0"/>
            <a:endParaRPr lang="en-US" altLang="x-none" b="1">
              <a:latin typeface="Helvetica" charset="0"/>
            </a:endParaRPr>
          </a:p>
          <a:p>
            <a:pPr eaLnBrk="0" hangingPunct="0"/>
            <a:r>
              <a:rPr lang="en-US" altLang="x-none" b="1">
                <a:latin typeface="Helvetica" charset="0"/>
              </a:rPr>
              <a:t>c) </a:t>
            </a:r>
            <a:r>
              <a:rPr lang="tr-TR" altLang="x-none" b="1">
                <a:latin typeface="Helvetica" charset="0"/>
              </a:rPr>
              <a:t>Merkezi Kesim </a:t>
            </a:r>
            <a:r>
              <a:rPr lang="en-US" altLang="x-none" b="1" i="1">
                <a:latin typeface="Helvetica" charset="0"/>
              </a:rPr>
              <a:t>Sma</a:t>
            </a:r>
            <a:r>
              <a:rPr lang="en-US" altLang="x-none" b="1">
                <a:latin typeface="Helvetica" charset="0"/>
              </a:rPr>
              <a:t>I	</a:t>
            </a:r>
            <a:r>
              <a:rPr lang="en-US" altLang="x-none" b="1">
                <a:latin typeface="Courier" charset="0"/>
              </a:rPr>
              <a:t>CCCGGG	</a:t>
            </a:r>
            <a:r>
              <a:rPr lang="en-US" altLang="x-none" b="1">
                <a:solidFill>
                  <a:srgbClr val="00FF00"/>
                </a:solidFill>
                <a:latin typeface="Courier" charset="0"/>
              </a:rPr>
              <a:t>CCC	pGGG</a:t>
            </a:r>
            <a:endParaRPr lang="en-US" altLang="x-none" b="1">
              <a:latin typeface="Helvetica" charset="0"/>
            </a:endParaRPr>
          </a:p>
          <a:p>
            <a:pPr eaLnBrk="0" hangingPunct="0"/>
            <a:r>
              <a:rPr lang="en-US" altLang="x-none" b="1">
                <a:latin typeface="Helvetica" charset="0"/>
              </a:rPr>
              <a:t>		</a:t>
            </a:r>
            <a:r>
              <a:rPr lang="en-US" altLang="x-none" b="1">
                <a:latin typeface="Courier" charset="0"/>
              </a:rPr>
              <a:t>GGGCCC	</a:t>
            </a:r>
            <a:r>
              <a:rPr lang="en-US" altLang="x-none" b="1">
                <a:solidFill>
                  <a:srgbClr val="00FF00"/>
                </a:solidFill>
                <a:latin typeface="Courier" charset="0"/>
              </a:rPr>
              <a:t>GGGp	CCC</a:t>
            </a:r>
            <a:endParaRPr lang="en-US" altLang="x-none" b="1">
              <a:latin typeface="Helvetica" charset="0"/>
            </a:endParaRPr>
          </a:p>
          <a:p>
            <a:pPr eaLnBrk="0" hangingPunct="0"/>
            <a:endParaRPr lang="en-US" altLang="x-none">
              <a:latin typeface="Times" charset="0"/>
            </a:endParaRPr>
          </a:p>
        </p:txBody>
      </p:sp>
      <p:grpSp>
        <p:nvGrpSpPr>
          <p:cNvPr id="309252" name="Group 4"/>
          <p:cNvGrpSpPr>
            <a:grpSpLocks/>
          </p:cNvGrpSpPr>
          <p:nvPr/>
        </p:nvGrpSpPr>
        <p:grpSpPr bwMode="auto">
          <a:xfrm>
            <a:off x="5662613" y="2362200"/>
            <a:ext cx="1200150" cy="666750"/>
            <a:chOff x="2607" y="1488"/>
            <a:chExt cx="756" cy="420"/>
          </a:xfrm>
        </p:grpSpPr>
        <p:sp>
          <p:nvSpPr>
            <p:cNvPr id="309253" name="Line 5"/>
            <p:cNvSpPr>
              <a:spLocks noChangeShapeType="1"/>
            </p:cNvSpPr>
            <p:nvPr/>
          </p:nvSpPr>
          <p:spPr bwMode="auto">
            <a:xfrm>
              <a:off x="2754" y="1488"/>
              <a:ext cx="5" cy="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309254" name="Group 6"/>
            <p:cNvGrpSpPr>
              <a:grpSpLocks/>
            </p:cNvGrpSpPr>
            <p:nvPr/>
          </p:nvGrpSpPr>
          <p:grpSpPr bwMode="auto">
            <a:xfrm>
              <a:off x="2607" y="1488"/>
              <a:ext cx="756" cy="420"/>
              <a:chOff x="2607" y="1488"/>
              <a:chExt cx="756" cy="420"/>
            </a:xfrm>
          </p:grpSpPr>
          <p:sp>
            <p:nvSpPr>
              <p:cNvPr id="309255" name="Line 7"/>
              <p:cNvSpPr>
                <a:spLocks noChangeShapeType="1"/>
              </p:cNvSpPr>
              <p:nvPr/>
            </p:nvSpPr>
            <p:spPr bwMode="auto">
              <a:xfrm>
                <a:off x="2607" y="1488"/>
                <a:ext cx="14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256" name="Line 8"/>
              <p:cNvSpPr>
                <a:spLocks noChangeShapeType="1"/>
              </p:cNvSpPr>
              <p:nvPr/>
            </p:nvSpPr>
            <p:spPr bwMode="auto">
              <a:xfrm>
                <a:off x="3219" y="1908"/>
                <a:ext cx="14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257" name="Line 9"/>
              <p:cNvSpPr>
                <a:spLocks noChangeShapeType="1"/>
              </p:cNvSpPr>
              <p:nvPr/>
            </p:nvSpPr>
            <p:spPr bwMode="auto">
              <a:xfrm>
                <a:off x="3214" y="1700"/>
                <a:ext cx="5" cy="20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258" name="Line 10"/>
              <p:cNvSpPr>
                <a:spLocks noChangeShapeType="1"/>
              </p:cNvSpPr>
              <p:nvPr/>
            </p:nvSpPr>
            <p:spPr bwMode="auto">
              <a:xfrm>
                <a:off x="2760" y="1698"/>
                <a:ext cx="45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309259" name="Group 11"/>
          <p:cNvGrpSpPr>
            <a:grpSpLocks/>
          </p:cNvGrpSpPr>
          <p:nvPr/>
        </p:nvGrpSpPr>
        <p:grpSpPr bwMode="auto">
          <a:xfrm flipH="1">
            <a:off x="5651500" y="3822700"/>
            <a:ext cx="1200150" cy="666750"/>
            <a:chOff x="2607" y="1488"/>
            <a:chExt cx="756" cy="420"/>
          </a:xfrm>
        </p:grpSpPr>
        <p:sp>
          <p:nvSpPr>
            <p:cNvPr id="309260" name="Line 12"/>
            <p:cNvSpPr>
              <a:spLocks noChangeShapeType="1"/>
            </p:cNvSpPr>
            <p:nvPr/>
          </p:nvSpPr>
          <p:spPr bwMode="auto">
            <a:xfrm>
              <a:off x="2754" y="1488"/>
              <a:ext cx="5" cy="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309261" name="Group 13"/>
            <p:cNvGrpSpPr>
              <a:grpSpLocks/>
            </p:cNvGrpSpPr>
            <p:nvPr/>
          </p:nvGrpSpPr>
          <p:grpSpPr bwMode="auto">
            <a:xfrm>
              <a:off x="2607" y="1488"/>
              <a:ext cx="756" cy="420"/>
              <a:chOff x="2607" y="1488"/>
              <a:chExt cx="756" cy="420"/>
            </a:xfrm>
          </p:grpSpPr>
          <p:sp>
            <p:nvSpPr>
              <p:cNvPr id="309262" name="Line 14"/>
              <p:cNvSpPr>
                <a:spLocks noChangeShapeType="1"/>
              </p:cNvSpPr>
              <p:nvPr/>
            </p:nvSpPr>
            <p:spPr bwMode="auto">
              <a:xfrm>
                <a:off x="2607" y="1488"/>
                <a:ext cx="14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263" name="Line 15"/>
              <p:cNvSpPr>
                <a:spLocks noChangeShapeType="1"/>
              </p:cNvSpPr>
              <p:nvPr/>
            </p:nvSpPr>
            <p:spPr bwMode="auto">
              <a:xfrm>
                <a:off x="3219" y="1908"/>
                <a:ext cx="14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264" name="Line 16"/>
              <p:cNvSpPr>
                <a:spLocks noChangeShapeType="1"/>
              </p:cNvSpPr>
              <p:nvPr/>
            </p:nvSpPr>
            <p:spPr bwMode="auto">
              <a:xfrm>
                <a:off x="3214" y="1700"/>
                <a:ext cx="5" cy="20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265" name="Line 17"/>
              <p:cNvSpPr>
                <a:spLocks noChangeShapeType="1"/>
              </p:cNvSpPr>
              <p:nvPr/>
            </p:nvSpPr>
            <p:spPr bwMode="auto">
              <a:xfrm>
                <a:off x="2760" y="1698"/>
                <a:ext cx="453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309266" name="Line 18"/>
          <p:cNvSpPr>
            <a:spLocks noChangeShapeType="1"/>
          </p:cNvSpPr>
          <p:nvPr/>
        </p:nvSpPr>
        <p:spPr bwMode="auto">
          <a:xfrm>
            <a:off x="6254750" y="52578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9267" name="Text Box 19"/>
          <p:cNvSpPr txBox="1">
            <a:spLocks noChangeArrowheads="1"/>
          </p:cNvSpPr>
          <p:nvPr/>
        </p:nvSpPr>
        <p:spPr bwMode="auto">
          <a:xfrm>
            <a:off x="7870826" y="1905000"/>
            <a:ext cx="112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x-none" sz="2400" b="1"/>
              <a:t>5’</a:t>
            </a:r>
            <a:r>
              <a:rPr lang="tr-TR" altLang="x-none" sz="2400" b="1"/>
              <a:t> uç</a:t>
            </a:r>
            <a:endParaRPr lang="en-US" altLang="x-none" sz="2400">
              <a:latin typeface="Arial" charset="0"/>
            </a:endParaRPr>
          </a:p>
        </p:txBody>
      </p:sp>
      <p:sp>
        <p:nvSpPr>
          <p:cNvPr id="309268" name="Text Box 20"/>
          <p:cNvSpPr txBox="1">
            <a:spLocks noChangeArrowheads="1"/>
          </p:cNvSpPr>
          <p:nvPr/>
        </p:nvSpPr>
        <p:spPr bwMode="auto">
          <a:xfrm>
            <a:off x="8848726" y="3063875"/>
            <a:ext cx="112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x-none" sz="2400" b="1"/>
              <a:t>3’ </a:t>
            </a:r>
            <a:r>
              <a:rPr lang="tr-TR" altLang="x-none" sz="2400" b="1"/>
              <a:t>uç</a:t>
            </a:r>
            <a:endParaRPr lang="en-US" altLang="x-none" sz="2400">
              <a:latin typeface="Arial" charset="0"/>
            </a:endParaRPr>
          </a:p>
        </p:txBody>
      </p:sp>
      <p:sp>
        <p:nvSpPr>
          <p:cNvPr id="309269" name="Line 21"/>
          <p:cNvSpPr>
            <a:spLocks noChangeShapeType="1"/>
          </p:cNvSpPr>
          <p:nvPr/>
        </p:nvSpPr>
        <p:spPr bwMode="auto">
          <a:xfrm>
            <a:off x="8267700" y="2324100"/>
            <a:ext cx="1524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9270" name="Line 22"/>
          <p:cNvSpPr>
            <a:spLocks noChangeShapeType="1"/>
          </p:cNvSpPr>
          <p:nvPr/>
        </p:nvSpPr>
        <p:spPr bwMode="auto">
          <a:xfrm flipV="1">
            <a:off x="9271000" y="2984500"/>
            <a:ext cx="1524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26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3" descr="ec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3708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943475" y="2368550"/>
            <a:ext cx="3549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 altLang="x-none" sz="2400">
              <a:latin typeface="Times New Roman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6075364" y="1936750"/>
            <a:ext cx="297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 altLang="x-none" sz="2400">
              <a:latin typeface="Times New Roman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735638" y="1773238"/>
            <a:ext cx="493236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 altLang="x-none" sz="2400">
              <a:latin typeface="Times New Roman" charset="0"/>
            </a:endParaRPr>
          </a:p>
          <a:p>
            <a:r>
              <a:rPr lang="tr-TR" altLang="x-none" sz="2400" b="1"/>
              <a:t>“ANASTAS MUM SATSANA”  </a:t>
            </a:r>
          </a:p>
          <a:p>
            <a:endParaRPr lang="tr-TR" altLang="x-none" sz="2400" b="1"/>
          </a:p>
          <a:p>
            <a:r>
              <a:rPr lang="tr-TR" altLang="x-none" sz="2400" b="1">
                <a:latin typeface="Times New Roman" charset="0"/>
              </a:rPr>
              <a:t>                     </a:t>
            </a:r>
          </a:p>
          <a:p>
            <a:r>
              <a:rPr lang="tr-TR" altLang="x-none" sz="2400" b="1">
                <a:latin typeface="Times New Roman" charset="0"/>
              </a:rPr>
              <a:t>                 “</a:t>
            </a:r>
            <a:r>
              <a:rPr lang="tr-TR" altLang="x-none" sz="2400" b="1"/>
              <a:t>CTTAAG</a:t>
            </a:r>
          </a:p>
          <a:p>
            <a:r>
              <a:rPr lang="tr-TR" altLang="x-none" sz="2400" b="1"/>
              <a:t>           GAATTC</a:t>
            </a:r>
            <a:r>
              <a:rPr lang="tr-TR" altLang="x-none" sz="2400" b="1">
                <a:latin typeface="Times New Roman" charset="0"/>
              </a:rPr>
              <a:t>” </a:t>
            </a:r>
            <a:r>
              <a:rPr lang="tr-TR" altLang="x-none" sz="2400" b="1"/>
              <a:t>yapışkan uç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5932489" y="357188"/>
            <a:ext cx="448468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tr-TR" altLang="x-none" sz="2400"/>
              <a:t>Restriksiyon endonukleaz enzimlerinin DNA üzerindeki tanıma serileri palindrom özelliktedir:</a:t>
            </a:r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7464425" y="28527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 flipV="1">
            <a:off x="8401050" y="40767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7104064" y="5084763"/>
            <a:ext cx="35639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800"/>
              <a:t>“GGGCCC</a:t>
            </a:r>
          </a:p>
          <a:p>
            <a:r>
              <a:rPr lang="tr-TR" altLang="x-none" sz="2800"/>
              <a:t>  CCCGGG</a:t>
            </a:r>
            <a:r>
              <a:rPr lang="tr-TR" altLang="x-none" sz="2800">
                <a:latin typeface="Times New Roman" charset="0"/>
              </a:rPr>
              <a:t>”</a:t>
            </a:r>
            <a:r>
              <a:rPr lang="tr-TR" altLang="x-none" sz="2800"/>
              <a:t> küt uç </a:t>
            </a:r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>
            <a:off x="8040688" y="47974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8040688" y="58769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8637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/>
      <p:bldP spid="28689" grpId="0"/>
      <p:bldP spid="28690" grpId="0" animBg="1"/>
      <p:bldP spid="28691" grpId="0" animBg="1"/>
      <p:bldP spid="28692" grpId="0"/>
      <p:bldP spid="28693" grpId="0" animBg="1"/>
      <p:bldP spid="286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718" name="Rectangle 70"/>
          <p:cNvSpPr>
            <a:spLocks noGrp="1" noChangeArrowheads="1"/>
          </p:cNvSpPr>
          <p:nvPr>
            <p:ph type="title"/>
          </p:nvPr>
        </p:nvSpPr>
        <p:spPr>
          <a:xfrm>
            <a:off x="1981200" y="836614"/>
            <a:ext cx="8229600" cy="839787"/>
          </a:xfrm>
        </p:spPr>
        <p:txBody>
          <a:bodyPr/>
          <a:lstStyle/>
          <a:p>
            <a:endParaRPr lang="tr-TR" altLang="x-none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tr-TR" altLang="x-none"/>
          </a:p>
          <a:p>
            <a:endParaRPr lang="tr-TR" altLang="x-none"/>
          </a:p>
          <a:p>
            <a:endParaRPr lang="tr-TR" altLang="x-none"/>
          </a:p>
          <a:p>
            <a:endParaRPr lang="tr-TR" altLang="x-none"/>
          </a:p>
        </p:txBody>
      </p:sp>
      <p:grpSp>
        <p:nvGrpSpPr>
          <p:cNvPr id="283652" name="Group 4"/>
          <p:cNvGrpSpPr>
            <a:grpSpLocks/>
          </p:cNvGrpSpPr>
          <p:nvPr/>
        </p:nvGrpSpPr>
        <p:grpSpPr bwMode="auto">
          <a:xfrm>
            <a:off x="1524000" y="476250"/>
            <a:ext cx="9144000" cy="2592388"/>
            <a:chOff x="567" y="477"/>
            <a:chExt cx="5414" cy="1320"/>
          </a:xfrm>
        </p:grpSpPr>
        <p:pic>
          <p:nvPicPr>
            <p:cNvPr id="283653" name="Picture 5" descr="fg20-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295"/>
            <a:stretch>
              <a:fillRect/>
            </a:stretch>
          </p:blipFill>
          <p:spPr bwMode="auto">
            <a:xfrm>
              <a:off x="567" y="477"/>
              <a:ext cx="2738" cy="1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3654" name="Picture 6" descr="fg20-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507" b="4190"/>
            <a:stretch>
              <a:fillRect/>
            </a:stretch>
          </p:blipFill>
          <p:spPr bwMode="auto">
            <a:xfrm>
              <a:off x="3288" y="482"/>
              <a:ext cx="269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283721" name="Group 73"/>
          <p:cNvGraphicFramePr>
            <a:graphicFrameLocks noGrp="1"/>
          </p:cNvGraphicFramePr>
          <p:nvPr>
            <p:ph sz="half" idx="2"/>
          </p:nvPr>
        </p:nvGraphicFramePr>
        <p:xfrm>
          <a:off x="1524000" y="3068638"/>
          <a:ext cx="9144000" cy="2951163"/>
        </p:xfrm>
        <a:graphic>
          <a:graphicData uri="http://schemas.openxmlformats.org/drawingml/2006/table">
            <a:tbl>
              <a:tblPr/>
              <a:tblGrid>
                <a:gridCol w="2598738"/>
                <a:gridCol w="3860800"/>
                <a:gridCol w="2684462"/>
              </a:tblGrid>
              <a:tr h="1071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Enz</a:t>
                      </a:r>
                      <a:r>
                        <a:rPr kumimoji="0" lang="tr-TR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im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Se</a:t>
                      </a:r>
                      <a:r>
                        <a:rPr kumimoji="0" lang="tr-TR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kansı (Dizi)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</a:rPr>
                        <a:t>Kesim Sıklığı</a:t>
                      </a:r>
                      <a:endParaRPr kumimoji="0" lang="en-US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Sau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3A1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Eco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Not</a:t>
                      </a: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5’-GATC-3’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5’-GAATTC-3’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5’-GCGGCCGC-3’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0.25kb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4kb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charset="0"/>
                          <a:ea typeface="宋体" charset="-122"/>
                        </a:rPr>
                        <a:t>65kb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3722" name="Rectangle 74"/>
          <p:cNvSpPr>
            <a:spLocks noChangeArrowheads="1"/>
          </p:cNvSpPr>
          <p:nvPr/>
        </p:nvSpPr>
        <p:spPr bwMode="auto">
          <a:xfrm rot="10800000" flipV="1">
            <a:off x="1522413" y="6165851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kumimoji="1" lang="tr-TR" altLang="zh-CN" sz="2800"/>
              <a:t>Kesim Sıklığı </a:t>
            </a:r>
            <a:r>
              <a:rPr kumimoji="1" lang="en-US" altLang="zh-CN" sz="2800">
                <a:ea typeface="宋体" charset="-122"/>
              </a:rPr>
              <a:t>=1/4n , n=</a:t>
            </a:r>
            <a:r>
              <a:rPr kumimoji="1" lang="tr-TR" altLang="zh-CN" sz="2800"/>
              <a:t>tanıma serisi uzunluğu</a:t>
            </a:r>
            <a:endParaRPr kumimoji="1" lang="en-US" altLang="zh-CN" sz="280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9539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83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  <a:latin typeface="Comic Sans MS" charset="0"/>
              </a:rPr>
              <a:t>Restri</a:t>
            </a:r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>ksiyon Haritaları</a:t>
            </a:r>
            <a:endParaRPr lang="en-US" altLang="x-none">
              <a:solidFill>
                <a:srgbClr val="FF3300"/>
              </a:solidFill>
              <a:latin typeface="Comic Sans MS" charset="0"/>
            </a:endParaRPr>
          </a:p>
        </p:txBody>
      </p:sp>
      <p:sp>
        <p:nvSpPr>
          <p:cNvPr id="306179" name="Text Box 3"/>
          <p:cNvSpPr txBox="1">
            <a:spLocks noChangeArrowheads="1"/>
          </p:cNvSpPr>
          <p:nvPr/>
        </p:nvSpPr>
        <p:spPr bwMode="auto">
          <a:xfrm>
            <a:off x="2270126" y="1412875"/>
            <a:ext cx="786447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altLang="x-none" sz="2400"/>
              <a:t>Restriksiyon haritaları, çevrimsel ya da lineer DNA molekülleri   üzerindeki restriksiyon endonukleaz enzimlerinin kesim bölgelerini gösteren haritalardır</a:t>
            </a:r>
            <a:endParaRPr lang="en-US" altLang="x-none" sz="2400"/>
          </a:p>
          <a:p>
            <a:pPr eaLnBrk="0" hangingPunct="0"/>
            <a:endParaRPr lang="en-US" altLang="x-none" sz="2400">
              <a:latin typeface="Times New Roman" charset="0"/>
            </a:endParaRPr>
          </a:p>
        </p:txBody>
      </p:sp>
      <p:sp>
        <p:nvSpPr>
          <p:cNvPr id="306180" name="Oval 4"/>
          <p:cNvSpPr>
            <a:spLocks noChangeArrowheads="1"/>
          </p:cNvSpPr>
          <p:nvPr/>
        </p:nvSpPr>
        <p:spPr bwMode="auto">
          <a:xfrm>
            <a:off x="2476500" y="3182938"/>
            <a:ext cx="1460500" cy="14351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tr-TR" altLang="x-none">
              <a:solidFill>
                <a:srgbClr val="FF3300"/>
              </a:solidFill>
            </a:endParaRPr>
          </a:p>
        </p:txBody>
      </p:sp>
      <p:sp>
        <p:nvSpPr>
          <p:cNvPr id="306181" name="Line 5"/>
          <p:cNvSpPr>
            <a:spLocks noChangeShapeType="1"/>
          </p:cNvSpPr>
          <p:nvPr/>
        </p:nvSpPr>
        <p:spPr bwMode="auto">
          <a:xfrm>
            <a:off x="3206750" y="3078163"/>
            <a:ext cx="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2" name="Line 6"/>
          <p:cNvSpPr>
            <a:spLocks noChangeShapeType="1"/>
          </p:cNvSpPr>
          <p:nvPr/>
        </p:nvSpPr>
        <p:spPr bwMode="auto">
          <a:xfrm flipV="1">
            <a:off x="3506788" y="3222626"/>
            <a:ext cx="196850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3" name="Line 7"/>
          <p:cNvSpPr>
            <a:spLocks noChangeShapeType="1"/>
          </p:cNvSpPr>
          <p:nvPr/>
        </p:nvSpPr>
        <p:spPr bwMode="auto">
          <a:xfrm flipV="1">
            <a:off x="3754439" y="3613151"/>
            <a:ext cx="274637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4" name="Line 8"/>
          <p:cNvSpPr>
            <a:spLocks noChangeShapeType="1"/>
          </p:cNvSpPr>
          <p:nvPr/>
        </p:nvSpPr>
        <p:spPr bwMode="auto">
          <a:xfrm flipH="1" flipV="1">
            <a:off x="2371725" y="3679825"/>
            <a:ext cx="261938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5" name="Line 9"/>
          <p:cNvSpPr>
            <a:spLocks noChangeShapeType="1"/>
          </p:cNvSpPr>
          <p:nvPr/>
        </p:nvSpPr>
        <p:spPr bwMode="auto">
          <a:xfrm>
            <a:off x="5021263" y="4095750"/>
            <a:ext cx="47609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6" name="Line 10"/>
          <p:cNvSpPr>
            <a:spLocks noChangeShapeType="1"/>
          </p:cNvSpPr>
          <p:nvPr/>
        </p:nvSpPr>
        <p:spPr bwMode="auto">
          <a:xfrm>
            <a:off x="5399088" y="3940176"/>
            <a:ext cx="0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7" name="Line 11"/>
          <p:cNvSpPr>
            <a:spLocks noChangeShapeType="1"/>
          </p:cNvSpPr>
          <p:nvPr/>
        </p:nvSpPr>
        <p:spPr bwMode="auto">
          <a:xfrm>
            <a:off x="6019800" y="3962401"/>
            <a:ext cx="0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8" name="Line 12"/>
          <p:cNvSpPr>
            <a:spLocks noChangeShapeType="1"/>
          </p:cNvSpPr>
          <p:nvPr/>
        </p:nvSpPr>
        <p:spPr bwMode="auto">
          <a:xfrm>
            <a:off x="8839200" y="3962401"/>
            <a:ext cx="0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6189" name="Text Box 13"/>
          <p:cNvSpPr txBox="1">
            <a:spLocks noChangeArrowheads="1"/>
          </p:cNvSpPr>
          <p:nvPr/>
        </p:nvSpPr>
        <p:spPr bwMode="auto">
          <a:xfrm>
            <a:off x="5013326" y="3592513"/>
            <a:ext cx="7159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400">
                <a:latin typeface="Times New Roman" charset="0"/>
              </a:rPr>
              <a:t>HindIII</a:t>
            </a:r>
          </a:p>
        </p:txBody>
      </p:sp>
      <p:sp>
        <p:nvSpPr>
          <p:cNvPr id="306190" name="Text Box 14"/>
          <p:cNvSpPr txBox="1">
            <a:spLocks noChangeArrowheads="1"/>
          </p:cNvSpPr>
          <p:nvPr/>
        </p:nvSpPr>
        <p:spPr bwMode="auto">
          <a:xfrm>
            <a:off x="5715001" y="3592513"/>
            <a:ext cx="708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400">
                <a:latin typeface="Times New Roman" charset="0"/>
              </a:rPr>
              <a:t>BamHI</a:t>
            </a:r>
          </a:p>
        </p:txBody>
      </p:sp>
      <p:sp>
        <p:nvSpPr>
          <p:cNvPr id="306191" name="Text Box 15"/>
          <p:cNvSpPr txBox="1">
            <a:spLocks noChangeArrowheads="1"/>
          </p:cNvSpPr>
          <p:nvPr/>
        </p:nvSpPr>
        <p:spPr bwMode="auto">
          <a:xfrm>
            <a:off x="8610601" y="3627438"/>
            <a:ext cx="5191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400">
                <a:latin typeface="Times New Roman" charset="0"/>
              </a:rPr>
              <a:t>PstII</a:t>
            </a:r>
          </a:p>
        </p:txBody>
      </p:sp>
      <p:sp>
        <p:nvSpPr>
          <p:cNvPr id="306192" name="Text Box 16"/>
          <p:cNvSpPr txBox="1">
            <a:spLocks noChangeArrowheads="1"/>
          </p:cNvSpPr>
          <p:nvPr/>
        </p:nvSpPr>
        <p:spPr bwMode="auto">
          <a:xfrm>
            <a:off x="1828801" y="3505200"/>
            <a:ext cx="5191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400">
                <a:latin typeface="Times New Roman" charset="0"/>
              </a:rPr>
              <a:t>PstII</a:t>
            </a:r>
          </a:p>
        </p:txBody>
      </p:sp>
      <p:sp>
        <p:nvSpPr>
          <p:cNvPr id="306193" name="Text Box 17"/>
          <p:cNvSpPr txBox="1">
            <a:spLocks noChangeArrowheads="1"/>
          </p:cNvSpPr>
          <p:nvPr/>
        </p:nvSpPr>
        <p:spPr bwMode="auto">
          <a:xfrm>
            <a:off x="3962401" y="3429000"/>
            <a:ext cx="708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400">
                <a:latin typeface="Times New Roman" charset="0"/>
              </a:rPr>
              <a:t>BamHI</a:t>
            </a:r>
          </a:p>
        </p:txBody>
      </p:sp>
      <p:sp>
        <p:nvSpPr>
          <p:cNvPr id="306194" name="Text Box 18"/>
          <p:cNvSpPr txBox="1">
            <a:spLocks noChangeArrowheads="1"/>
          </p:cNvSpPr>
          <p:nvPr/>
        </p:nvSpPr>
        <p:spPr bwMode="auto">
          <a:xfrm>
            <a:off x="3703638" y="3048000"/>
            <a:ext cx="7159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400">
                <a:latin typeface="Times New Roman" charset="0"/>
              </a:rPr>
              <a:t>HindIII</a:t>
            </a:r>
          </a:p>
        </p:txBody>
      </p:sp>
      <p:sp>
        <p:nvSpPr>
          <p:cNvPr id="306195" name="Text Box 19"/>
          <p:cNvSpPr txBox="1">
            <a:spLocks noChangeArrowheads="1"/>
          </p:cNvSpPr>
          <p:nvPr/>
        </p:nvSpPr>
        <p:spPr bwMode="auto">
          <a:xfrm>
            <a:off x="2895601" y="2743200"/>
            <a:ext cx="638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400">
                <a:latin typeface="Times New Roman" charset="0"/>
              </a:rPr>
              <a:t>EcoRI</a:t>
            </a:r>
          </a:p>
        </p:txBody>
      </p:sp>
    </p:spTree>
    <p:extLst>
      <p:ext uri="{BB962C8B-B14F-4D97-AF65-F5344CB8AC3E}">
        <p14:creationId xmlns:p14="http://schemas.microsoft.com/office/powerpoint/2010/main" val="199869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Text Box 2"/>
          <p:cNvSpPr txBox="1">
            <a:spLocks noChangeArrowheads="1"/>
          </p:cNvSpPr>
          <p:nvPr/>
        </p:nvSpPr>
        <p:spPr bwMode="auto">
          <a:xfrm>
            <a:off x="1828800" y="228600"/>
            <a:ext cx="853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tr-TR" altLang="x-none" sz="3200">
                <a:solidFill>
                  <a:srgbClr val="FF3300"/>
                </a:solidFill>
              </a:rPr>
              <a:t>Agaroz Jel Elektroforezi</a:t>
            </a:r>
            <a:endParaRPr lang="en-US" altLang="x-none" sz="3200">
              <a:solidFill>
                <a:srgbClr val="FF3300"/>
              </a:solidFill>
            </a:endParaRPr>
          </a:p>
        </p:txBody>
      </p:sp>
      <p:grpSp>
        <p:nvGrpSpPr>
          <p:cNvPr id="329731" name="Group 3"/>
          <p:cNvGrpSpPr>
            <a:grpSpLocks/>
          </p:cNvGrpSpPr>
          <p:nvPr/>
        </p:nvGrpSpPr>
        <p:grpSpPr bwMode="auto">
          <a:xfrm>
            <a:off x="1847850" y="2565400"/>
            <a:ext cx="7315200" cy="3378200"/>
            <a:chOff x="240" y="1680"/>
            <a:chExt cx="4608" cy="2128"/>
          </a:xfrm>
        </p:grpSpPr>
        <p:grpSp>
          <p:nvGrpSpPr>
            <p:cNvPr id="329732" name="Group 4"/>
            <p:cNvGrpSpPr>
              <a:grpSpLocks/>
            </p:cNvGrpSpPr>
            <p:nvPr/>
          </p:nvGrpSpPr>
          <p:grpSpPr bwMode="auto">
            <a:xfrm>
              <a:off x="1296" y="1824"/>
              <a:ext cx="3216" cy="672"/>
              <a:chOff x="1392" y="1968"/>
              <a:chExt cx="3216" cy="672"/>
            </a:xfrm>
          </p:grpSpPr>
          <p:sp>
            <p:nvSpPr>
              <p:cNvPr id="329733" name="Rectangle 5"/>
              <p:cNvSpPr>
                <a:spLocks noChangeArrowheads="1"/>
              </p:cNvSpPr>
              <p:nvPr/>
            </p:nvSpPr>
            <p:spPr bwMode="auto">
              <a:xfrm>
                <a:off x="1392" y="2064"/>
                <a:ext cx="3216" cy="576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29734" name="Line 6"/>
              <p:cNvSpPr>
                <a:spLocks noChangeShapeType="1"/>
              </p:cNvSpPr>
              <p:nvPr/>
            </p:nvSpPr>
            <p:spPr bwMode="auto">
              <a:xfrm>
                <a:off x="1392" y="1968"/>
                <a:ext cx="0" cy="672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29735" name="Line 7"/>
              <p:cNvSpPr>
                <a:spLocks noChangeShapeType="1"/>
              </p:cNvSpPr>
              <p:nvPr/>
            </p:nvSpPr>
            <p:spPr bwMode="auto">
              <a:xfrm>
                <a:off x="4608" y="1968"/>
                <a:ext cx="0" cy="672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29736" name="Line 8"/>
              <p:cNvSpPr>
                <a:spLocks noChangeShapeType="1"/>
              </p:cNvSpPr>
              <p:nvPr/>
            </p:nvSpPr>
            <p:spPr bwMode="auto">
              <a:xfrm>
                <a:off x="1392" y="2631"/>
                <a:ext cx="3216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329737" name="Line 9"/>
            <p:cNvSpPr>
              <a:spLocks noChangeShapeType="1"/>
            </p:cNvSpPr>
            <p:nvPr/>
          </p:nvSpPr>
          <p:spPr bwMode="auto">
            <a:xfrm>
              <a:off x="1440" y="1888"/>
              <a:ext cx="0" cy="46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29738" name="Text Box 10"/>
            <p:cNvSpPr txBox="1">
              <a:spLocks noChangeArrowheads="1"/>
            </p:cNvSpPr>
            <p:nvPr/>
          </p:nvSpPr>
          <p:spPr bwMode="auto">
            <a:xfrm>
              <a:off x="4246" y="2400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x-none" sz="320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+</a:t>
              </a:r>
              <a:endParaRPr lang="en-US" altLang="x-none" sz="2400">
                <a:solidFill>
                  <a:schemeClr val="bg1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29739" name="Text Box 11"/>
            <p:cNvSpPr txBox="1">
              <a:spLocks noChangeArrowheads="1"/>
            </p:cNvSpPr>
            <p:nvPr/>
          </p:nvSpPr>
          <p:spPr bwMode="auto">
            <a:xfrm>
              <a:off x="1335" y="2400"/>
              <a:ext cx="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x-none" sz="320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-</a:t>
              </a:r>
              <a:endParaRPr lang="en-US" altLang="x-none" sz="2400">
                <a:solidFill>
                  <a:schemeClr val="bg1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29740" name="Freeform 12"/>
            <p:cNvSpPr>
              <a:spLocks/>
            </p:cNvSpPr>
            <p:nvPr/>
          </p:nvSpPr>
          <p:spPr bwMode="auto">
            <a:xfrm>
              <a:off x="368" y="1776"/>
              <a:ext cx="1072" cy="1712"/>
            </a:xfrm>
            <a:custGeom>
              <a:avLst/>
              <a:gdLst>
                <a:gd name="T0" fmla="*/ 1072 w 1072"/>
                <a:gd name="T1" fmla="*/ 112 h 1712"/>
                <a:gd name="T2" fmla="*/ 976 w 1072"/>
                <a:gd name="T3" fmla="*/ 16 h 1712"/>
                <a:gd name="T4" fmla="*/ 736 w 1072"/>
                <a:gd name="T5" fmla="*/ 64 h 1712"/>
                <a:gd name="T6" fmla="*/ 400 w 1072"/>
                <a:gd name="T7" fmla="*/ 400 h 1712"/>
                <a:gd name="T8" fmla="*/ 64 w 1072"/>
                <a:gd name="T9" fmla="*/ 1504 h 1712"/>
                <a:gd name="T10" fmla="*/ 16 w 1072"/>
                <a:gd name="T11" fmla="*/ 1648 h 1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2" h="1712">
                  <a:moveTo>
                    <a:pt x="1072" y="112"/>
                  </a:moveTo>
                  <a:cubicBezTo>
                    <a:pt x="1052" y="68"/>
                    <a:pt x="1032" y="24"/>
                    <a:pt x="976" y="16"/>
                  </a:cubicBezTo>
                  <a:cubicBezTo>
                    <a:pt x="920" y="8"/>
                    <a:pt x="832" y="0"/>
                    <a:pt x="736" y="64"/>
                  </a:cubicBezTo>
                  <a:cubicBezTo>
                    <a:pt x="640" y="128"/>
                    <a:pt x="512" y="160"/>
                    <a:pt x="400" y="400"/>
                  </a:cubicBezTo>
                  <a:cubicBezTo>
                    <a:pt x="288" y="640"/>
                    <a:pt x="128" y="1296"/>
                    <a:pt x="64" y="1504"/>
                  </a:cubicBezTo>
                  <a:cubicBezTo>
                    <a:pt x="0" y="1712"/>
                    <a:pt x="8" y="1680"/>
                    <a:pt x="16" y="164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29741" name="Freeform 13"/>
            <p:cNvSpPr>
              <a:spLocks/>
            </p:cNvSpPr>
            <p:nvPr/>
          </p:nvSpPr>
          <p:spPr bwMode="auto">
            <a:xfrm>
              <a:off x="720" y="1680"/>
              <a:ext cx="4128" cy="1744"/>
            </a:xfrm>
            <a:custGeom>
              <a:avLst/>
              <a:gdLst>
                <a:gd name="T0" fmla="*/ 3656 w 4128"/>
                <a:gd name="T1" fmla="*/ 208 h 1744"/>
                <a:gd name="T2" fmla="*/ 3704 w 4128"/>
                <a:gd name="T3" fmla="*/ 64 h 1744"/>
                <a:gd name="T4" fmla="*/ 3800 w 4128"/>
                <a:gd name="T5" fmla="*/ 16 h 1744"/>
                <a:gd name="T6" fmla="*/ 3944 w 4128"/>
                <a:gd name="T7" fmla="*/ 112 h 1744"/>
                <a:gd name="T8" fmla="*/ 4040 w 4128"/>
                <a:gd name="T9" fmla="*/ 688 h 1744"/>
                <a:gd name="T10" fmla="*/ 3992 w 4128"/>
                <a:gd name="T11" fmla="*/ 1216 h 1744"/>
                <a:gd name="T12" fmla="*/ 3224 w 4128"/>
                <a:gd name="T13" fmla="*/ 1552 h 1744"/>
                <a:gd name="T14" fmla="*/ 1256 w 4128"/>
                <a:gd name="T15" fmla="*/ 1696 h 1744"/>
                <a:gd name="T16" fmla="*/ 200 w 4128"/>
                <a:gd name="T17" fmla="*/ 1696 h 1744"/>
                <a:gd name="T18" fmla="*/ 56 w 4128"/>
                <a:gd name="T19" fmla="*/ 1744 h 1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28" h="1744">
                  <a:moveTo>
                    <a:pt x="3656" y="208"/>
                  </a:moveTo>
                  <a:cubicBezTo>
                    <a:pt x="3668" y="152"/>
                    <a:pt x="3680" y="96"/>
                    <a:pt x="3704" y="64"/>
                  </a:cubicBezTo>
                  <a:cubicBezTo>
                    <a:pt x="3728" y="32"/>
                    <a:pt x="3760" y="8"/>
                    <a:pt x="3800" y="16"/>
                  </a:cubicBezTo>
                  <a:cubicBezTo>
                    <a:pt x="3840" y="24"/>
                    <a:pt x="3904" y="0"/>
                    <a:pt x="3944" y="112"/>
                  </a:cubicBezTo>
                  <a:cubicBezTo>
                    <a:pt x="3984" y="224"/>
                    <a:pt x="4032" y="504"/>
                    <a:pt x="4040" y="688"/>
                  </a:cubicBezTo>
                  <a:cubicBezTo>
                    <a:pt x="4048" y="872"/>
                    <a:pt x="4128" y="1072"/>
                    <a:pt x="3992" y="1216"/>
                  </a:cubicBezTo>
                  <a:cubicBezTo>
                    <a:pt x="3856" y="1360"/>
                    <a:pt x="3680" y="1472"/>
                    <a:pt x="3224" y="1552"/>
                  </a:cubicBezTo>
                  <a:cubicBezTo>
                    <a:pt x="2768" y="1632"/>
                    <a:pt x="1760" y="1672"/>
                    <a:pt x="1256" y="1696"/>
                  </a:cubicBezTo>
                  <a:cubicBezTo>
                    <a:pt x="752" y="1720"/>
                    <a:pt x="400" y="1688"/>
                    <a:pt x="200" y="1696"/>
                  </a:cubicBezTo>
                  <a:cubicBezTo>
                    <a:pt x="0" y="1704"/>
                    <a:pt x="80" y="1736"/>
                    <a:pt x="56" y="174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29742" name="Rectangle 14"/>
            <p:cNvSpPr>
              <a:spLocks noChangeArrowheads="1"/>
            </p:cNvSpPr>
            <p:nvPr/>
          </p:nvSpPr>
          <p:spPr bwMode="auto">
            <a:xfrm>
              <a:off x="240" y="3424"/>
              <a:ext cx="576" cy="38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r-TR" altLang="x-none" sz="2400">
                  <a:latin typeface="Arial" charset="0"/>
                </a:rPr>
                <a:t>Güç </a:t>
              </a:r>
            </a:p>
            <a:p>
              <a:pPr algn="ctr" eaLnBrk="0" hangingPunct="0"/>
              <a:endParaRPr lang="en-US" altLang="x-none" sz="2400">
                <a:latin typeface="Arial" charset="0"/>
              </a:endParaRPr>
            </a:p>
          </p:txBody>
        </p:sp>
        <p:sp>
          <p:nvSpPr>
            <p:cNvPr id="329743" name="Line 15"/>
            <p:cNvSpPr>
              <a:spLocks noChangeShapeType="1"/>
            </p:cNvSpPr>
            <p:nvPr/>
          </p:nvSpPr>
          <p:spPr bwMode="auto">
            <a:xfrm>
              <a:off x="4387" y="1872"/>
              <a:ext cx="0" cy="464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329744" name="Group 16"/>
          <p:cNvGrpSpPr>
            <a:grpSpLocks/>
          </p:cNvGrpSpPr>
          <p:nvPr/>
        </p:nvGrpSpPr>
        <p:grpSpPr bwMode="auto">
          <a:xfrm>
            <a:off x="1847851" y="1700214"/>
            <a:ext cx="8474075" cy="3117849"/>
            <a:chOff x="192" y="343"/>
            <a:chExt cx="5338" cy="1964"/>
          </a:xfrm>
        </p:grpSpPr>
        <p:grpSp>
          <p:nvGrpSpPr>
            <p:cNvPr id="329745" name="Group 17"/>
            <p:cNvGrpSpPr>
              <a:grpSpLocks/>
            </p:cNvGrpSpPr>
            <p:nvPr/>
          </p:nvGrpSpPr>
          <p:grpSpPr bwMode="auto">
            <a:xfrm>
              <a:off x="192" y="343"/>
              <a:ext cx="5338" cy="1964"/>
              <a:chOff x="192" y="343"/>
              <a:chExt cx="5338" cy="1964"/>
            </a:xfrm>
          </p:grpSpPr>
          <p:sp>
            <p:nvSpPr>
              <p:cNvPr id="329746" name="Text Box 18"/>
              <p:cNvSpPr txBox="1">
                <a:spLocks noChangeArrowheads="1"/>
              </p:cNvSpPr>
              <p:nvPr/>
            </p:nvSpPr>
            <p:spPr bwMode="auto">
              <a:xfrm>
                <a:off x="2592" y="2016"/>
                <a:ext cx="72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x-none" sz="2400" b="1">
                    <a:latin typeface="Arial" charset="0"/>
                    <a:ea typeface="ＭＳ Ｐゴシック" charset="-128"/>
                  </a:rPr>
                  <a:t>DNA</a:t>
                </a:r>
                <a:r>
                  <a:rPr lang="en-US" altLang="x-none" sz="2400" b="1">
                    <a:latin typeface="Arial" charset="0"/>
                    <a:ea typeface="ＭＳ Ｐゴシック" charset="-128"/>
                    <a:sym typeface="Wingdings" charset="2"/>
                  </a:rPr>
                  <a:t></a:t>
                </a:r>
                <a:endParaRPr lang="en-US" altLang="x-none" sz="2400" b="1"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329747" name="Text Box 19"/>
              <p:cNvSpPr txBox="1">
                <a:spLocks noChangeArrowheads="1"/>
              </p:cNvSpPr>
              <p:nvPr/>
            </p:nvSpPr>
            <p:spPr bwMode="auto">
              <a:xfrm>
                <a:off x="192" y="343"/>
                <a:ext cx="5338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altLang="x-none" sz="2000" b="1">
                    <a:ea typeface="ＭＳ Ｐゴシック" charset="-128"/>
                  </a:rPr>
                  <a:t>DNA </a:t>
                </a:r>
                <a:r>
                  <a:rPr lang="tr-TR" altLang="x-none" sz="2000" b="1"/>
                  <a:t>elektrik alana yerleştirildiğinde + kutba (anot) doğru hareket eder</a:t>
                </a:r>
                <a:endParaRPr lang="en-US" altLang="x-none" sz="2000" b="1">
                  <a:ea typeface="ＭＳ Ｐゴシック" charset="-128"/>
                </a:endParaRPr>
              </a:p>
            </p:txBody>
          </p:sp>
        </p:grpSp>
        <p:sp>
          <p:nvSpPr>
            <p:cNvPr id="329748" name="Text Box 20"/>
            <p:cNvSpPr txBox="1">
              <a:spLocks noChangeArrowheads="1"/>
            </p:cNvSpPr>
            <p:nvPr/>
          </p:nvSpPr>
          <p:spPr bwMode="auto">
            <a:xfrm>
              <a:off x="1328" y="1248"/>
              <a:ext cx="289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x-none" sz="240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H</a:t>
              </a:r>
            </a:p>
            <a:p>
              <a:pPr algn="ctr" eaLnBrk="0" hangingPunct="0"/>
              <a:r>
                <a:rPr lang="en-US" altLang="x-none" sz="2400">
                  <a:solidFill>
                    <a:schemeClr val="bg1"/>
                  </a:solidFill>
                  <a:latin typeface="Arial" charset="0"/>
                  <a:ea typeface="ＭＳ Ｐゴシック" charset="-128"/>
                  <a:sym typeface="Wingdings" charset="2"/>
                </a:rPr>
                <a:t></a:t>
              </a:r>
              <a:endParaRPr lang="en-US" altLang="x-none" sz="2400">
                <a:solidFill>
                  <a:schemeClr val="bg1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29749" name="Text Box 21"/>
            <p:cNvSpPr txBox="1">
              <a:spLocks noChangeArrowheads="1"/>
            </p:cNvSpPr>
            <p:nvPr/>
          </p:nvSpPr>
          <p:spPr bwMode="auto">
            <a:xfrm>
              <a:off x="4223" y="1248"/>
              <a:ext cx="338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x-none" sz="240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O</a:t>
              </a:r>
              <a:r>
                <a:rPr lang="en-US" altLang="x-none" sz="2400" baseline="-2500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2</a:t>
              </a:r>
            </a:p>
            <a:p>
              <a:pPr algn="ctr" eaLnBrk="0" hangingPunct="0"/>
              <a:r>
                <a:rPr lang="en-US" altLang="x-none" sz="2400">
                  <a:solidFill>
                    <a:schemeClr val="bg1"/>
                  </a:solidFill>
                  <a:latin typeface="Arial" charset="0"/>
                  <a:ea typeface="ＭＳ Ｐゴシック" charset="-128"/>
                  <a:sym typeface="Wingdings" charset="2"/>
                </a:rPr>
                <a:t></a:t>
              </a:r>
            </a:p>
          </p:txBody>
        </p:sp>
      </p:grpSp>
      <p:sp>
        <p:nvSpPr>
          <p:cNvPr id="329750" name="Text Box 22"/>
          <p:cNvSpPr txBox="1">
            <a:spLocks noChangeArrowheads="1"/>
          </p:cNvSpPr>
          <p:nvPr/>
        </p:nvSpPr>
        <p:spPr bwMode="auto">
          <a:xfrm>
            <a:off x="1828800" y="692150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tr-TR" altLang="x-none" sz="2000" b="1"/>
              <a:t>DNA negatif yüklüdür</a:t>
            </a:r>
          </a:p>
          <a:p>
            <a:pPr>
              <a:spcBef>
                <a:spcPct val="20000"/>
              </a:spcBef>
            </a:pPr>
            <a:r>
              <a:rPr lang="tr-TR" altLang="x-none" sz="2000" b="1"/>
              <a:t>Agaroz jel porları DNA’nın moleküler büyüklüğüne göre göçünü ve ayrılmasını sağlar</a:t>
            </a:r>
            <a:endParaRPr lang="en-US" altLang="x-none" sz="2400" b="1">
              <a:ea typeface="ＭＳ Ｐゴシック" charset="-128"/>
            </a:endParaRPr>
          </a:p>
        </p:txBody>
      </p:sp>
      <p:grpSp>
        <p:nvGrpSpPr>
          <p:cNvPr id="329751" name="Group 23"/>
          <p:cNvGrpSpPr>
            <a:grpSpLocks/>
          </p:cNvGrpSpPr>
          <p:nvPr/>
        </p:nvGrpSpPr>
        <p:grpSpPr bwMode="auto">
          <a:xfrm>
            <a:off x="4800600" y="3141663"/>
            <a:ext cx="2438400" cy="609600"/>
            <a:chOff x="2112" y="2016"/>
            <a:chExt cx="1536" cy="384"/>
          </a:xfrm>
        </p:grpSpPr>
        <p:sp>
          <p:nvSpPr>
            <p:cNvPr id="329752" name="AutoShape 24"/>
            <p:cNvSpPr>
              <a:spLocks noChangeArrowheads="1"/>
            </p:cNvSpPr>
            <p:nvPr/>
          </p:nvSpPr>
          <p:spPr bwMode="auto">
            <a:xfrm>
              <a:off x="2112" y="2016"/>
              <a:ext cx="1536" cy="384"/>
            </a:xfrm>
            <a:prstGeom prst="cube">
              <a:avLst>
                <a:gd name="adj" fmla="val 58931"/>
              </a:avLst>
            </a:prstGeom>
            <a:solidFill>
              <a:schemeClr val="bg2">
                <a:alpha val="61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29753" name="AutoShape 25"/>
            <p:cNvSpPr>
              <a:spLocks noChangeArrowheads="1"/>
            </p:cNvSpPr>
            <p:nvPr/>
          </p:nvSpPr>
          <p:spPr bwMode="auto">
            <a:xfrm>
              <a:off x="2413" y="2043"/>
              <a:ext cx="100" cy="83"/>
            </a:xfrm>
            <a:prstGeom prst="cube">
              <a:avLst>
                <a:gd name="adj" fmla="val 47222"/>
              </a:avLst>
            </a:prstGeom>
            <a:solidFill>
              <a:srgbClr val="0000FF">
                <a:alpha val="6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29754" name="AutoShape 26"/>
            <p:cNvSpPr>
              <a:spLocks noChangeArrowheads="1"/>
            </p:cNvSpPr>
            <p:nvPr/>
          </p:nvSpPr>
          <p:spPr bwMode="auto">
            <a:xfrm>
              <a:off x="2291" y="2142"/>
              <a:ext cx="101" cy="82"/>
            </a:xfrm>
            <a:prstGeom prst="cube">
              <a:avLst>
                <a:gd name="adj" fmla="val 47222"/>
              </a:avLst>
            </a:prstGeom>
            <a:solidFill>
              <a:srgbClr val="0000FF">
                <a:alpha val="6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329755" name="Group 27"/>
          <p:cNvGrpSpPr>
            <a:grpSpLocks/>
          </p:cNvGrpSpPr>
          <p:nvPr/>
        </p:nvGrpSpPr>
        <p:grpSpPr bwMode="auto">
          <a:xfrm>
            <a:off x="5029200" y="5105400"/>
            <a:ext cx="5562600" cy="1752600"/>
            <a:chOff x="2208" y="3216"/>
            <a:chExt cx="3504" cy="1104"/>
          </a:xfrm>
        </p:grpSpPr>
        <p:sp>
          <p:nvSpPr>
            <p:cNvPr id="329756" name="Rectangle 28"/>
            <p:cNvSpPr>
              <a:spLocks noChangeArrowheads="1"/>
            </p:cNvSpPr>
            <p:nvPr/>
          </p:nvSpPr>
          <p:spPr bwMode="auto">
            <a:xfrm>
              <a:off x="2976" y="3936"/>
              <a:ext cx="168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r-TR" altLang="x-none" sz="1400">
                  <a:latin typeface="Arial" charset="0"/>
                </a:rPr>
                <a:t>Agaroz jelin SEM görünümü </a:t>
              </a:r>
              <a:r>
                <a:rPr lang="en-US" altLang="x-none" sz="1400">
                  <a:latin typeface="Arial" charset="0"/>
                  <a:ea typeface="ＭＳ Ｐゴシック" charset="-128"/>
                </a:rPr>
                <a:t>(1×1 µm)</a:t>
              </a:r>
              <a:r>
                <a:rPr lang="en-US" altLang="x-none">
                  <a:latin typeface="Arial" charset="0"/>
                  <a:ea typeface="ＭＳ Ｐゴシック" charset="-128"/>
                </a:rPr>
                <a:t> </a:t>
              </a:r>
            </a:p>
          </p:txBody>
        </p:sp>
        <p:sp>
          <p:nvSpPr>
            <p:cNvPr id="329757" name="Text Box 29"/>
            <p:cNvSpPr txBox="1">
              <a:spLocks noChangeArrowheads="1"/>
            </p:cNvSpPr>
            <p:nvPr/>
          </p:nvSpPr>
          <p:spPr bwMode="auto">
            <a:xfrm>
              <a:off x="4352" y="4032"/>
              <a:ext cx="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x-none" sz="2400">
                  <a:solidFill>
                    <a:schemeClr val="bg1"/>
                  </a:solidFill>
                  <a:latin typeface="Arial" charset="0"/>
                  <a:ea typeface="ＭＳ Ｐゴシック" charset="-128"/>
                  <a:sym typeface="Wingdings" charset="2"/>
                </a:rPr>
                <a:t></a:t>
              </a:r>
              <a:endParaRPr lang="en-US" altLang="x-none" sz="2400">
                <a:solidFill>
                  <a:schemeClr val="bg1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29758" name="Text Box 30"/>
            <p:cNvSpPr txBox="1">
              <a:spLocks noChangeArrowheads="1"/>
            </p:cNvSpPr>
            <p:nvPr/>
          </p:nvSpPr>
          <p:spPr bwMode="auto">
            <a:xfrm>
              <a:off x="2208" y="3449"/>
              <a:ext cx="2544" cy="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x-none">
                  <a:latin typeface="Arial" charset="0"/>
                  <a:ea typeface="ＭＳ Ｐゴシック" charset="-128"/>
                </a:rPr>
                <a:t>•</a:t>
              </a:r>
              <a:r>
                <a:rPr lang="tr-TR" altLang="x-none">
                  <a:latin typeface="Arial" charset="0"/>
                </a:rPr>
                <a:t>Polimerize agaroz</a:t>
              </a:r>
              <a:r>
                <a:rPr lang="en-US" altLang="x-none">
                  <a:latin typeface="Arial" charset="0"/>
                  <a:ea typeface="ＭＳ Ｐゴシック" charset="-128"/>
                </a:rPr>
                <a:t>, </a:t>
              </a:r>
              <a:r>
                <a:rPr lang="tr-TR" altLang="x-none">
                  <a:latin typeface="Arial" charset="0"/>
                </a:rPr>
                <a:t>DNA göçüne izin verecek şekilde porlar içerir</a:t>
              </a:r>
              <a:endParaRPr lang="en-US" altLang="x-none">
                <a:latin typeface="Arial" charset="0"/>
              </a:endParaRPr>
            </a:p>
            <a:p>
              <a:pPr>
                <a:spcBef>
                  <a:spcPct val="20000"/>
                </a:spcBef>
              </a:pPr>
              <a:r>
                <a:rPr lang="en-US" altLang="x-none">
                  <a:latin typeface="Arial" charset="0"/>
                  <a:ea typeface="ＭＳ Ｐゴシック" charset="-128"/>
                </a:rPr>
                <a:t>  </a:t>
              </a:r>
              <a:endParaRPr lang="en-US" altLang="x-none" sz="1600">
                <a:latin typeface="Arial" charset="0"/>
                <a:ea typeface="ＭＳ Ｐゴシック" charset="-128"/>
              </a:endParaRPr>
            </a:p>
          </p:txBody>
        </p:sp>
        <p:pic>
          <p:nvPicPr>
            <p:cNvPr id="329759" name="Picture 3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2" y="3216"/>
              <a:ext cx="1020" cy="1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0828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5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82" name="Picture 2" descr="F12-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114" y="0"/>
            <a:ext cx="43068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6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2197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55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Macintosh PowerPoint</Application>
  <PresentationFormat>Geniş Ekran</PresentationFormat>
  <Paragraphs>84</Paragraphs>
  <Slides>7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20" baseType="lpstr">
      <vt:lpstr>Calibri</vt:lpstr>
      <vt:lpstr>Calibri Light</vt:lpstr>
      <vt:lpstr>DengXian</vt:lpstr>
      <vt:lpstr>ＭＳ Ｐゴシック</vt:lpstr>
      <vt:lpstr>宋体</vt:lpstr>
      <vt:lpstr>Arial</vt:lpstr>
      <vt:lpstr>Comic Sans MS</vt:lpstr>
      <vt:lpstr>Courier</vt:lpstr>
      <vt:lpstr>Helvetica</vt:lpstr>
      <vt:lpstr>Times</vt:lpstr>
      <vt:lpstr>Times New Roman</vt:lpstr>
      <vt:lpstr>Wingdings</vt:lpstr>
      <vt:lpstr>Office Teması</vt:lpstr>
      <vt:lpstr>Restriksiyon endonukleazlar</vt:lpstr>
      <vt:lpstr>PowerPoint Sunusu</vt:lpstr>
      <vt:lpstr>PowerPoint Sunusu</vt:lpstr>
      <vt:lpstr>PowerPoint Sunusu</vt:lpstr>
      <vt:lpstr>Restriksiyon Haritaları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2</cp:revision>
  <dcterms:created xsi:type="dcterms:W3CDTF">2017-10-24T10:19:37Z</dcterms:created>
  <dcterms:modified xsi:type="dcterms:W3CDTF">2017-10-24T10:42:56Z</dcterms:modified>
</cp:coreProperties>
</file>