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205" y="320040"/>
            <a:ext cx="10942955" cy="1959610"/>
          </a:xfrm>
        </p:spPr>
        <p:txBody>
          <a:bodyPr/>
          <a:lstStyle/>
          <a:p>
            <a:r>
              <a:rPr lang="tr-TR" altLang="en-US" sz="4400" b="1" dirty="0">
                <a:solidFill>
                  <a:schemeClr val="tx1"/>
                </a:solidFill>
              </a:rPr>
              <a:t>FİZİK TEDAVİ VE </a:t>
            </a:r>
            <a:br>
              <a:rPr lang="tr-TR" altLang="en-US" sz="4400" b="1" dirty="0">
                <a:solidFill>
                  <a:schemeClr val="tx1"/>
                </a:solidFill>
              </a:rPr>
            </a:br>
            <a:r>
              <a:rPr lang="tr-TR" altLang="en-US" sz="4400" b="1" dirty="0">
                <a:solidFill>
                  <a:schemeClr val="tx1"/>
                </a:solidFill>
              </a:rPr>
              <a:t>REHABİLİTASYON YÖNTEMLER</a:t>
            </a:r>
            <a:r>
              <a:rPr lang="tr-TR" altLang="en-US" sz="4400" dirty="0">
                <a:solidFill>
                  <a:schemeClr val="tx1"/>
                </a:solidFill>
              </a:rPr>
              <a:t>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993" y="4359275"/>
            <a:ext cx="10949517" cy="1752600"/>
          </a:xfrm>
        </p:spPr>
        <p:txBody>
          <a:bodyPr/>
          <a:lstStyle/>
          <a:p>
            <a:r>
              <a:rPr lang="tr-TR" altLang="en-US" sz="4400" b="1">
                <a:solidFill>
                  <a:srgbClr val="FF0000"/>
                </a:solidFill>
              </a:rPr>
              <a:t>SICAK TEDAVİSİ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Vazodilatasyon ve kan akımı artışı: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00505"/>
            <a:ext cx="9422130" cy="4627245"/>
          </a:xfrm>
        </p:spPr>
        <p:txBody>
          <a:bodyPr/>
          <a:lstStyle/>
          <a:p>
            <a:r>
              <a:rPr lang="en-US"/>
              <a:t>Histamin benzeri maddelerin etkili olduğu düşünülmektedir. Vazodilatasyon nedeniyle kan akımı ve hidrostatik basınç artarak ödem oluşur ve dolaşım arttığından ısı diğer bölgelere yayılır.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940"/>
            <a:ext cx="10972800" cy="582613"/>
          </a:xfrm>
        </p:spPr>
        <p:txBody>
          <a:bodyPr/>
          <a:lstStyle/>
          <a:p>
            <a:r>
              <a:rPr lang="en-US"/>
              <a:t>Ağrı üzerine etkisi: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73430"/>
            <a:ext cx="11116945" cy="4953000"/>
          </a:xfrm>
        </p:spPr>
        <p:txBody>
          <a:bodyPr/>
          <a:lstStyle/>
          <a:p>
            <a:r>
              <a:rPr lang="en-US"/>
              <a:t>Ağrıyı azaltır.</a:t>
            </a:r>
          </a:p>
          <a:p>
            <a:r>
              <a:rPr lang="en-US"/>
              <a:t>Ağrı üzerine sıcağın etkisi primer ve sekonder olmak üzere  2 yolla gerçekleşir.</a:t>
            </a:r>
          </a:p>
          <a:p>
            <a:r>
              <a:rPr lang="en-US"/>
              <a:t>Primer: Sıcağın hem serbest sinir uçlarına hem de ağrıyı ileten sinir liflerine direkt etkisi sonucunda ağrı eşiği yükselmekte ve bu yolla analjezi sağlanmaktadır. Endorfin salgısını arttırarak analjezi sağlar.</a:t>
            </a:r>
          </a:p>
          <a:p>
            <a:r>
              <a:rPr lang="en-US"/>
              <a:t>Sekonder: Kas spazmını çözerek ağrıyı azaltır. </a:t>
            </a:r>
          </a:p>
          <a:p>
            <a:r>
              <a:rPr lang="en-US"/>
              <a:t>Sıcağın etkisi ile inflamatuvar maddelerin, maddelerin, ödemin, eksudaların çözülmesi ve ortamdan uzaklaştırılması sağlanarak gerçekleşir.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Kas spazmı üzerine etkisi: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974455" cy="4953000"/>
          </a:xfrm>
        </p:spPr>
        <p:txBody>
          <a:bodyPr/>
          <a:lstStyle/>
          <a:p>
            <a:r>
              <a:rPr lang="en-US"/>
              <a:t>Sıcak kas spazmını çözer. </a:t>
            </a:r>
          </a:p>
          <a:p>
            <a:r>
              <a:rPr lang="en-US"/>
              <a:t>Gama lif aktivitesini, kas liflerinin uyarılabilirliğini ve istirahat halindeki kas tonusunu azaltır. Bu refleks gevşeme ve direkt etki ile oluşur.</a:t>
            </a:r>
          </a:p>
          <a:p>
            <a:r>
              <a:rPr lang="en-US"/>
              <a:t>Golgi tendon organlarının uyarılmasıyla kas spazmı azalır.</a:t>
            </a:r>
          </a:p>
          <a:p>
            <a:r>
              <a:rPr lang="en-US"/>
              <a:t>Kas iğcik aktivitesi ve gama lif aktivitesinde azalma ile spazm azalır.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853805" cy="4953000"/>
          </a:xfrm>
        </p:spPr>
        <p:txBody>
          <a:bodyPr/>
          <a:lstStyle/>
          <a:p>
            <a:r>
              <a:rPr lang="en-US"/>
              <a:t>Nöromusküler etkiler</a:t>
            </a:r>
          </a:p>
          <a:p>
            <a:r>
              <a:rPr lang="en-US"/>
              <a:t>- ciltteki termorestörler ve kastaki primer, sekonder sonlanmalar uyarılır(gama motor nörona uyarı götürerek kas tonusunu sağlayan yapılar)</a:t>
            </a:r>
          </a:p>
          <a:p>
            <a:r>
              <a:rPr lang="en-US"/>
              <a:t>- spinal kord düzeyinde alfa ve gama mn inhibisyonu yaparak kas spazmı azalır.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Viskoelastik fonksiyonlara etkisi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872220" cy="4953000"/>
          </a:xfrm>
        </p:spPr>
        <p:txBody>
          <a:bodyPr/>
          <a:lstStyle/>
          <a:p>
            <a:r>
              <a:rPr lang="en-US"/>
              <a:t>Dokular ısıtılınca viskoelastik özellikleri artar. Ancak ısı ortadan kalkınca önceki davranışları geri döner.</a:t>
            </a:r>
          </a:p>
          <a:p>
            <a:r>
              <a:rPr lang="en-US"/>
              <a:t>Sıcak uygulama ile birlikte egzersiz yapılırsa kalıcı etki sağlanır.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321800" cy="4953000"/>
          </a:xfrm>
        </p:spPr>
        <p:txBody>
          <a:bodyPr/>
          <a:lstStyle/>
          <a:p>
            <a:r>
              <a:rPr lang="en-US"/>
              <a:t>İdrar miktarında artma</a:t>
            </a:r>
          </a:p>
          <a:p>
            <a:r>
              <a:rPr lang="en-US"/>
              <a:t>lökositoz</a:t>
            </a:r>
          </a:p>
          <a:p>
            <a:r>
              <a:rPr lang="en-US"/>
              <a:t>Nabız sayısının artması</a:t>
            </a:r>
          </a:p>
          <a:p>
            <a:endParaRPr lang="en-US"/>
          </a:p>
          <a:p>
            <a:r>
              <a:rPr lang="en-US"/>
              <a:t>Yoğun ve uzun süren ısı uygulamaları yapılı</a:t>
            </a:r>
            <a:r>
              <a:rPr lang="tr-TR" altLang="en-US"/>
              <a:t>r</a:t>
            </a:r>
            <a:r>
              <a:rPr lang="en-US"/>
              <a:t>sa vücut ısısının 40 dereceyi geçtiği durumlarda mayi ve tuz tedavisi gerekebilir. Aksi taktirde sıcak çarpması olur.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984250"/>
          </a:xfrm>
        </p:spPr>
        <p:txBody>
          <a:bodyPr/>
          <a:lstStyle/>
          <a:p>
            <a:pPr algn="ctr"/>
            <a:r>
              <a:rPr lang="en-US" sz="4800">
                <a:solidFill>
                  <a:srgbClr val="FF0000"/>
                </a:solidFill>
              </a:rPr>
              <a:t>SICAK TEDAVİSİ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420350" cy="4953000"/>
          </a:xfrm>
        </p:spPr>
        <p:txBody>
          <a:bodyPr/>
          <a:lstStyle/>
          <a:p>
            <a:r>
              <a:rPr lang="en-US"/>
              <a:t>Isı, tedavi amacıyla eskiden beri sık olarak kullanılan bir enerji çeşididir.</a:t>
            </a:r>
          </a:p>
          <a:p>
            <a:r>
              <a:rPr lang="en-US"/>
              <a:t>Isınan bir maddenin içindeki moleküller gittikçe artan bir titreşim gösterir.</a:t>
            </a:r>
          </a:p>
          <a:p>
            <a:r>
              <a:rPr lang="en-US"/>
              <a:t>Dokunun ısıtılması, kas spazmı ve ağrının azaltılması amacıyla yıllardır kullanılmaktadır.</a:t>
            </a:r>
          </a:p>
          <a:p>
            <a:r>
              <a:rPr lang="en-US"/>
              <a:t>Yüzeyel ve derin sıcak uygulama diye 2 ye ayrılmaktadır.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5750"/>
            <a:ext cx="10340975" cy="5941060"/>
          </a:xfrm>
        </p:spPr>
        <p:txBody>
          <a:bodyPr/>
          <a:lstStyle/>
          <a:p>
            <a:r>
              <a:rPr lang="en-US"/>
              <a:t>Isının tedavideki kullanımını tam olarak anlayabilmek için öncelikle ısının derecelerini bilmek gerekir.</a:t>
            </a:r>
          </a:p>
          <a:p>
            <a:r>
              <a:rPr lang="en-US"/>
              <a:t>0-13 derece: çok soğuk</a:t>
            </a:r>
          </a:p>
          <a:p>
            <a:r>
              <a:rPr lang="en-US"/>
              <a:t>13-18 derece: soğuk</a:t>
            </a:r>
          </a:p>
          <a:p>
            <a:r>
              <a:rPr lang="en-US"/>
              <a:t>18-27 derece: serin</a:t>
            </a:r>
          </a:p>
          <a:p>
            <a:r>
              <a:rPr lang="en-US"/>
              <a:t>27-33 derece: nötral</a:t>
            </a:r>
          </a:p>
          <a:p>
            <a:r>
              <a:rPr lang="en-US"/>
              <a:t>33-37 derece: ılık</a:t>
            </a:r>
          </a:p>
          <a:p>
            <a:r>
              <a:rPr lang="en-US"/>
              <a:t>37-40 derece: sıcak</a:t>
            </a:r>
          </a:p>
          <a:p>
            <a:r>
              <a:rPr lang="en-US"/>
              <a:t>40 ve üzeri: çok sıcak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325" y="1174750"/>
            <a:ext cx="8833485" cy="4953000"/>
          </a:xfrm>
        </p:spPr>
        <p:txBody>
          <a:bodyPr/>
          <a:lstStyle/>
          <a:p>
            <a:r>
              <a:rPr lang="en-US"/>
              <a:t>Pratikte ısı tedavilerinin çoğu 40 ve 45 derece arasında tutulur.</a:t>
            </a:r>
          </a:p>
          <a:p>
            <a:r>
              <a:rPr lang="en-US"/>
              <a:t>Isıtıcı modaliteler farklı yollarla etkilemesine karşın hepsinin ortak yararı analjezi hiperemi lokal ve sistemik hipertermi sağlamaları ve kas tonusunu azaltmalarıdır.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178925" cy="4953000"/>
          </a:xfrm>
        </p:spPr>
        <p:txBody>
          <a:bodyPr/>
          <a:lstStyle/>
          <a:p>
            <a:r>
              <a:rPr lang="en-US"/>
              <a:t>İnsan organizmasında ısı 36-37 derecedir ve bu nötral ısı olarak kabul edilir.</a:t>
            </a:r>
          </a:p>
          <a:p>
            <a:r>
              <a:rPr lang="en-US"/>
              <a:t>Tedavi amacıyla kullanılan ısı genellikle mekanik ve elektrik enerjisinden faydalanılarak elde edilir.</a:t>
            </a:r>
          </a:p>
          <a:p>
            <a:r>
              <a:rPr lang="en-US"/>
              <a:t>Isı modaliteleri yüzeyel ve derin olmak üzere 2 kısma ayrılır.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548245" cy="4953000"/>
          </a:xfrm>
        </p:spPr>
        <p:txBody>
          <a:bodyPr/>
          <a:lstStyle/>
          <a:p>
            <a:r>
              <a:rPr lang="en-US"/>
              <a:t>Isı enerjisi: kondüksiyon (iletkenlik), konveksiyon (sıcak kitlelerin yer değiştirmesi), radyasyon (ışınlama), konversiyon (enerji değişimi) olmak üzere 4 yolla oluşmaktadır.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Shape 96"/>
          <p:cNvGraphicFramePr>
            <a:graphicFrameLocks noGrp="1"/>
          </p:cNvGraphicFramePr>
          <p:nvPr>
            <p:ph idx="1"/>
          </p:nvPr>
        </p:nvGraphicFramePr>
        <p:xfrm>
          <a:off x="325120" y="563245"/>
          <a:ext cx="11257280" cy="45402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752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22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FFFFFF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Isı transfer şekli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FFFFFF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yöntem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FFFFFF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Etki alanı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E4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Kondüksiyon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Sıcak paket, parafin, fluidoterapi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yüzeyel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F5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Konveksiyon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Hidroterapi, nemli hava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yüzeyel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Radyasyon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İnfraruj, mikro dalgalar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yüzeyel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F5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8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Konversiyon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Kısa dalga, ultrason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Tahoma" panose="020B0604030504040204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Tahoma" panose="020B0604030504040204"/>
                          <a:ea typeface="Tahoma" panose="020B0604030504040204"/>
                          <a:cs typeface="Tahoma" panose="020B0604030504040204"/>
                          <a:sym typeface="Tahoma" panose="020B0604030504040204"/>
                        </a:rPr>
                        <a:t>derin</a:t>
                      </a:r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525" y="333375"/>
            <a:ext cx="10972800" cy="1235075"/>
          </a:xfrm>
        </p:spPr>
        <p:txBody>
          <a:bodyPr/>
          <a:lstStyle/>
          <a:p>
            <a:pPr algn="ctr"/>
            <a:r>
              <a:rPr lang="en-US">
                <a:solidFill>
                  <a:srgbClr val="FF0000"/>
                </a:solidFill>
              </a:rPr>
              <a:t>YÜZEYEL ISI AJANLARININ FİZYOLOJİK ETKİLERİ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13610"/>
            <a:ext cx="9525000" cy="4239895"/>
          </a:xfrm>
        </p:spPr>
        <p:txBody>
          <a:bodyPr/>
          <a:lstStyle/>
          <a:p>
            <a:r>
              <a:rPr lang="en-US"/>
              <a:t>Vücut dokularının sıcaklığındaki artma sonucu oluşan fizyolojik değişimler, ısının uygulama süresi, dokuya giren enerji hızı, uygulama yapılan dokunun hacmi gibi bazı faktörlere bağlıdır.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Metabolik reaksiyonlar üzerine etkisi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7270" y="1095375"/>
            <a:ext cx="9504680" cy="4667250"/>
          </a:xfrm>
        </p:spPr>
        <p:txBody>
          <a:bodyPr/>
          <a:lstStyle/>
          <a:p>
            <a:r>
              <a:rPr lang="en-US"/>
              <a:t>Isıdaki her 10 derecelik yükselmede, hücrelerin kimyasal aktiviteleri ve metabolik hızları 2-3 kat artar. </a:t>
            </a:r>
          </a:p>
          <a:p>
            <a:r>
              <a:rPr lang="en-US"/>
              <a:t>Isı 45-50 dereceye ulaşınca, termal olarak oluşturulan protein yapımındaki bozulma karşılanamadığından dokudaki dokuda yanık meydana gelir. İnvitro çalışmalar yüksek ısıların kollajen içeren dokular ve kartilajın hasarını arttırdığı görülmüştür.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570</Words>
  <Application>Microsoft Office PowerPoint</Application>
  <PresentationFormat>Geniş ekran</PresentationFormat>
  <Paragraphs>65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SimSun</vt:lpstr>
      <vt:lpstr>Arial</vt:lpstr>
      <vt:lpstr>Tahoma</vt:lpstr>
      <vt:lpstr>Blue Waves</vt:lpstr>
      <vt:lpstr>FİZİK TEDAVİ VE  REHABİLİTASYON YÖNTEMLERİ</vt:lpstr>
      <vt:lpstr>SICAK TEDAVİSİ</vt:lpstr>
      <vt:lpstr>PowerPoint Sunusu</vt:lpstr>
      <vt:lpstr>PowerPoint Sunusu</vt:lpstr>
      <vt:lpstr>PowerPoint Sunusu</vt:lpstr>
      <vt:lpstr>PowerPoint Sunusu</vt:lpstr>
      <vt:lpstr>PowerPoint Sunusu</vt:lpstr>
      <vt:lpstr>YÜZEYEL ISI AJANLARININ FİZYOLOJİK ETKİLERİ</vt:lpstr>
      <vt:lpstr>Metabolik reaksiyonlar üzerine etkisi</vt:lpstr>
      <vt:lpstr>Vazodilatasyon ve kan akımı artışı:</vt:lpstr>
      <vt:lpstr>Ağrı üzerine etkisi:</vt:lpstr>
      <vt:lpstr>Kas spazmı üzerine etkisi:</vt:lpstr>
      <vt:lpstr>PowerPoint Sunusu</vt:lpstr>
      <vt:lpstr>Viskoelastik fonksiyonlara etkisi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Ergun GOKTAS</dc:creator>
  <cp:lastModifiedBy>Ergun GOKTAS</cp:lastModifiedBy>
  <cp:revision>8</cp:revision>
  <dcterms:created xsi:type="dcterms:W3CDTF">2017-07-19T16:36:00Z</dcterms:created>
  <dcterms:modified xsi:type="dcterms:W3CDTF">2018-05-19T12:20:08Z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