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sldIdLst>
    <p:sldId id="256" r:id="rId3"/>
    <p:sldId id="317" r:id="rId4"/>
    <p:sldId id="320" r:id="rId5"/>
    <p:sldId id="319" r:id="rId6"/>
    <p:sldId id="318" r:id="rId7"/>
    <p:sldId id="321" r:id="rId8"/>
    <p:sldId id="322" r:id="rId9"/>
    <p:sldId id="323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40" autoAdjust="0"/>
    <p:restoredTop sz="94675" autoAdjust="0"/>
  </p:normalViewPr>
  <p:slideViewPr>
    <p:cSldViewPr>
      <p:cViewPr>
        <p:scale>
          <a:sx n="114" d="100"/>
          <a:sy n="114" d="100"/>
        </p:scale>
        <p:origin x="-1014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A289D-16B0-4FE4-8F92-7E7629926742}" type="datetimeFigureOut">
              <a:rPr lang="tr-TR" smtClean="0"/>
              <a:pPr/>
              <a:t>09.02.2018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7060B-B066-489A-B483-F802301B2F65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4946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9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3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1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5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636912"/>
            <a:ext cx="9108504" cy="316835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88032" y="4005064"/>
            <a:ext cx="860444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tr-TR" altLang="ko-KR" sz="3600" b="1" dirty="0">
                <a:latin typeface="Arial" pitchFamily="34" charset="0"/>
                <a:ea typeface="맑은 고딕" pitchFamily="50" charset="-127"/>
                <a:cs typeface="Arial" pitchFamily="34" charset="0"/>
              </a:rPr>
              <a:t>Meslek edinilmiş ödünç iş ilişkisinde tarafların bireysel iş hukukundan doğan borçları </a:t>
            </a:r>
            <a:endParaRPr lang="tr-TR" altLang="ko-KR" sz="3600" b="1" dirty="0" smtClean="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edinilmiş ödünç iş ilişkisi ve iş görme borcu 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763688" y="1340768"/>
            <a:ext cx="7272808" cy="5400599"/>
          </a:xfrm>
        </p:spPr>
        <p:txBody>
          <a:bodyPr/>
          <a:lstStyle/>
          <a:p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 ilişkisinde ödünç işçi, ödünç veren işverene karşı iş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sözleşmesi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ile üstlendiği iş görme borcunu bu süre içerisinde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alan işverene karşı yerine getirmekle yükümlü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kılınmıştır.</a:t>
            </a:r>
          </a:p>
          <a:p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 kapsamda ele alınması gereken sorunlardan biri, işçinin farklı yerlerde görevlendirilmesi halinde, bir sonraki çalıştığı işyerinde </a:t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çalışma koşullarının ağır olmasının, çalışma koşullarında işçi </a:t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aleyhine esaslı değişiklik olarak yorumlanıp </a:t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yorumlanamayacağıdır. </a:t>
            </a:r>
          </a:p>
          <a:p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Diğer bir husus da özen borcudur. Ödünç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işçi, iş görme borcunu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alan işveren yanında ifa ederken, özen borcunun gereklerini de yerine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getirmelidir. Ödünç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 ilişkisinde de ödünç alan ve veren işverenler arasında ödünç işçinin özen borcu belirlenebilir, fakat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yönde bir belirleme yapılmamış olursa ödünç veren işverenle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işçi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arasındaki iş sözleşmesi baz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alınmalıdır.</a:t>
            </a:r>
          </a:p>
        </p:txBody>
      </p:sp>
    </p:spTree>
    <p:extLst>
      <p:ext uri="{BB962C8B-B14F-4D97-AF65-F5344CB8AC3E}">
        <p14:creationId xmlns:p14="http://schemas.microsoft.com/office/powerpoint/2010/main" val="3094223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763688" y="1196752"/>
            <a:ext cx="7272808" cy="5616623"/>
          </a:xfrm>
        </p:spPr>
        <p:txBody>
          <a:bodyPr/>
          <a:lstStyle/>
          <a:p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işçinin sadakat borcuna bakacak olursak, ödünç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müddetince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 borcun sadece ödünç alan işverene karşı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olmayacağını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aynı zamanda ödünç veren işverene karşı da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devam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edeceğini görmekteyizdir. İşçi, ödünç alan ve ödünç veren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işverenle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arasında var olan sadakat bağı gereği, işverenlerin ve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işyerlerinin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çıkarlarını koruma, işverenlere ekonomik, ticari veya mesleki bakımdan zarar verebilecek her türlü davranıştan kaçınma borcu altına girmektedir. Bu nedenle istisnai olarak yangın,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deprem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kaza, su baskını gibi olağanüstü durumlar ortaya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çıktığında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işçinin, sadakat borcu gereği asıl işinin dışındaki bazı işleri duruma göre yerine getirmesi beklenebilir. Ayrıca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sadakat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borcunun içine sır saklama yükümlülüğünün de girdiği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şüphesizdir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İşçinin sır saklama borcu kural olarak çalışma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ilişkisinin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devamı müddetince sürmektedir. Bunun neticesinde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 ilişkisi müddetince, ödünç işçinin ne ödünç veren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işverenin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mesleki sırlarını ödünç alan işverene, ne de ödünç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alanınkileri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 sözleşmesiyle bağlı olduğu işverenine aktarmaması gerekmektedir.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edinilmiş ödünç iş ilişkisi ve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sadakat borcu 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023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763688" y="1268760"/>
            <a:ext cx="7272808" cy="5472607"/>
          </a:xfrm>
        </p:spPr>
        <p:txBody>
          <a:bodyPr/>
          <a:lstStyle/>
          <a:p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 ilişkisinde ödünç veren işveren ile işçi arasındaki iş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sözleşmesi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müddetince de devam ettiğinden işçinin ödünç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verenin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talimatlarına da uyma borcunun devam ettiği zaten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ortadadır.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iş ilişkisinin kurulmasıyla birlikte ödünç işçi, iş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görme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edimini ödünç alan işverenin yanında yerine getirdiğinden ve aynı zamanda ödünç alan işverenin nam ve hesabına iş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gördüğünden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ödünç alan işverenin, işin görülmesini isteme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hakkına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bağlı olan yönetim hakkına sahip olduğu sonucuna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ulaşılmaktadır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Her ne kadar işçinin her iki işverenin talimatlarına itaat borcu bulunsa da işverenlerin ödünç işçi üzerinde sahip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olduğu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yönetim hakkının kapsamı ödünç alan ve ödünç veren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işverenler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bakımından farklılık arz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etmektedir.</a:t>
            </a:r>
          </a:p>
          <a:p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!!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veren işveren de yönetim hakkını devam ettirdiğinden,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başta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yıllık ücretli izin hakkının kullanılması ile birlikte eğer işçi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sağlama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sözleşmesinde düzenlenmişse işçisi geri çağırma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konularında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yönetim hakkını sınırlı da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olsa kullanabilecektir.</a:t>
            </a:r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edinilmiş ödünç iş ilişkisi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itaat borcu ve yönetim hakkı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14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19672" y="1124745"/>
            <a:ext cx="7344816" cy="5472607"/>
          </a:xfrm>
        </p:spPr>
        <p:txBody>
          <a:bodyPr/>
          <a:lstStyle/>
          <a:p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Kanunumuzdaki hükümlerden ücret ödeme borcunun ise özel istihdam bürosuna ait olduğu anlaşılmaktadır. Nitekim Türkiye İş Kurumu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Kanunu 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md.18/2-b. bendine göre özel istihdam bürosu tarafından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istihdam 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edilen ödünç işçilerin %10’unun ücretinin, ödeme gününden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itibaren 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yirmi gün içinde mücbir bir neden dışında ödenmemesi,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md.18/2-c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bendi uyarınca da bir yıl içinde en az bir işçinin ücretinin,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 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az üç defa sözleşme ile belirlenen ücretin altında ödenmesi veya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süresinde 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ödenmemesi, özel istihdam bürosuna verilen meslek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edinilmiş 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iş ilişkisi kurma yetkisinin iptal nedenleri arasında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düzenlenmiştir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Bu doğrultudaki hükümler, ücret ödeme borcunun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doğrudan 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muhatabının özel istihdam bürosu olduğuna işaret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etmektedir.</a:t>
            </a:r>
          </a:p>
          <a:p>
            <a:endParaRPr lang="tr-TR" sz="1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Bununla birlikte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6715 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sayılı kanunla getirilen düzenlemelerde ödünç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işçinin 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ücret alacağı karşısında özel istihdam bürosu ile ödünç alan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işverenin 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müteselsil sorumluluğundan kaçınıldığı belirlenmektedir.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Sadece 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 Kanunu md.7/2-f. bendi kapsamında kurulan ödünç iş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ilişkileri 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bakımından ödünç alan işveren açısından da sorumluluk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öngörülmüştür</a:t>
            </a:r>
            <a:r>
              <a:rPr lang="tr-TR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tr-TR" sz="1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edinilmiş ödünç iş ilişkisi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 ücret ödeme borcu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662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19672" y="0"/>
            <a:ext cx="7524328" cy="1268759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Edinilmiş Ödünç İş </a:t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İlişkisinde Eşit İşlem Borcu 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idx="10"/>
          </p:nvPr>
        </p:nvSpPr>
        <p:spPr>
          <a:xfrm>
            <a:off x="1619672" y="1268760"/>
            <a:ext cx="7524328" cy="5589239"/>
          </a:xfrm>
        </p:spPr>
        <p:txBody>
          <a:bodyPr/>
          <a:lstStyle/>
          <a:p>
            <a:endParaRPr lang="tr-TR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0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5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 Kanunu md.7/10;</a:t>
            </a:r>
          </a:p>
          <a:p>
            <a:r>
              <a:rPr lang="tr-TR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“Geçici işçinin, geçici işçiyi çalıştıran işverenin </a:t>
            </a:r>
            <a:br>
              <a:rPr lang="tr-TR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işyerindeki çalışma süresince </a:t>
            </a:r>
            <a:r>
              <a:rPr lang="tr-TR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temel çalışma koşulları</a:t>
            </a:r>
            <a:r>
              <a:rPr lang="tr-TR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tr-TR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bu işçilerin aynı işveren tarafından aynı iş için </a:t>
            </a:r>
            <a:br>
              <a:rPr lang="tr-TR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doğrudan istihdamı hâlinde sağlanacak koşulların </a:t>
            </a:r>
            <a:br>
              <a:rPr lang="tr-TR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altında olamaz.”</a:t>
            </a:r>
            <a:endParaRPr lang="tr-TR" sz="2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640277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idx="10"/>
          </p:nvPr>
        </p:nvSpPr>
        <p:spPr>
          <a:xfrm>
            <a:off x="1619672" y="1268760"/>
            <a:ext cx="7524328" cy="5589239"/>
          </a:xfrm>
        </p:spPr>
        <p:txBody>
          <a:bodyPr/>
          <a:lstStyle/>
          <a:p>
            <a:endParaRPr lang="tr-TR" sz="20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5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Temel Çalışma Koşulları;</a:t>
            </a:r>
          </a:p>
          <a:p>
            <a:pPr marL="457200" indent="-457200">
              <a:spcBef>
                <a:spcPts val="600"/>
              </a:spcBef>
            </a:pPr>
            <a:r>
              <a:rPr lang="tr-TR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tr-TR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Genel tatiller</a:t>
            </a:r>
          </a:p>
          <a:p>
            <a:pPr marL="457200" indent="-457200">
              <a:spcBef>
                <a:spcPts val="600"/>
              </a:spcBef>
            </a:pPr>
            <a:r>
              <a:rPr lang="tr-TR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tr-TR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Ücretli izin</a:t>
            </a:r>
          </a:p>
          <a:p>
            <a:pPr marL="457200" indent="-457200">
              <a:spcBef>
                <a:spcPts val="600"/>
              </a:spcBef>
            </a:pPr>
            <a:r>
              <a:rPr lang="tr-TR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tr-TR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Gece çalışması </a:t>
            </a:r>
          </a:p>
          <a:p>
            <a:pPr marL="457200" indent="-457200">
              <a:spcBef>
                <a:spcPts val="600"/>
              </a:spcBef>
            </a:pPr>
            <a:r>
              <a:rPr lang="tr-TR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4)</a:t>
            </a:r>
            <a:r>
              <a:rPr lang="tr-TR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Dinlenme dönemleri </a:t>
            </a:r>
          </a:p>
          <a:p>
            <a:pPr marL="457200" indent="-457200">
              <a:spcBef>
                <a:spcPts val="600"/>
              </a:spcBef>
            </a:pPr>
            <a:r>
              <a:rPr lang="tr-TR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5)</a:t>
            </a:r>
            <a:r>
              <a:rPr lang="tr-TR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Ara dinlenmeleri</a:t>
            </a:r>
          </a:p>
          <a:p>
            <a:pPr marL="457200" indent="-457200">
              <a:spcBef>
                <a:spcPts val="600"/>
              </a:spcBef>
            </a:pPr>
            <a:r>
              <a:rPr lang="tr-TR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6)</a:t>
            </a:r>
            <a:r>
              <a:rPr lang="tr-TR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Fazla çalışmalar</a:t>
            </a:r>
          </a:p>
          <a:p>
            <a:pPr marL="457200" indent="-457200">
              <a:spcBef>
                <a:spcPts val="600"/>
              </a:spcBef>
            </a:pPr>
            <a:r>
              <a:rPr lang="tr-TR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7)</a:t>
            </a:r>
            <a:r>
              <a:rPr lang="tr-TR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Çalışma süresinin müddeti </a:t>
            </a:r>
          </a:p>
          <a:p>
            <a:pPr marL="457200" indent="-457200">
              <a:spcBef>
                <a:spcPts val="600"/>
              </a:spcBef>
            </a:pPr>
            <a:r>
              <a:rPr lang="tr-TR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8) </a:t>
            </a:r>
            <a:r>
              <a:rPr lang="tr-TR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Ücret </a:t>
            </a:r>
            <a:endParaRPr lang="tr-TR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1547664" y="1"/>
            <a:ext cx="7596336" cy="1196752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Edinilmiş Ödünç İş </a:t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İlişkisinde Eşit İşlem Borcu </a:t>
            </a:r>
          </a:p>
        </p:txBody>
      </p:sp>
    </p:spTree>
    <p:extLst>
      <p:ext uri="{BB962C8B-B14F-4D97-AF65-F5344CB8AC3E}">
        <p14:creationId xmlns:p14="http://schemas.microsoft.com/office/powerpoint/2010/main" val="3418057027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331640" y="1196752"/>
            <a:ext cx="7704856" cy="5472607"/>
          </a:xfrm>
        </p:spPr>
        <p:txBody>
          <a:bodyPr/>
          <a:lstStyle/>
          <a:p>
            <a:r>
              <a:rPr lang="tr-TR" sz="17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 Kanununa göre ödünç alan işveren ödünç işçinin iş kazası ve meslek hastalığı hâllerini özel istihdam bürosuna derhâl, 31/5/2006 tarihli ve 5510 sayılı Sosyal </a:t>
            </a: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Sigortalar </a:t>
            </a:r>
            <a:r>
              <a:rPr lang="tr-TR" sz="17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 Genel Sağlık Sigortası Kanununun 13. ve 14. maddelerine göre </a:t>
            </a: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ilgili </a:t>
            </a:r>
            <a:r>
              <a:rPr lang="tr-TR" sz="17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mercilere bildirmekle (md.7/9-c), 6331 sayılı İş Sağlığı ve Güvenliği </a:t>
            </a: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Kanununun </a:t>
            </a:r>
            <a:r>
              <a:rPr lang="tr-TR" sz="17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17. maddesi kapsamında iş sağlığı ve güvenliği eğitimlerini </a:t>
            </a: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vermekle </a:t>
            </a:r>
            <a:r>
              <a:rPr lang="tr-TR" sz="17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 iş sağlığı ve güvenliği açısından gereken tedbirleri almakla, geçici </a:t>
            </a: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işçi </a:t>
            </a:r>
            <a:r>
              <a:rPr lang="tr-TR" sz="17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 bu eğitimlere katılmakla (md.7/9-f) yükümlü tutulmuştur. Ayrıca Türkiye İş Kurumu Kanunu md.19/2’de de, ödünç işçiye ilişkin 6331 sayılı İş Sağlığı ve Güvenliği Kanunu, 5510 sayılı Sosyal Sigortalar ve Genel Sağlık Sigortası </a:t>
            </a: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Kanunu </a:t>
            </a:r>
            <a:r>
              <a:rPr lang="tr-TR" sz="17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ile 4447 sayılı Kanundan doğan yükümlülüklerin kural olarak özel </a:t>
            </a: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istihdam </a:t>
            </a:r>
            <a:r>
              <a:rPr lang="tr-TR" sz="17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bürosu tarafından yerine getirileceği ifade edilmiştir. Ancak getirilen </a:t>
            </a: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düzenlemeler</a:t>
            </a:r>
            <a:r>
              <a:rPr lang="tr-TR" sz="17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iş sağlığı ve güvenliği açısından İş Kanununun 7. maddesinin </a:t>
            </a: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değiştirilmeden </a:t>
            </a:r>
            <a:r>
              <a:rPr lang="tr-TR" sz="17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önceki hali ve artık İş Kanunu md.7/</a:t>
            </a:r>
            <a:r>
              <a:rPr lang="tr-TR" sz="17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son’da</a:t>
            </a:r>
            <a:r>
              <a:rPr lang="tr-TR" sz="17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düzenlenen meslek </a:t>
            </a: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edinilmemiş </a:t>
            </a:r>
            <a:r>
              <a:rPr lang="tr-TR" sz="17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iş ilişkisine dair hükümlere göre daha tartışmalı ve nispeten </a:t>
            </a: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güvencesiz </a:t>
            </a:r>
            <a:r>
              <a:rPr lang="tr-TR" sz="17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 nitelik taşımaktadır.</a:t>
            </a:r>
            <a:r>
              <a:rPr lang="tr-TR" sz="17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7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 Kanunu md.7/9-c. bendinde yer alan </a:t>
            </a: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hükümden </a:t>
            </a:r>
            <a:r>
              <a:rPr lang="tr-TR" sz="17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Sosyal Güvenlik Kurumuna bildirim yükümlüsünün değiştirildiğinin, diğer bir ifadeyle bu yükümlülüğünün sadece ödünç alan işverene ait olduğunun anlaşıldığı </a:t>
            </a: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belirtilmektedir. </a:t>
            </a:r>
            <a:r>
              <a:rPr lang="tr-TR" sz="17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 yöndeki yorumun kabul edilmesi halinde özel </a:t>
            </a: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istihdam </a:t>
            </a:r>
            <a:r>
              <a:rPr lang="tr-TR" sz="17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bürosunun iş kazası veya meslek hastalığının gerçekleştiğinden </a:t>
            </a: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haberdar </a:t>
            </a:r>
            <a:r>
              <a:rPr lang="tr-TR" sz="17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edilmesi üzerine ayrıca Sosyal Güvenlik Kurumuna bildirimde </a:t>
            </a: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bulunması </a:t>
            </a:r>
            <a:r>
              <a:rPr lang="tr-TR" sz="17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gerekmeyecektir. </a:t>
            </a:r>
          </a:p>
          <a:p>
            <a:endParaRPr lang="tr-TR" sz="175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1619672" y="55230"/>
            <a:ext cx="7524328" cy="1069514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Edinilmiş Ödünç İş </a:t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İlişkisinde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Gözetme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Borcu </a:t>
            </a:r>
          </a:p>
        </p:txBody>
      </p:sp>
    </p:spTree>
    <p:extLst>
      <p:ext uri="{BB962C8B-B14F-4D97-AF65-F5344CB8AC3E}">
        <p14:creationId xmlns:p14="http://schemas.microsoft.com/office/powerpoint/2010/main" val="3224051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1963</TotalTime>
  <Words>179</Words>
  <Application>Microsoft Office PowerPoint</Application>
  <PresentationFormat>Ekran Gösterisi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Office Theme</vt:lpstr>
      <vt:lpstr>Custom Design</vt:lpstr>
      <vt:lpstr>PowerPoint Sunusu</vt:lpstr>
      <vt:lpstr>Meslek edinilmiş ödünç iş ilişkisi ve iş görme borcu </vt:lpstr>
      <vt:lpstr>Meslek edinilmiş ödünç iş ilişkisi ve sadakat borcu </vt:lpstr>
      <vt:lpstr>Meslek edinilmiş ödünç iş ilişkisi - itaat borcu ve yönetim hakkı</vt:lpstr>
      <vt:lpstr>Meslek edinilmiş ödünç iş ilişkisi ve ücret ödeme borcu</vt:lpstr>
      <vt:lpstr>Meslek Edinilmiş Ödünç İş  İlişkisinde Eşit İşlem Borcu </vt:lpstr>
      <vt:lpstr>Meslek Edinilmiş Ödünç İş  İlişkisinde Eşit İşlem Borcu </vt:lpstr>
      <vt:lpstr>Meslek Edinilmiş Ödünç İş  İlişkisinde Gözetme Borcu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pro</cp:lastModifiedBy>
  <cp:revision>350</cp:revision>
  <dcterms:created xsi:type="dcterms:W3CDTF">2014-04-01T16:35:38Z</dcterms:created>
  <dcterms:modified xsi:type="dcterms:W3CDTF">2018-02-08T22:43:40Z</dcterms:modified>
</cp:coreProperties>
</file>