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050F66-4F59-491D-9A5A-63D8AC1FD858}" type="datetimeFigureOut">
              <a:rPr lang="tr-TR" smtClean="0"/>
              <a:pPr/>
              <a:t>29.01.2018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9B448E-45C6-4B68-9309-3AAB5A6ED0D5}"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58A5690-964B-460B-B8C1-30ED7AAFFBE2}"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1BBFBA-2FD8-4B70-9AE5-781C6C118D9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CB20CF9-9436-4F2D-A247-CCC99EDB82BD}"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1BBFBA-2FD8-4B70-9AE5-781C6C118D9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A6742BC-43D1-4AE4-B17E-6F3EF7AF962B}"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1BBFBA-2FD8-4B70-9AE5-781C6C118D9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10EA911-18FF-4D26-8DFD-854AE8E0B3BB}"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1BBFBA-2FD8-4B70-9AE5-781C6C118D9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07ED003-EE8A-4318-9F3B-ED5423544ED1}"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1BBFBA-2FD8-4B70-9AE5-781C6C118D94}"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D1B41B0-124A-48D6-AC1B-A10FDFF1B175}"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1BBFBA-2FD8-4B70-9AE5-781C6C118D9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8CB0FBA-21B5-4DBE-9966-D8198F796F4C}" type="datetime1">
              <a:rPr lang="tr-TR" smtClean="0"/>
              <a:pPr/>
              <a:t>29.01.2018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1BBFBA-2FD8-4B70-9AE5-781C6C118D94}"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6B255A4-6C23-4B8C-AA39-46C844CCD863}" type="datetime1">
              <a:rPr lang="tr-TR" smtClean="0"/>
              <a:pPr/>
              <a:t>29.01.2018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1BBFBA-2FD8-4B70-9AE5-781C6C118D9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AA96955-5838-4E8E-B615-F18C1083FCEC}" type="datetime1">
              <a:rPr lang="tr-TR" smtClean="0"/>
              <a:pPr/>
              <a:t>29.01.2018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1BBFBA-2FD8-4B70-9AE5-781C6C118D9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E16C96E-07DA-4D4F-A5C0-2FD44B6EB519}"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1BBFBA-2FD8-4B70-9AE5-781C6C118D9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DE185BA-9E13-4F7F-824D-11EB60602F6F}"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1BBFBA-2FD8-4B70-9AE5-781C6C118D94}"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401389-520F-4F52-9269-88299F42F2A5}" type="datetime1">
              <a:rPr lang="tr-TR" smtClean="0"/>
              <a:pPr/>
              <a:t>29.01.2018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BBFBA-2FD8-4B70-9AE5-781C6C118D9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000109"/>
            <a:ext cx="7772400" cy="1571635"/>
          </a:xfrm>
        </p:spPr>
        <p:txBody>
          <a:bodyPr>
            <a:normAutofit/>
          </a:bodyPr>
          <a:lstStyle/>
          <a:p>
            <a:pPr algn="l"/>
            <a:r>
              <a:rPr lang="tr-TR" sz="2000" b="1" dirty="0">
                <a:latin typeface="Times New Roman" pitchFamily="18" charset="0"/>
                <a:cs typeface="Times New Roman" pitchFamily="18" charset="0"/>
              </a:rPr>
              <a:t>ÜNİTE: </a:t>
            </a:r>
            <a:r>
              <a:rPr lang="tr-TR" sz="2000" b="1" dirty="0" smtClean="0">
                <a:latin typeface="Times New Roman" pitchFamily="18" charset="0"/>
                <a:cs typeface="Times New Roman" pitchFamily="18" charset="0"/>
              </a:rPr>
              <a:t>2</a:t>
            </a:r>
            <a:br>
              <a:rPr lang="tr-TR" sz="2000" b="1" dirty="0" smtClean="0">
                <a:latin typeface="Times New Roman" pitchFamily="18" charset="0"/>
                <a:cs typeface="Times New Roman" pitchFamily="18" charset="0"/>
              </a:rPr>
            </a:br>
            <a:r>
              <a:rPr lang="tr-TR" sz="2000" dirty="0"/>
              <a:t/>
            </a:r>
            <a:br>
              <a:rPr lang="tr-TR" sz="2000" dirty="0"/>
            </a:br>
            <a:r>
              <a:rPr lang="tr-TR" sz="2000" dirty="0" smtClean="0"/>
              <a:t>                                               </a:t>
            </a:r>
            <a:r>
              <a:rPr lang="tr-TR" sz="2000" dirty="0" smtClean="0">
                <a:latin typeface="Times New Roman" pitchFamily="18" charset="0"/>
                <a:cs typeface="Times New Roman" pitchFamily="18" charset="0"/>
              </a:rPr>
              <a:t>İSLÂM </a:t>
            </a:r>
            <a:r>
              <a:rPr lang="tr-TR" sz="2000" dirty="0">
                <a:latin typeface="Times New Roman" pitchFamily="18" charset="0"/>
                <a:cs typeface="Times New Roman" pitchFamily="18" charset="0"/>
              </a:rPr>
              <a:t>VE MÛSİKÎ</a:t>
            </a:r>
          </a:p>
        </p:txBody>
      </p:sp>
      <p:sp>
        <p:nvSpPr>
          <p:cNvPr id="3" name="2 Alt Başlık"/>
          <p:cNvSpPr>
            <a:spLocks noGrp="1"/>
          </p:cNvSpPr>
          <p:nvPr>
            <p:ph type="subTitle" idx="1"/>
          </p:nvPr>
        </p:nvSpPr>
        <p:spPr>
          <a:xfrm>
            <a:off x="1371600" y="2428868"/>
            <a:ext cx="6400800" cy="3209932"/>
          </a:xfrm>
        </p:spPr>
        <p:txBody>
          <a:bodyPr>
            <a:normAutofit fontScale="77500" lnSpcReduction="20000"/>
          </a:bodyPr>
          <a:lstStyle/>
          <a:p>
            <a:r>
              <a:rPr lang="tr-TR" sz="2000" dirty="0" smtClean="0">
                <a:solidFill>
                  <a:schemeClr val="tx1"/>
                </a:solidFill>
                <a:latin typeface="Times New Roman" pitchFamily="18" charset="0"/>
                <a:cs typeface="Times New Roman" pitchFamily="18" charset="0"/>
              </a:rPr>
              <a:t>MÛSİKÎ</a:t>
            </a:r>
            <a:r>
              <a:rPr lang="tr-TR" sz="2000" dirty="0">
                <a:solidFill>
                  <a:schemeClr val="tx1"/>
                </a:solidFill>
                <a:latin typeface="Times New Roman" pitchFamily="18" charset="0"/>
                <a:cs typeface="Times New Roman" pitchFamily="18" charset="0"/>
              </a:rPr>
              <a:t>, KÂİNÂT, İNSAN VE İSLÂM</a:t>
            </a:r>
            <a:r>
              <a:rPr lang="tr-TR" sz="2000" b="1" dirty="0" smtClean="0">
                <a:solidFill>
                  <a:schemeClr val="tx1"/>
                </a:solidFill>
                <a:latin typeface="Times New Roman" pitchFamily="18" charset="0"/>
                <a:cs typeface="Times New Roman" pitchFamily="18" charset="0"/>
              </a:rPr>
              <a:t>.</a:t>
            </a:r>
          </a:p>
          <a:p>
            <a:pPr algn="just"/>
            <a:r>
              <a:rPr lang="tr-TR" sz="2200" dirty="0" smtClean="0">
                <a:solidFill>
                  <a:schemeClr val="tx1"/>
                </a:solidFill>
                <a:latin typeface="Times New Roman" pitchFamily="18" charset="0"/>
                <a:cs typeface="Times New Roman" pitchFamily="18" charset="0"/>
              </a:rPr>
              <a:t>	</a:t>
            </a:r>
            <a:endParaRPr lang="tr-TR" sz="2300" dirty="0" smtClean="0">
              <a:solidFill>
                <a:schemeClr val="tx1"/>
              </a:solidFill>
              <a:latin typeface="Times New Roman" pitchFamily="18" charset="0"/>
              <a:cs typeface="Times New Roman" pitchFamily="18" charset="0"/>
            </a:endParaRPr>
          </a:p>
          <a:p>
            <a:pPr algn="just"/>
            <a:r>
              <a:rPr lang="tr-TR" sz="2300" dirty="0" smtClean="0">
                <a:solidFill>
                  <a:schemeClr val="tx1"/>
                </a:solidFill>
                <a:latin typeface="Times New Roman" pitchFamily="18" charset="0"/>
                <a:cs typeface="Times New Roman" pitchFamily="18" charset="0"/>
              </a:rPr>
              <a:t>	</a:t>
            </a:r>
            <a:r>
              <a:rPr lang="tr-TR" sz="2300" dirty="0" err="1" smtClean="0">
                <a:solidFill>
                  <a:schemeClr val="tx1"/>
                </a:solidFill>
                <a:latin typeface="Times New Roman" pitchFamily="18" charset="0"/>
                <a:cs typeface="Times New Roman" pitchFamily="18" charset="0"/>
              </a:rPr>
              <a:t>Mûsikînin</a:t>
            </a:r>
            <a:r>
              <a:rPr lang="tr-TR" sz="2300" dirty="0" smtClean="0">
                <a:solidFill>
                  <a:schemeClr val="tx1"/>
                </a:solidFill>
                <a:latin typeface="Times New Roman" pitchFamily="18" charset="0"/>
                <a:cs typeface="Times New Roman" pitchFamily="18" charset="0"/>
              </a:rPr>
              <a:t> temelini oluşturan ses ve ölçü (</a:t>
            </a:r>
            <a:r>
              <a:rPr lang="tr-TR" sz="2300" dirty="0" err="1" smtClean="0">
                <a:solidFill>
                  <a:schemeClr val="tx1"/>
                </a:solidFill>
                <a:latin typeface="Times New Roman" pitchFamily="18" charset="0"/>
                <a:cs typeface="Times New Roman" pitchFamily="18" charset="0"/>
              </a:rPr>
              <a:t>usûl</a:t>
            </a:r>
            <a:r>
              <a:rPr lang="tr-TR" sz="2300" dirty="0" smtClean="0">
                <a:solidFill>
                  <a:schemeClr val="tx1"/>
                </a:solidFill>
                <a:latin typeface="Times New Roman" pitchFamily="18" charset="0"/>
                <a:cs typeface="Times New Roman" pitchFamily="18" charset="0"/>
              </a:rPr>
              <a:t> = ritim), Allah tarafından yaratılmış ve insanın ruhuna yerleştirilmiştir. İnsanın en önemli organı olan kalbinin atışını sanki bir </a:t>
            </a:r>
            <a:r>
              <a:rPr lang="tr-TR" sz="2300" dirty="0" err="1" smtClean="0">
                <a:solidFill>
                  <a:schemeClr val="tx1"/>
                </a:solidFill>
                <a:latin typeface="Times New Roman" pitchFamily="18" charset="0"/>
                <a:cs typeface="Times New Roman" pitchFamily="18" charset="0"/>
              </a:rPr>
              <a:t>Kudûmün</a:t>
            </a:r>
            <a:r>
              <a:rPr lang="tr-TR" sz="2300" dirty="0" smtClean="0">
                <a:solidFill>
                  <a:schemeClr val="tx1"/>
                </a:solidFill>
                <a:latin typeface="Times New Roman" pitchFamily="18" charset="0"/>
                <a:cs typeface="Times New Roman" pitchFamily="18" charset="0"/>
              </a:rPr>
              <a:t> kuvvetli (</a:t>
            </a:r>
            <a:r>
              <a:rPr lang="tr-TR" sz="2300" dirty="0" err="1" smtClean="0">
                <a:solidFill>
                  <a:schemeClr val="tx1"/>
                </a:solidFill>
                <a:latin typeface="Times New Roman" pitchFamily="18" charset="0"/>
                <a:cs typeface="Times New Roman" pitchFamily="18" charset="0"/>
              </a:rPr>
              <a:t>düm</a:t>
            </a:r>
            <a:r>
              <a:rPr lang="tr-TR" sz="2300" dirty="0" smtClean="0">
                <a:solidFill>
                  <a:schemeClr val="tx1"/>
                </a:solidFill>
                <a:latin typeface="Times New Roman" pitchFamily="18" charset="0"/>
                <a:cs typeface="Times New Roman" pitchFamily="18" charset="0"/>
              </a:rPr>
              <a:t>) ve hafif (tek) vuruşu gibi tanzim etmiştir. İnsanın yaratılışında ritmik bir özellik vardır. Ondaki bu duygunun yok edilmesi veya tamamen koparılması mümkün değildir. Bundan dolayı </a:t>
            </a:r>
            <a:r>
              <a:rPr lang="tr-TR" sz="2300" dirty="0" err="1" smtClean="0">
                <a:solidFill>
                  <a:schemeClr val="tx1"/>
                </a:solidFill>
                <a:latin typeface="Times New Roman" pitchFamily="18" charset="0"/>
                <a:cs typeface="Times New Roman" pitchFamily="18" charset="0"/>
              </a:rPr>
              <a:t>mûsikî</a:t>
            </a:r>
            <a:r>
              <a:rPr lang="tr-TR" sz="2300" dirty="0" smtClean="0">
                <a:solidFill>
                  <a:schemeClr val="tx1"/>
                </a:solidFill>
                <a:latin typeface="Times New Roman" pitchFamily="18" charset="0"/>
                <a:cs typeface="Times New Roman" pitchFamily="18" charset="0"/>
              </a:rPr>
              <a:t> ile İslâm dini arasında bir münasebetin olması ve bunların birbirine zıt iki unsur olarak değerlendirilmemesi pek tabii bir hadisedir. </a:t>
            </a:r>
          </a:p>
          <a:p>
            <a:pPr algn="just"/>
            <a:r>
              <a:rPr lang="tr-TR" sz="2300" dirty="0">
                <a:solidFill>
                  <a:schemeClr val="tx1"/>
                </a:solidFill>
                <a:latin typeface="Times New Roman" pitchFamily="18" charset="0"/>
                <a:cs typeface="Times New Roman" pitchFamily="18" charset="0"/>
              </a:rPr>
              <a:t>	</a:t>
            </a:r>
          </a:p>
        </p:txBody>
      </p:sp>
      <p:sp>
        <p:nvSpPr>
          <p:cNvPr id="4" name="3 Slayt Numarası Yer Tutucusu"/>
          <p:cNvSpPr>
            <a:spLocks noGrp="1"/>
          </p:cNvSpPr>
          <p:nvPr>
            <p:ph type="sldNum" sz="quarter" idx="12"/>
          </p:nvPr>
        </p:nvSpPr>
        <p:spPr/>
        <p:txBody>
          <a:bodyPr/>
          <a:lstStyle/>
          <a:p>
            <a:fld id="{F31BBFBA-2FD8-4B70-9AE5-781C6C118D94}" type="slidenum">
              <a:rPr lang="tr-TR" smtClean="0"/>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algn="just"/>
            <a:r>
              <a:rPr lang="tr-TR" dirty="0">
                <a:latin typeface="Times New Roman" pitchFamily="18" charset="0"/>
                <a:cs typeface="Times New Roman" pitchFamily="18" charset="0"/>
              </a:rPr>
              <a:t>Eğer hadislerde de bir şey bulunamazsa o zaman sahabenin uygulamasına bakılır. Çünkü Peygamber’e en yakın nesil onlardır. Bir konuda Hz. Peygamber’in davranışı ve tutumu nasıl ise biz onu uygulamak zorundayız. “</a:t>
            </a:r>
            <a:r>
              <a:rPr lang="tr-TR" i="1" dirty="0" err="1">
                <a:latin typeface="Times New Roman" pitchFamily="18" charset="0"/>
                <a:cs typeface="Times New Roman" pitchFamily="18" charset="0"/>
              </a:rPr>
              <a:t>And</a:t>
            </a:r>
            <a:r>
              <a:rPr lang="tr-TR" i="1" dirty="0">
                <a:latin typeface="Times New Roman" pitchFamily="18" charset="0"/>
                <a:cs typeface="Times New Roman" pitchFamily="18" charset="0"/>
              </a:rPr>
              <a:t> olsun ki, </a:t>
            </a:r>
            <a:r>
              <a:rPr lang="tr-TR" i="1" dirty="0" err="1">
                <a:latin typeface="Times New Roman" pitchFamily="18" charset="0"/>
                <a:cs typeface="Times New Roman" pitchFamily="18" charset="0"/>
              </a:rPr>
              <a:t>Resûlullah</a:t>
            </a:r>
            <a:r>
              <a:rPr lang="tr-TR" i="1" dirty="0">
                <a:latin typeface="Times New Roman" pitchFamily="18" charset="0"/>
                <a:cs typeface="Times New Roman" pitchFamily="18" charset="0"/>
              </a:rPr>
              <a:t> sizin için, Allah’a ve </a:t>
            </a:r>
            <a:r>
              <a:rPr lang="tr-TR" i="1" dirty="0" err="1">
                <a:latin typeface="Times New Roman" pitchFamily="18" charset="0"/>
                <a:cs typeface="Times New Roman" pitchFamily="18" charset="0"/>
              </a:rPr>
              <a:t>âhiret</a:t>
            </a:r>
            <a:r>
              <a:rPr lang="tr-TR" i="1" dirty="0">
                <a:latin typeface="Times New Roman" pitchFamily="18" charset="0"/>
                <a:cs typeface="Times New Roman" pitchFamily="18" charset="0"/>
              </a:rPr>
              <a:t> gününe kavuşmayı umanlar ve Allah’ı çok zikredenler için güzel bir örnektir.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Ahzâb</a:t>
            </a:r>
            <a:r>
              <a:rPr lang="tr-TR" dirty="0">
                <a:latin typeface="Times New Roman" pitchFamily="18" charset="0"/>
                <a:cs typeface="Times New Roman" pitchFamily="18" charset="0"/>
              </a:rPr>
              <a:t>: 21) </a:t>
            </a:r>
            <a:r>
              <a:rPr lang="tr-TR" dirty="0" err="1">
                <a:latin typeface="Times New Roman" pitchFamily="18" charset="0"/>
                <a:cs typeface="Times New Roman" pitchFamily="18" charset="0"/>
              </a:rPr>
              <a:t>âyeti</a:t>
            </a:r>
            <a:r>
              <a:rPr lang="tr-TR" dirty="0">
                <a:latin typeface="Times New Roman" pitchFamily="18" charset="0"/>
                <a:cs typeface="Times New Roman" pitchFamily="18" charset="0"/>
              </a:rPr>
              <a:t> bunun en açık delilidir. Bu </a:t>
            </a:r>
            <a:r>
              <a:rPr lang="tr-TR" dirty="0" err="1">
                <a:latin typeface="Times New Roman" pitchFamily="18" charset="0"/>
                <a:cs typeface="Times New Roman" pitchFamily="18" charset="0"/>
              </a:rPr>
              <a:t>âyet</a:t>
            </a:r>
            <a:r>
              <a:rPr lang="tr-TR" dirty="0">
                <a:latin typeface="Times New Roman" pitchFamily="18" charset="0"/>
                <a:cs typeface="Times New Roman" pitchFamily="18" charset="0"/>
              </a:rPr>
              <a:t>-i </a:t>
            </a:r>
            <a:r>
              <a:rPr lang="tr-TR" dirty="0" err="1">
                <a:latin typeface="Times New Roman" pitchFamily="18" charset="0"/>
                <a:cs typeface="Times New Roman" pitchFamily="18" charset="0"/>
              </a:rPr>
              <a:t>kerîmeye</a:t>
            </a:r>
            <a:r>
              <a:rPr lang="tr-TR" dirty="0">
                <a:latin typeface="Times New Roman" pitchFamily="18" charset="0"/>
                <a:cs typeface="Times New Roman" pitchFamily="18" charset="0"/>
              </a:rPr>
              <a:t> göre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hislerine mağlup olan insanları memnun etmek ve onlara pratik değerlerden mahrum bir takım nazarî kaideler öğretmekle görevli olmayıp, onun hedefinin, insanlığa amelî kaideler öğretmek ve bu kaideleri kendi yaşayışıyla izah ve tarif etmek olduğu anlaşılmaktadır. </a:t>
            </a:r>
          </a:p>
          <a:p>
            <a:pPr algn="just"/>
            <a:r>
              <a:rPr lang="tr-TR" dirty="0">
                <a:latin typeface="Times New Roman" pitchFamily="18" charset="0"/>
                <a:cs typeface="Times New Roman" pitchFamily="18" charset="0"/>
              </a:rPr>
              <a:t>	Buna göre, bir konuda, Hz. Peygamber’in uygulaması birçok sağlam </a:t>
            </a:r>
            <a:r>
              <a:rPr lang="tr-TR" dirty="0" err="1">
                <a:latin typeface="Times New Roman" pitchFamily="18" charset="0"/>
                <a:cs typeface="Times New Roman" pitchFamily="18" charset="0"/>
              </a:rPr>
              <a:t>rivâyetle</a:t>
            </a:r>
            <a:r>
              <a:rPr lang="tr-TR" dirty="0">
                <a:latin typeface="Times New Roman" pitchFamily="18" charset="0"/>
                <a:cs typeface="Times New Roman" pitchFamily="18" charset="0"/>
              </a:rPr>
              <a:t> bize ulaşmış ise, başka birisinin uygulamasını örnek alamayız veya bu konuda her hangi bir sahabenin içtihadına göre davranamayız. Bu, sahabeye saygısızlık olarak değerlendirilemez. Bilakis </a:t>
            </a:r>
            <a:r>
              <a:rPr lang="tr-TR" dirty="0" err="1">
                <a:latin typeface="Times New Roman" pitchFamily="18" charset="0"/>
                <a:cs typeface="Times New Roman" pitchFamily="18" charset="0"/>
              </a:rPr>
              <a:t>Resûlüllah’a</a:t>
            </a:r>
            <a:r>
              <a:rPr lang="tr-TR" dirty="0">
                <a:latin typeface="Times New Roman" pitchFamily="18" charset="0"/>
                <a:cs typeface="Times New Roman" pitchFamily="18" charset="0"/>
              </a:rPr>
              <a:t> ve onun sahabesine saygı böyle olur. </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gn="just"/>
            <a:r>
              <a:rPr lang="tr-TR" dirty="0" smtClean="0">
                <a:latin typeface="Times New Roman" pitchFamily="18" charset="0"/>
                <a:cs typeface="Times New Roman" pitchFamily="18" charset="0"/>
              </a:rPr>
              <a:t>Haram, helâl kelimelerini doğru ve yerinde kullanmak gerekir. Bana ve sana göre haram-helâl olmaz.</a:t>
            </a:r>
          </a:p>
          <a:p>
            <a:pPr algn="just"/>
            <a:r>
              <a:rPr lang="tr-TR" dirty="0" smtClean="0">
                <a:latin typeface="Times New Roman" pitchFamily="18" charset="0"/>
                <a:cs typeface="Times New Roman" pitchFamily="18" charset="0"/>
              </a:rPr>
              <a:t>Haram </a:t>
            </a:r>
            <a:r>
              <a:rPr lang="tr-TR" dirty="0">
                <a:latin typeface="Times New Roman" pitchFamily="18" charset="0"/>
                <a:cs typeface="Times New Roman" pitchFamily="18" charset="0"/>
              </a:rPr>
              <a:t>kelimesi hukukî anlamda, </a:t>
            </a:r>
            <a:r>
              <a:rPr lang="tr-TR" dirty="0" err="1">
                <a:latin typeface="Times New Roman" pitchFamily="18" charset="0"/>
                <a:cs typeface="Times New Roman" pitchFamily="18" charset="0"/>
              </a:rPr>
              <a:t>Kur’ân</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Hadîs</a:t>
            </a:r>
            <a:r>
              <a:rPr lang="tr-TR" dirty="0">
                <a:latin typeface="Times New Roman" pitchFamily="18" charset="0"/>
                <a:cs typeface="Times New Roman" pitchFamily="18" charset="0"/>
              </a:rPr>
              <a:t> ile tamamen yasaklanmış, yapıldığında ceza-had gerektiren hareketler ve davranışlar için kullanılır (</a:t>
            </a:r>
            <a:r>
              <a:rPr lang="tr-TR" dirty="0" err="1">
                <a:latin typeface="Times New Roman" pitchFamily="18" charset="0"/>
                <a:cs typeface="Times New Roman" pitchFamily="18" charset="0"/>
              </a:rPr>
              <a:t>Aycan</a:t>
            </a:r>
            <a:r>
              <a:rPr lang="tr-TR" dirty="0">
                <a:latin typeface="Times New Roman" pitchFamily="18" charset="0"/>
                <a:cs typeface="Times New Roman" pitchFamily="18" charset="0"/>
              </a:rPr>
              <a:t>, 155). Yani bu yasağı işleyen kişiyi Allah cezalandırır, cehennemine atar, bu kişinin kesinlikle tövbe etmesi gerekir demektir. </a:t>
            </a:r>
          </a:p>
        </p:txBody>
      </p:sp>
      <p:sp>
        <p:nvSpPr>
          <p:cNvPr id="4" name="3 Slayt Numarası Yer Tutucusu"/>
          <p:cNvSpPr>
            <a:spLocks noGrp="1"/>
          </p:cNvSpPr>
          <p:nvPr>
            <p:ph type="sldNum" sz="quarter" idx="12"/>
          </p:nvPr>
        </p:nvSpPr>
        <p:spPr/>
        <p:txBody>
          <a:bodyPr/>
          <a:lstStyle/>
          <a:p>
            <a:fld id="{F31BBFBA-2FD8-4B70-9AE5-781C6C118D94}"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200" dirty="0" smtClean="0">
                <a:latin typeface="Times New Roman" pitchFamily="18" charset="0"/>
                <a:cs typeface="Times New Roman" pitchFamily="18" charset="0"/>
              </a:rPr>
              <a:t>A- MÛSİKÎ KONUSUNDA KAYNAK OLARAK İLERİ SÜRÜLEN ÂYETLER</a:t>
            </a:r>
            <a:r>
              <a:rPr lang="tr-TR" sz="2200" b="1" dirty="0" smtClean="0">
                <a:latin typeface="Times New Roman" pitchFamily="18" charset="0"/>
                <a:cs typeface="Times New Roman" pitchFamily="18" charset="0"/>
              </a:rPr>
              <a:t>.</a:t>
            </a:r>
            <a:endParaRPr lang="tr-TR" dirty="0"/>
          </a:p>
        </p:txBody>
      </p:sp>
      <p:sp>
        <p:nvSpPr>
          <p:cNvPr id="3" name="2 İçerik Yer Tutucusu"/>
          <p:cNvSpPr>
            <a:spLocks noGrp="1"/>
          </p:cNvSpPr>
          <p:nvPr>
            <p:ph idx="1"/>
          </p:nvPr>
        </p:nvSpPr>
        <p:spPr/>
        <p:txBody>
          <a:bodyPr>
            <a:normAutofit/>
          </a:bodyPr>
          <a:lstStyle/>
          <a:p>
            <a:pPr algn="just"/>
            <a:r>
              <a:rPr lang="tr-TR" dirty="0">
                <a:latin typeface="Times New Roman" pitchFamily="18" charset="0"/>
                <a:cs typeface="Times New Roman" pitchFamily="18" charset="0"/>
              </a:rPr>
              <a:t>	İslâm toplumunda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lehinde ve aleyhinde olanlar iki gruba ayrılmışlar ve her grup bir takım </a:t>
            </a:r>
            <a:r>
              <a:rPr lang="tr-TR" dirty="0" err="1">
                <a:latin typeface="Times New Roman" pitchFamily="18" charset="0"/>
                <a:cs typeface="Times New Roman" pitchFamily="18" charset="0"/>
              </a:rPr>
              <a:t>âyetleri</a:t>
            </a:r>
            <a:r>
              <a:rPr lang="tr-TR" dirty="0">
                <a:latin typeface="Times New Roman" pitchFamily="18" charset="0"/>
                <a:cs typeface="Times New Roman" pitchFamily="18" charset="0"/>
              </a:rPr>
              <a:t>, kendi iddialarını ispat için delil olarak kullanmıştır. Gerçi </a:t>
            </a:r>
            <a:r>
              <a:rPr lang="tr-TR" dirty="0" err="1">
                <a:latin typeface="Times New Roman" pitchFamily="18" charset="0"/>
                <a:cs typeface="Times New Roman" pitchFamily="18" charset="0"/>
              </a:rPr>
              <a:t>Kur’ân</a:t>
            </a:r>
            <a:r>
              <a:rPr lang="tr-TR" dirty="0">
                <a:latin typeface="Times New Roman" pitchFamily="18" charset="0"/>
                <a:cs typeface="Times New Roman" pitchFamily="18" charset="0"/>
              </a:rPr>
              <a:t>-ı </a:t>
            </a:r>
            <a:r>
              <a:rPr lang="tr-TR" dirty="0" err="1">
                <a:latin typeface="Times New Roman" pitchFamily="18" charset="0"/>
                <a:cs typeface="Times New Roman" pitchFamily="18" charset="0"/>
              </a:rPr>
              <a:t>Kerîm</a:t>
            </a:r>
            <a:r>
              <a:rPr lang="tr-TR" dirty="0">
                <a:latin typeface="Times New Roman" pitchFamily="18" charset="0"/>
                <a:cs typeface="Times New Roman" pitchFamily="18" charset="0"/>
              </a:rPr>
              <a:t> -bazı konularda olduğu gibi-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için ve bu sanatı icra eden sanatçılar için her hangi bir yasaklama getirmemiştir (</a:t>
            </a:r>
            <a:r>
              <a:rPr lang="tr-TR" dirty="0" err="1">
                <a:latin typeface="Times New Roman" pitchFamily="18" charset="0"/>
                <a:cs typeface="Times New Roman" pitchFamily="18" charset="0"/>
              </a:rPr>
              <a:t>Aycan</a:t>
            </a:r>
            <a:r>
              <a:rPr lang="tr-TR" dirty="0">
                <a:latin typeface="Times New Roman" pitchFamily="18" charset="0"/>
                <a:cs typeface="Times New Roman" pitchFamily="18" charset="0"/>
              </a:rPr>
              <a:t>, 155). Buna rağmen, müzik hakkında birçok hüküm </a:t>
            </a:r>
            <a:r>
              <a:rPr lang="tr-TR" dirty="0" err="1">
                <a:latin typeface="Times New Roman" pitchFamily="18" charset="0"/>
                <a:cs typeface="Times New Roman" pitchFamily="18" charset="0"/>
              </a:rPr>
              <a:t>Kur’ân’dan</a:t>
            </a:r>
            <a:r>
              <a:rPr lang="tr-TR" dirty="0">
                <a:latin typeface="Times New Roman" pitchFamily="18" charset="0"/>
                <a:cs typeface="Times New Roman" pitchFamily="18" charset="0"/>
              </a:rPr>
              <a:t> çıkarılmıştır. </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a:latin typeface="Times New Roman" pitchFamily="18" charset="0"/>
                <a:cs typeface="Times New Roman" pitchFamily="18" charset="0"/>
              </a:rPr>
              <a:t>Burada önemli olan müziğin peşinen yargılanması değildir. Asıl problem, konuyla hiç alâkası olmayan </a:t>
            </a:r>
            <a:r>
              <a:rPr lang="tr-TR" dirty="0" err="1">
                <a:latin typeface="Times New Roman" pitchFamily="18" charset="0"/>
                <a:cs typeface="Times New Roman" pitchFamily="18" charset="0"/>
              </a:rPr>
              <a:t>âyetlerin</a:t>
            </a:r>
            <a:r>
              <a:rPr lang="tr-TR" dirty="0">
                <a:latin typeface="Times New Roman" pitchFamily="18" charset="0"/>
                <a:cs typeface="Times New Roman" pitchFamily="18" charset="0"/>
              </a:rPr>
              <a:t> nasıl yorumlanıp delil olarak ileri sürülmesidir. </a:t>
            </a:r>
            <a:r>
              <a:rPr lang="tr-TR" dirty="0" err="1">
                <a:latin typeface="Times New Roman" pitchFamily="18" charset="0"/>
                <a:cs typeface="Times New Roman" pitchFamily="18" charset="0"/>
              </a:rPr>
              <a:t>Âyetlere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nüzûl</a:t>
            </a:r>
            <a:r>
              <a:rPr lang="tr-TR" dirty="0">
                <a:latin typeface="Times New Roman" pitchFamily="18" charset="0"/>
                <a:cs typeface="Times New Roman" pitchFamily="18" charset="0"/>
              </a:rPr>
              <a:t> sebebi dışında anlamlar vermek öyle kolay kolay kabul edilebilecek bir olay değildir. Bu sakıncalı bir eylemdir, ama ne yazık ki, bu ümmet içerisinde müziğe taraftar olanlar da </a:t>
            </a:r>
            <a:r>
              <a:rPr lang="tr-TR" dirty="0" err="1">
                <a:latin typeface="Times New Roman" pitchFamily="18" charset="0"/>
                <a:cs typeface="Times New Roman" pitchFamily="18" charset="0"/>
              </a:rPr>
              <a:t>muhâlif</a:t>
            </a:r>
            <a:r>
              <a:rPr lang="tr-TR" dirty="0">
                <a:latin typeface="Times New Roman" pitchFamily="18" charset="0"/>
                <a:cs typeface="Times New Roman" pitchFamily="18" charset="0"/>
              </a:rPr>
              <a:t> olanlar da bu yanlışı yapmışlardır. Öncelikle </a:t>
            </a:r>
            <a:r>
              <a:rPr lang="tr-TR" dirty="0" err="1">
                <a:latin typeface="Times New Roman" pitchFamily="18" charset="0"/>
                <a:cs typeface="Times New Roman" pitchFamily="18" charset="0"/>
              </a:rPr>
              <a:t>mûsikîye</a:t>
            </a:r>
            <a:r>
              <a:rPr lang="tr-TR" dirty="0">
                <a:latin typeface="Times New Roman" pitchFamily="18" charset="0"/>
                <a:cs typeface="Times New Roman" pitchFamily="18" charset="0"/>
              </a:rPr>
              <a:t> sempati duyanların </a:t>
            </a:r>
            <a:r>
              <a:rPr lang="tr-TR" dirty="0" err="1">
                <a:latin typeface="Times New Roman" pitchFamily="18" charset="0"/>
                <a:cs typeface="Times New Roman" pitchFamily="18" charset="0"/>
              </a:rPr>
              <a:t>âyetlerden</a:t>
            </a:r>
            <a:r>
              <a:rPr lang="tr-TR" dirty="0">
                <a:latin typeface="Times New Roman" pitchFamily="18" charset="0"/>
                <a:cs typeface="Times New Roman" pitchFamily="18" charset="0"/>
              </a:rPr>
              <a:t> getirdikleri delilleri görelim.</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142852"/>
            <a:ext cx="8229600" cy="857256"/>
          </a:xfrm>
        </p:spPr>
        <p:txBody>
          <a:bodyPr>
            <a:normAutofit/>
          </a:bodyPr>
          <a:lstStyle/>
          <a:p>
            <a:pPr algn="l"/>
            <a:r>
              <a:rPr lang="tr-TR" sz="2000" b="1" dirty="0" smtClean="0"/>
              <a:t>a) </a:t>
            </a:r>
            <a:r>
              <a:rPr lang="tr-TR" sz="2000" b="1" dirty="0" err="1" smtClean="0"/>
              <a:t>Mûsikînin</a:t>
            </a:r>
            <a:r>
              <a:rPr lang="tr-TR" sz="2000" b="1" dirty="0" smtClean="0"/>
              <a:t> Lehinde Olanların Dayandıkları </a:t>
            </a:r>
            <a:r>
              <a:rPr lang="tr-TR" sz="2000" b="1" dirty="0" err="1" smtClean="0"/>
              <a:t>Kur’an</a:t>
            </a:r>
            <a:r>
              <a:rPr lang="tr-TR" sz="2000" b="1" dirty="0" smtClean="0"/>
              <a:t> </a:t>
            </a:r>
            <a:r>
              <a:rPr lang="tr-TR" sz="2000" b="1" dirty="0" err="1" smtClean="0"/>
              <a:t>Âyetleri</a:t>
            </a:r>
            <a:r>
              <a:rPr lang="tr-TR" sz="2000" b="1" dirty="0" smtClean="0"/>
              <a:t>.</a:t>
            </a:r>
            <a:r>
              <a:rPr lang="tr-TR" sz="2000" dirty="0" smtClean="0"/>
              <a:t/>
            </a:r>
            <a:br>
              <a:rPr lang="tr-TR" sz="2000" dirty="0" smtClean="0"/>
            </a:br>
            <a:endParaRPr lang="tr-TR" sz="2000" dirty="0"/>
          </a:p>
        </p:txBody>
      </p:sp>
      <p:sp>
        <p:nvSpPr>
          <p:cNvPr id="3" name="2 İçerik Yer Tutucusu"/>
          <p:cNvSpPr>
            <a:spLocks noGrp="1"/>
          </p:cNvSpPr>
          <p:nvPr>
            <p:ph idx="1"/>
          </p:nvPr>
        </p:nvSpPr>
        <p:spPr>
          <a:xfrm>
            <a:off x="457200" y="1000108"/>
            <a:ext cx="8229600" cy="5126055"/>
          </a:xfrm>
        </p:spPr>
        <p:txBody>
          <a:bodyPr>
            <a:normAutofit fontScale="70000" lnSpcReduction="20000"/>
          </a:bodyPr>
          <a:lstStyle/>
          <a:p>
            <a:pPr algn="just"/>
            <a:r>
              <a:rPr lang="tr-TR" dirty="0"/>
              <a:t>	</a:t>
            </a:r>
            <a:r>
              <a:rPr lang="tr-TR" dirty="0" err="1"/>
              <a:t>Mûsikînin</a:t>
            </a:r>
            <a:r>
              <a:rPr lang="tr-TR" dirty="0"/>
              <a:t> aleyhinde olanlar nasıl ki bir takım </a:t>
            </a:r>
            <a:r>
              <a:rPr lang="tr-TR" dirty="0" err="1"/>
              <a:t>âyetleri</a:t>
            </a:r>
            <a:r>
              <a:rPr lang="tr-TR" dirty="0"/>
              <a:t> müzikle alâkası olmadığı halde kendi iddialarını ispat etmek için kaynak olarak kullanmışlarsa, </a:t>
            </a:r>
            <a:r>
              <a:rPr lang="tr-TR" dirty="0" err="1"/>
              <a:t>mûsikî</a:t>
            </a:r>
            <a:r>
              <a:rPr lang="tr-TR" dirty="0"/>
              <a:t> sanatına sempati duyanlar da bir takım </a:t>
            </a:r>
            <a:r>
              <a:rPr lang="tr-TR" dirty="0" err="1"/>
              <a:t>âyetleri</a:t>
            </a:r>
            <a:r>
              <a:rPr lang="tr-TR" dirty="0"/>
              <a:t> -iniş sebeplerine aykırı- kendi iddiaları için delil olarak kullanmışlardır.  </a:t>
            </a:r>
          </a:p>
          <a:p>
            <a:pPr algn="just" rtl="1"/>
            <a:r>
              <a:rPr lang="ar-SA" dirty="0">
                <a:latin typeface="Shaikh Hamdullah" pitchFamily="2" charset="-78"/>
                <a:cs typeface="Shaikh Hamdullah" pitchFamily="2" charset="-78"/>
              </a:rPr>
              <a:t>قُلْ مَنْ حَرَّمَ زِينَةَ اللَّهِ الَّتِي أَخْرَجَ لِعِبَادِهِ وَالطَّيِّبَاتِ مِنَ الرِّزْقِ قُلْ هِيَ لِلَّذِينَ ءَامَنُوا فِي الْحَيَاةِ الدُّنْيَا خَالِصَةً يَوْمَ الْقِيَامَةِ كَذَلِكَ نُفَصِّلُ الْآيَاتِ لِقَوْمٍ يَعْلَمُونَ .</a:t>
            </a:r>
            <a:endParaRPr lang="tr-TR" dirty="0">
              <a:latin typeface="Shaikh Hamdullah" pitchFamily="2" charset="-78"/>
              <a:cs typeface="Shaikh Hamdullah" pitchFamily="2" charset="-78"/>
            </a:endParaRPr>
          </a:p>
          <a:p>
            <a:pPr algn="just"/>
            <a:r>
              <a:rPr lang="tr-TR" dirty="0"/>
              <a:t> 	</a:t>
            </a:r>
            <a:r>
              <a:rPr lang="tr-TR" dirty="0">
                <a:sym typeface="Symbol"/>
              </a:rPr>
              <a:t></a:t>
            </a:r>
            <a:r>
              <a:rPr lang="tr-TR" dirty="0"/>
              <a:t>“</a:t>
            </a:r>
            <a:r>
              <a:rPr lang="tr-TR" i="1" dirty="0"/>
              <a:t>De ki: Allahın kulları için yarattığı süsü ve temiz </a:t>
            </a:r>
            <a:r>
              <a:rPr lang="tr-TR" i="1" dirty="0" err="1"/>
              <a:t>rızkları</a:t>
            </a:r>
            <a:r>
              <a:rPr lang="tr-TR" i="1" dirty="0"/>
              <a:t> kim haram kıldı? De ki: Onlar, dünya hayatında, özellikle de kıyamet gününde müminlerindir. İşte bilen bir topluluk için </a:t>
            </a:r>
            <a:r>
              <a:rPr lang="tr-TR" i="1" dirty="0" err="1"/>
              <a:t>âyetleri</a:t>
            </a:r>
            <a:r>
              <a:rPr lang="tr-TR" i="1" dirty="0"/>
              <a:t> böyle açıklıyoruz</a:t>
            </a:r>
            <a:r>
              <a:rPr lang="tr-TR" dirty="0"/>
              <a:t>” (</a:t>
            </a:r>
            <a:r>
              <a:rPr lang="tr-TR" dirty="0" err="1"/>
              <a:t>A’râf</a:t>
            </a:r>
            <a:r>
              <a:rPr lang="tr-TR" dirty="0"/>
              <a:t>: 32). </a:t>
            </a:r>
            <a:r>
              <a:rPr lang="tr-TR" dirty="0" err="1"/>
              <a:t>Âyette</a:t>
            </a:r>
            <a:r>
              <a:rPr lang="tr-TR" dirty="0"/>
              <a:t> geçen “ziynet” ten maksat pamuk, keten gibi nebattan; ipek, yün gibi hayvandan; zırh vesaire gibi madenlerden meydana gelen süsler demektir (</a:t>
            </a:r>
            <a:r>
              <a:rPr lang="tr-TR" dirty="0" err="1"/>
              <a:t>Çantay</a:t>
            </a:r>
            <a:r>
              <a:rPr lang="tr-TR" dirty="0"/>
              <a:t>, 1972, I/ 219).</a:t>
            </a:r>
            <a:r>
              <a:rPr lang="tr-TR" i="1" dirty="0"/>
              <a:t> </a:t>
            </a:r>
            <a:r>
              <a:rPr lang="tr-TR" dirty="0"/>
              <a:t> </a:t>
            </a:r>
            <a:endParaRPr lang="tr-TR" dirty="0" smtClean="0"/>
          </a:p>
          <a:p>
            <a:pPr algn="just"/>
            <a:r>
              <a:rPr lang="tr-TR" dirty="0"/>
              <a:t>Bu </a:t>
            </a:r>
            <a:r>
              <a:rPr lang="tr-TR" dirty="0" err="1"/>
              <a:t>âyetin</a:t>
            </a:r>
            <a:r>
              <a:rPr lang="tr-TR" dirty="0"/>
              <a:t> ifade ettiği anlama baktığımız zaman açıkça </a:t>
            </a:r>
            <a:r>
              <a:rPr lang="tr-TR" dirty="0" err="1"/>
              <a:t>mûsikî</a:t>
            </a:r>
            <a:r>
              <a:rPr lang="tr-TR" dirty="0"/>
              <a:t> veya </a:t>
            </a:r>
            <a:r>
              <a:rPr lang="tr-TR" dirty="0" err="1"/>
              <a:t>ğinâ’dan</a:t>
            </a:r>
            <a:r>
              <a:rPr lang="tr-TR" dirty="0"/>
              <a:t> bahsetmediğini görüyoruz. Ancak, yorumunda adı geçen ve insanların süs olarak kullandıkları bir takım nimetler gibi, </a:t>
            </a:r>
            <a:r>
              <a:rPr lang="tr-TR" dirty="0" err="1"/>
              <a:t>mûsikîyi</a:t>
            </a:r>
            <a:r>
              <a:rPr lang="tr-TR" dirty="0"/>
              <a:t> de böyle bir süs olarak kabul edenler olmuştur. </a:t>
            </a:r>
          </a:p>
          <a:p>
            <a:pPr algn="just"/>
            <a:endParaRPr lang="tr-TR" dirty="0"/>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mübâh</a:t>
            </a:r>
            <a:r>
              <a:rPr lang="tr-TR" dirty="0">
                <a:latin typeface="Times New Roman" pitchFamily="18" charset="0"/>
                <a:cs typeface="Times New Roman" pitchFamily="18" charset="0"/>
              </a:rPr>
              <a:t> olduğunu savunanların kaynak olarak ileri sürdükleri bir diğer </a:t>
            </a:r>
            <a:r>
              <a:rPr lang="tr-TR" dirty="0" err="1">
                <a:latin typeface="Times New Roman" pitchFamily="18" charset="0"/>
                <a:cs typeface="Times New Roman" pitchFamily="18" charset="0"/>
              </a:rPr>
              <a:t>âyet</a:t>
            </a:r>
            <a:r>
              <a:rPr lang="tr-TR" dirty="0">
                <a:latin typeface="Times New Roman" pitchFamily="18" charset="0"/>
                <a:cs typeface="Times New Roman" pitchFamily="18" charset="0"/>
              </a:rPr>
              <a:t> şudur:</a:t>
            </a:r>
          </a:p>
          <a:p>
            <a:pPr algn="just" rtl="1"/>
            <a:r>
              <a:rPr lang="ar-SA" dirty="0">
                <a:latin typeface="Shaikh Hamdullah" pitchFamily="2" charset="-78"/>
                <a:cs typeface="Shaikh Hamdullah" pitchFamily="2" charset="-78"/>
              </a:rPr>
              <a:t>فَأَمَّا الَّذِينَ آمَنُوا وَعَمِلُوا الصَّالِحَاتِ فَهُمْ فِي رَوْضَةٍ يُحْبَرُونَ </a:t>
            </a:r>
            <a:r>
              <a:rPr lang="ar-SA" dirty="0">
                <a:cs typeface="+mj-cs"/>
              </a:rPr>
              <a:t>.</a:t>
            </a:r>
            <a:endParaRPr lang="tr-TR" dirty="0">
              <a:cs typeface="+mj-cs"/>
            </a:endParaRPr>
          </a:p>
          <a:p>
            <a:r>
              <a:rPr lang="tr-TR" dirty="0">
                <a:cs typeface="+mj-cs"/>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a:t>
            </a:r>
            <a:r>
              <a:rPr lang="tr-TR" i="1" dirty="0">
                <a:latin typeface="Times New Roman" pitchFamily="18" charset="0"/>
                <a:cs typeface="Times New Roman" pitchFamily="18" charset="0"/>
              </a:rPr>
              <a:t>İman edip iyi işler yapanlara gelince, onlar, cennette nimetlere ve sevince mazhar olacaklardır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Rûm</a:t>
            </a:r>
            <a:r>
              <a:rPr lang="tr-TR" dirty="0">
                <a:latin typeface="Times New Roman" pitchFamily="18" charset="0"/>
                <a:cs typeface="Times New Roman" pitchFamily="18" charset="0"/>
              </a:rPr>
              <a:t>: 15). Bazı müfessirler bu </a:t>
            </a:r>
            <a:r>
              <a:rPr lang="tr-TR" dirty="0" err="1">
                <a:latin typeface="Times New Roman" pitchFamily="18" charset="0"/>
                <a:cs typeface="Times New Roman" pitchFamily="18" charset="0"/>
              </a:rPr>
              <a:t>âyetteki</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yuhberûn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kelimesini”</a:t>
            </a:r>
            <a:r>
              <a:rPr lang="tr-TR" i="1" dirty="0" err="1">
                <a:latin typeface="Times New Roman" pitchFamily="18" charset="0"/>
                <a:cs typeface="Times New Roman" pitchFamily="18" charset="0"/>
              </a:rPr>
              <a:t>el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hibratü</a:t>
            </a:r>
            <a:r>
              <a:rPr lang="tr-TR" dirty="0">
                <a:latin typeface="Times New Roman" pitchFamily="18" charset="0"/>
                <a:cs typeface="Times New Roman" pitchFamily="18" charset="0"/>
              </a:rPr>
              <a:t> = </a:t>
            </a:r>
            <a:r>
              <a:rPr lang="tr-TR" i="1" dirty="0">
                <a:latin typeface="Times New Roman" pitchFamily="18" charset="0"/>
                <a:cs typeface="Times New Roman" pitchFamily="18" charset="0"/>
              </a:rPr>
              <a:t>güzel nağme, hoş ses</a:t>
            </a:r>
            <a:r>
              <a:rPr lang="tr-TR" dirty="0">
                <a:latin typeface="Times New Roman" pitchFamily="18" charset="0"/>
                <a:cs typeface="Times New Roman" pitchFamily="18" charset="0"/>
              </a:rPr>
              <a:t>” olarak tefsir etmişlerdir. Yani cennet ehli, cennette </a:t>
            </a:r>
            <a:r>
              <a:rPr lang="tr-TR" dirty="0" err="1">
                <a:latin typeface="Times New Roman" pitchFamily="18" charset="0"/>
                <a:cs typeface="Times New Roman" pitchFamily="18" charset="0"/>
              </a:rPr>
              <a:t>semâ</a:t>
            </a:r>
            <a:r>
              <a:rPr lang="tr-TR" dirty="0">
                <a:latin typeface="Times New Roman" pitchFamily="18" charset="0"/>
                <a:cs typeface="Times New Roman" pitchFamily="18" charset="0"/>
              </a:rPr>
              <a:t>’ edeceklerdir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dinleyeceklerdir) demektir (</a:t>
            </a:r>
            <a:r>
              <a:rPr lang="tr-TR" dirty="0" err="1">
                <a:latin typeface="Times New Roman" pitchFamily="18" charset="0"/>
                <a:cs typeface="Times New Roman" pitchFamily="18" charset="0"/>
              </a:rPr>
              <a:t>Zemahşeri</a:t>
            </a:r>
            <a:r>
              <a:rPr lang="tr-TR" dirty="0">
                <a:latin typeface="Times New Roman" pitchFamily="18" charset="0"/>
                <a:cs typeface="Times New Roman" pitchFamily="18" charset="0"/>
              </a:rPr>
              <a:t>, III/ 471; </a:t>
            </a:r>
            <a:r>
              <a:rPr lang="tr-TR" dirty="0" err="1">
                <a:latin typeface="Times New Roman" pitchFamily="18" charset="0"/>
                <a:cs typeface="Times New Roman" pitchFamily="18" charset="0"/>
              </a:rPr>
              <a:t>Amâdî</a:t>
            </a:r>
            <a:r>
              <a:rPr lang="tr-TR" dirty="0">
                <a:latin typeface="Times New Roman" pitchFamily="18" charset="0"/>
                <a:cs typeface="Times New Roman" pitchFamily="18" charset="0"/>
              </a:rPr>
              <a:t>, VII/ 770). Görülüyor ki bu </a:t>
            </a:r>
            <a:r>
              <a:rPr lang="tr-TR" dirty="0" err="1">
                <a:latin typeface="Times New Roman" pitchFamily="18" charset="0"/>
                <a:cs typeface="Times New Roman" pitchFamily="18" charset="0"/>
              </a:rPr>
              <a:t>âyette</a:t>
            </a:r>
            <a:r>
              <a:rPr lang="tr-TR" dirty="0">
                <a:latin typeface="Times New Roman" pitchFamily="18" charset="0"/>
                <a:cs typeface="Times New Roman" pitchFamily="18" charset="0"/>
              </a:rPr>
              <a:t> de direkt olarak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veya </a:t>
            </a:r>
            <a:r>
              <a:rPr lang="tr-TR" dirty="0" err="1">
                <a:latin typeface="Times New Roman" pitchFamily="18" charset="0"/>
                <a:cs typeface="Times New Roman" pitchFamily="18" charset="0"/>
              </a:rPr>
              <a:t>ğinâ’dan</a:t>
            </a:r>
            <a:r>
              <a:rPr lang="tr-TR" dirty="0">
                <a:latin typeface="Times New Roman" pitchFamily="18" charset="0"/>
                <a:cs typeface="Times New Roman" pitchFamily="18" charset="0"/>
              </a:rPr>
              <a:t> bahsedilmemekte, sadece, cennette nağme dinlemeye dair bir yorum getirilmektedir. </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a:cs typeface="+mj-cs"/>
              </a:rPr>
              <a:t>Başka bir </a:t>
            </a:r>
            <a:r>
              <a:rPr lang="tr-TR" dirty="0" err="1">
                <a:cs typeface="+mj-cs"/>
              </a:rPr>
              <a:t>âyette</a:t>
            </a:r>
            <a:r>
              <a:rPr lang="tr-TR" dirty="0">
                <a:cs typeface="+mj-cs"/>
              </a:rPr>
              <a:t>:</a:t>
            </a:r>
          </a:p>
          <a:p>
            <a:pPr algn="just"/>
            <a:r>
              <a:rPr lang="tr-TR" dirty="0">
                <a:latin typeface="Shaikh Hamdullah" pitchFamily="2" charset="-78"/>
                <a:cs typeface="Shaikh Hamdullah" pitchFamily="2" charset="-78"/>
              </a:rPr>
              <a:t> </a:t>
            </a:r>
          </a:p>
          <a:p>
            <a:pPr algn="just" rtl="1"/>
            <a:r>
              <a:rPr lang="ar-SA" dirty="0">
                <a:latin typeface="Shaikh Hamdullah" pitchFamily="2" charset="-78"/>
                <a:cs typeface="Shaikh Hamdullah" pitchFamily="2" charset="-78"/>
              </a:rPr>
              <a:t>الْحَمْدُ لِلَّهِ فَاطِرِ السَّمَاوَاتِ وَالْأَرْضِ جَاعِلِ الْمَلَائِكَةِ رُسُلاً أُولِي أَجْنِحَةٍ مَّثْنَى وَثُلَاثَ وَرُبَاعَ يَزِيدُ فِي الْخَلْقِ مَا يَشَاءُ إِنَّ اللَّهَ عَلَى كُلِّ شَيْءٍ قَدِيرٌ .</a:t>
            </a:r>
            <a:endParaRPr lang="tr-TR" dirty="0">
              <a:latin typeface="Shaikh Hamdullah" pitchFamily="2" charset="-78"/>
              <a:cs typeface="Shaikh Hamdullah" pitchFamily="2" charset="-78"/>
            </a:endParaRPr>
          </a:p>
          <a:p>
            <a:pPr algn="just"/>
            <a:r>
              <a:rPr lang="tr-TR" dirty="0">
                <a:cs typeface="+mj-cs"/>
              </a:rPr>
              <a:t>	</a:t>
            </a:r>
            <a:r>
              <a:rPr lang="tr-TR" dirty="0">
                <a:cs typeface="+mj-cs"/>
                <a:sym typeface="Symbol"/>
              </a:rPr>
              <a:t></a:t>
            </a:r>
            <a:r>
              <a:rPr lang="tr-TR" dirty="0">
                <a:cs typeface="+mj-cs"/>
              </a:rPr>
              <a:t>“</a:t>
            </a:r>
            <a:r>
              <a:rPr lang="tr-TR" i="1" dirty="0">
                <a:cs typeface="+mj-cs"/>
              </a:rPr>
              <a:t>Gökleri ve yeri yaratan, melekleri ikişer, üçer, dörder kanatlı elçiler yapan Allah’a </a:t>
            </a:r>
            <a:r>
              <a:rPr lang="tr-TR" i="1" dirty="0" err="1">
                <a:cs typeface="+mj-cs"/>
              </a:rPr>
              <a:t>hamd</a:t>
            </a:r>
            <a:r>
              <a:rPr lang="tr-TR" i="1" dirty="0">
                <a:cs typeface="+mj-cs"/>
              </a:rPr>
              <a:t> olsun. O, yaratmada dilediği artırmayı yapar. Şüphesiz Allah, her şeye gücü yetendir</a:t>
            </a:r>
            <a:r>
              <a:rPr lang="tr-TR" dirty="0">
                <a:cs typeface="+mj-cs"/>
              </a:rPr>
              <a:t>” (</a:t>
            </a:r>
            <a:r>
              <a:rPr lang="tr-TR" dirty="0" err="1">
                <a:cs typeface="+mj-cs"/>
              </a:rPr>
              <a:t>Fâtır</a:t>
            </a:r>
            <a:r>
              <a:rPr lang="tr-TR" dirty="0">
                <a:cs typeface="+mj-cs"/>
              </a:rPr>
              <a:t>: 1). </a:t>
            </a:r>
            <a:r>
              <a:rPr lang="tr-TR" dirty="0" err="1">
                <a:cs typeface="+mj-cs"/>
              </a:rPr>
              <a:t>Âyette</a:t>
            </a:r>
            <a:r>
              <a:rPr lang="tr-TR" dirty="0">
                <a:cs typeface="+mj-cs"/>
              </a:rPr>
              <a:t> geçen “</a:t>
            </a:r>
            <a:r>
              <a:rPr lang="tr-TR" i="1" dirty="0" err="1">
                <a:cs typeface="+mj-cs"/>
              </a:rPr>
              <a:t>mâ</a:t>
            </a:r>
            <a:r>
              <a:rPr lang="tr-TR" i="1" dirty="0">
                <a:cs typeface="+mj-cs"/>
              </a:rPr>
              <a:t> </a:t>
            </a:r>
            <a:r>
              <a:rPr lang="tr-TR" i="1" dirty="0" err="1">
                <a:cs typeface="+mj-cs"/>
              </a:rPr>
              <a:t>yeşâ</a:t>
            </a:r>
            <a:r>
              <a:rPr lang="tr-TR" dirty="0">
                <a:cs typeface="+mj-cs"/>
              </a:rPr>
              <a:t>” kelimesini müfessirler “</a:t>
            </a:r>
            <a:r>
              <a:rPr lang="tr-TR" i="1" dirty="0">
                <a:cs typeface="+mj-cs"/>
              </a:rPr>
              <a:t>güzel yüz, güzel ses, güzel şiir, güzel yazı, </a:t>
            </a:r>
            <a:r>
              <a:rPr lang="tr-TR" i="1" dirty="0" err="1">
                <a:cs typeface="+mj-cs"/>
              </a:rPr>
              <a:t>melîh</a:t>
            </a:r>
            <a:r>
              <a:rPr lang="tr-TR" i="1" dirty="0">
                <a:cs typeface="+mj-cs"/>
              </a:rPr>
              <a:t> göz, keskin zekâ, yüksek akıl, şecaat ve saire olarak tefsir etmişlerdir</a:t>
            </a:r>
            <a:r>
              <a:rPr lang="tr-TR" dirty="0">
                <a:cs typeface="+mj-cs"/>
              </a:rPr>
              <a:t>” (</a:t>
            </a:r>
            <a:r>
              <a:rPr lang="tr-TR" dirty="0" err="1">
                <a:cs typeface="+mj-cs"/>
              </a:rPr>
              <a:t>Çantay</a:t>
            </a:r>
            <a:r>
              <a:rPr lang="tr-TR" dirty="0">
                <a:cs typeface="+mj-cs"/>
              </a:rPr>
              <a:t>, II/ 770). Bu </a:t>
            </a:r>
            <a:r>
              <a:rPr lang="tr-TR" dirty="0" err="1">
                <a:cs typeface="+mj-cs"/>
              </a:rPr>
              <a:t>âyette</a:t>
            </a:r>
            <a:r>
              <a:rPr lang="tr-TR" dirty="0">
                <a:cs typeface="+mj-cs"/>
              </a:rPr>
              <a:t> de </a:t>
            </a:r>
            <a:r>
              <a:rPr lang="tr-TR" dirty="0" err="1">
                <a:cs typeface="+mj-cs"/>
              </a:rPr>
              <a:t>mûsikî</a:t>
            </a:r>
            <a:r>
              <a:rPr lang="tr-TR" dirty="0">
                <a:cs typeface="+mj-cs"/>
              </a:rPr>
              <a:t> ile ilgili net bir açıklama yoktur, sadece yorum vardır.</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00034" y="1571612"/>
            <a:ext cx="8229600" cy="4525963"/>
          </a:xfrm>
        </p:spPr>
        <p:txBody>
          <a:bodyPr>
            <a:normAutofit fontScale="62500" lnSpcReduction="20000"/>
          </a:bodyPr>
          <a:lstStyle/>
          <a:p>
            <a:pPr algn="just"/>
            <a:r>
              <a:rPr lang="tr-TR" dirty="0"/>
              <a:t> </a:t>
            </a:r>
            <a:endParaRPr lang="tr-TR" dirty="0">
              <a:latin typeface="Shaikh Hamdullah" pitchFamily="2" charset="-78"/>
              <a:cs typeface="Shaikh Hamdullah" pitchFamily="2" charset="-78"/>
            </a:endParaRPr>
          </a:p>
          <a:p>
            <a:pPr algn="just" rtl="1"/>
            <a:r>
              <a:rPr lang="ar-SA" dirty="0">
                <a:latin typeface="Shaikh Hamdullah" pitchFamily="2" charset="-78"/>
                <a:cs typeface="Shaikh Hamdullah" pitchFamily="2" charset="-78"/>
              </a:rPr>
              <a:t>تُسَبِّحُ لَهُ السَّمَاوَاتُ السَّبْعُ وَالأَرْضُ وَمَن فِيهِنَّ وَإِن مِّن شَيْءٍ إِلاَّ يُسَبِّحُ بِحَمْدَهِ وَلَـكِن لاَّ تَفْقَهُونَ تَسْبِيحَهُمْ إِنَّهُ كَانَ حَلِيماً غَفُوراً .</a:t>
            </a:r>
            <a:endParaRPr lang="tr-TR" dirty="0">
              <a:latin typeface="Shaikh Hamdullah" pitchFamily="2" charset="-78"/>
              <a:cs typeface="Shaikh Hamdullah" pitchFamily="2" charset="-78"/>
            </a:endParaRPr>
          </a:p>
          <a:p>
            <a:pPr algn="just"/>
            <a:r>
              <a:rPr lang="tr-TR" dirty="0">
                <a:cs typeface="+mj-cs"/>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a:t>
            </a:r>
            <a:r>
              <a:rPr lang="tr-TR" i="1" dirty="0">
                <a:latin typeface="Times New Roman" pitchFamily="18" charset="0"/>
                <a:cs typeface="Times New Roman" pitchFamily="18" charset="0"/>
              </a:rPr>
              <a:t>Yedi gök, yer ve bunlarda bulunan her şey O’nu </a:t>
            </a:r>
            <a:r>
              <a:rPr lang="tr-TR" i="1" dirty="0" err="1">
                <a:latin typeface="Times New Roman" pitchFamily="18" charset="0"/>
                <a:cs typeface="Times New Roman" pitchFamily="18" charset="0"/>
              </a:rPr>
              <a:t>tesbîh</a:t>
            </a:r>
            <a:r>
              <a:rPr lang="tr-TR" i="1" dirty="0">
                <a:latin typeface="Times New Roman" pitchFamily="18" charset="0"/>
                <a:cs typeface="Times New Roman" pitchFamily="18" charset="0"/>
              </a:rPr>
              <a:t> eder. </a:t>
            </a:r>
            <a:r>
              <a:rPr lang="tr-TR" i="1" dirty="0">
                <a:solidFill>
                  <a:srgbClr val="FF0000"/>
                </a:solidFill>
                <a:latin typeface="Times New Roman" pitchFamily="18" charset="0"/>
                <a:cs typeface="Times New Roman" pitchFamily="18" charset="0"/>
              </a:rPr>
              <a:t>O’nu övgü ile </a:t>
            </a:r>
            <a:r>
              <a:rPr lang="tr-TR" i="1" dirty="0" err="1">
                <a:solidFill>
                  <a:srgbClr val="FF0000"/>
                </a:solidFill>
                <a:latin typeface="Times New Roman" pitchFamily="18" charset="0"/>
                <a:cs typeface="Times New Roman" pitchFamily="18" charset="0"/>
              </a:rPr>
              <a:t>tesbîh</a:t>
            </a:r>
            <a:r>
              <a:rPr lang="tr-TR" i="1" dirty="0">
                <a:solidFill>
                  <a:srgbClr val="FF0000"/>
                </a:solidFill>
                <a:latin typeface="Times New Roman" pitchFamily="18" charset="0"/>
                <a:cs typeface="Times New Roman" pitchFamily="18" charset="0"/>
              </a:rPr>
              <a:t> etmeyen hiçbir şey yoktur. </a:t>
            </a:r>
            <a:r>
              <a:rPr lang="tr-TR" i="1" dirty="0">
                <a:latin typeface="Times New Roman" pitchFamily="18" charset="0"/>
                <a:cs typeface="Times New Roman" pitchFamily="18" charset="0"/>
              </a:rPr>
              <a:t>Ne var ki siz, onların </a:t>
            </a:r>
            <a:r>
              <a:rPr lang="tr-TR" i="1" dirty="0" err="1">
                <a:latin typeface="Times New Roman" pitchFamily="18" charset="0"/>
                <a:cs typeface="Times New Roman" pitchFamily="18" charset="0"/>
              </a:rPr>
              <a:t>tesbîhini</a:t>
            </a:r>
            <a:r>
              <a:rPr lang="tr-TR" i="1" dirty="0">
                <a:latin typeface="Times New Roman" pitchFamily="18" charset="0"/>
                <a:cs typeface="Times New Roman" pitchFamily="18" charset="0"/>
              </a:rPr>
              <a:t> anlamazsınız. O </a:t>
            </a:r>
            <a:r>
              <a:rPr lang="tr-TR" i="1" dirty="0" err="1">
                <a:latin typeface="Times New Roman" pitchFamily="18" charset="0"/>
                <a:cs typeface="Times New Roman" pitchFamily="18" charset="0"/>
              </a:rPr>
              <a:t>halîmdir</a:t>
            </a:r>
            <a:r>
              <a:rPr lang="tr-TR" i="1" dirty="0">
                <a:latin typeface="Times New Roman" pitchFamily="18" charset="0"/>
                <a:cs typeface="Times New Roman" pitchFamily="18" charset="0"/>
              </a:rPr>
              <a:t>, bağışlayıcıdır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İsrâ</a:t>
            </a:r>
            <a:r>
              <a:rPr lang="tr-TR" dirty="0">
                <a:latin typeface="Times New Roman" pitchFamily="18" charset="0"/>
                <a:cs typeface="Times New Roman" pitchFamily="18" charset="0"/>
              </a:rPr>
              <a:t>: 44).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İsmâil</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er-</a:t>
            </a:r>
            <a:r>
              <a:rPr lang="tr-TR" dirty="0" err="1">
                <a:latin typeface="Times New Roman" pitchFamily="18" charset="0"/>
                <a:cs typeface="Times New Roman" pitchFamily="18" charset="0"/>
              </a:rPr>
              <a:t>Rusûhi</a:t>
            </a:r>
            <a:r>
              <a:rPr lang="tr-TR" dirty="0">
                <a:latin typeface="Times New Roman" pitchFamily="18" charset="0"/>
                <a:cs typeface="Times New Roman" pitchFamily="18" charset="0"/>
              </a:rPr>
              <a:t> (v. 1041/1631)’ye göre, bu </a:t>
            </a:r>
            <a:r>
              <a:rPr lang="tr-TR" dirty="0" err="1">
                <a:latin typeface="Times New Roman" pitchFamily="18" charset="0"/>
                <a:cs typeface="Times New Roman" pitchFamily="18" charset="0"/>
              </a:rPr>
              <a:t>âyette</a:t>
            </a:r>
            <a:r>
              <a:rPr lang="tr-TR" dirty="0">
                <a:latin typeface="Times New Roman" pitchFamily="18" charset="0"/>
                <a:cs typeface="Times New Roman" pitchFamily="18" charset="0"/>
              </a:rPr>
              <a:t> geçen </a:t>
            </a:r>
            <a:r>
              <a:rPr lang="tr-TR" dirty="0">
                <a:solidFill>
                  <a:srgbClr val="FF0000"/>
                </a:solidFill>
                <a:latin typeface="Times New Roman" pitchFamily="18" charset="0"/>
                <a:cs typeface="Times New Roman" pitchFamily="18" charset="0"/>
              </a:rPr>
              <a:t>“</a:t>
            </a:r>
            <a:r>
              <a:rPr lang="tr-TR" i="1" dirty="0">
                <a:solidFill>
                  <a:srgbClr val="FF0000"/>
                </a:solidFill>
                <a:latin typeface="Times New Roman" pitchFamily="18" charset="0"/>
                <a:cs typeface="Times New Roman" pitchFamily="18" charset="0"/>
              </a:rPr>
              <a:t>şey</a:t>
            </a:r>
            <a:r>
              <a:rPr lang="tr-TR" dirty="0">
                <a:solidFill>
                  <a:srgbClr val="FF0000"/>
                </a:solidFill>
                <a:latin typeface="Times New Roman" pitchFamily="18" charset="0"/>
                <a:cs typeface="Times New Roman" pitchFamily="18" charset="0"/>
              </a:rPr>
              <a:t>” </a:t>
            </a:r>
            <a:r>
              <a:rPr lang="tr-TR" dirty="0">
                <a:latin typeface="Times New Roman" pitchFamily="18" charset="0"/>
                <a:cs typeface="Times New Roman" pitchFamily="18" charset="0"/>
              </a:rPr>
              <a:t>kelimesine </a:t>
            </a:r>
            <a:r>
              <a:rPr lang="tr-TR" dirty="0">
                <a:solidFill>
                  <a:srgbClr val="FF0000"/>
                </a:solidFill>
                <a:latin typeface="Times New Roman" pitchFamily="18" charset="0"/>
                <a:cs typeface="Times New Roman" pitchFamily="18" charset="0"/>
              </a:rPr>
              <a:t>def, düdükler, ney, davul, </a:t>
            </a:r>
            <a:r>
              <a:rPr lang="tr-TR" dirty="0" err="1">
                <a:solidFill>
                  <a:srgbClr val="FF0000"/>
                </a:solidFill>
                <a:latin typeface="Times New Roman" pitchFamily="18" charset="0"/>
                <a:cs typeface="Times New Roman" pitchFamily="18" charset="0"/>
              </a:rPr>
              <a:t>nakkâre</a:t>
            </a:r>
            <a:r>
              <a:rPr lang="tr-TR" dirty="0">
                <a:solidFill>
                  <a:srgbClr val="FF0000"/>
                </a:solidFill>
                <a:latin typeface="Times New Roman" pitchFamily="18" charset="0"/>
                <a:cs typeface="Times New Roman" pitchFamily="18" charset="0"/>
              </a:rPr>
              <a:t> ve bunlar gibi müzik âletleri dâhildir. </a:t>
            </a:r>
            <a:r>
              <a:rPr lang="tr-TR" dirty="0">
                <a:latin typeface="Times New Roman" pitchFamily="18" charset="0"/>
                <a:cs typeface="Times New Roman" pitchFamily="18" charset="0"/>
              </a:rPr>
              <a:t>Her şey Allah’ı zikrettiğine göre, müzik âletleri de bu şey’e dâhil olur ve bunların hepsi Allah’ı şanına lâyık olduğu şekilde </a:t>
            </a:r>
            <a:r>
              <a:rPr lang="tr-TR" dirty="0" err="1">
                <a:latin typeface="Times New Roman" pitchFamily="18" charset="0"/>
                <a:cs typeface="Times New Roman" pitchFamily="18" charset="0"/>
              </a:rPr>
              <a:t>takdîs</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tesbîh</a:t>
            </a:r>
            <a:r>
              <a:rPr lang="tr-TR" dirty="0">
                <a:latin typeface="Times New Roman" pitchFamily="18" charset="0"/>
                <a:cs typeface="Times New Roman" pitchFamily="18" charset="0"/>
              </a:rPr>
              <a:t> ederler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27/a). </a:t>
            </a:r>
            <a:r>
              <a:rPr lang="tr-TR" dirty="0" err="1">
                <a:latin typeface="Times New Roman" pitchFamily="18" charset="0"/>
                <a:cs typeface="Times New Roman" pitchFamily="18" charset="0"/>
              </a:rPr>
              <a:t>Ankaravî’nin</a:t>
            </a:r>
            <a:r>
              <a:rPr lang="tr-TR" dirty="0">
                <a:latin typeface="Times New Roman" pitchFamily="18" charset="0"/>
                <a:cs typeface="Times New Roman" pitchFamily="18" charset="0"/>
              </a:rPr>
              <a:t> bu görüşüne biz de şöyle diyerek katılabiliriz: Bu âletler ancak Allah’ı zikretmesini bilen müzisyenlerin elinde Allah’ı zikreder, şeytana kul ve köle olmuş insanların elinde de ona yardımcı olur. Çünkü bunlar kendi kendini çalamazlar. Onlara yön veren insanlar nasıl bir karaktere ve yapıya sahipseler, bu âletler de öyle bir yapı arz ederler. </a:t>
            </a:r>
          </a:p>
          <a:p>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F31BBFBA-2FD8-4B70-9AE5-781C6C118D94}"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rtl="1"/>
            <a:r>
              <a:rPr lang="ar-SA" dirty="0">
                <a:latin typeface="Shaikh Hamdullah" pitchFamily="2" charset="-78"/>
                <a:cs typeface="Shaikh Hamdullah" pitchFamily="2" charset="-78"/>
              </a:rPr>
              <a:t>لَا يُؤَاخِذُكُمُ اللَّهُ بِاللَّغْوِ فِي أَيْمَانِكُمْ وَلَكِنْ يُؤَاخِذُكُمْ بِمَا كَسَبَتْ قُلُوبُكُمْ وَاللَّهُ غَفُورٌ حَلِيمٌ .</a:t>
            </a:r>
            <a:endParaRPr lang="tr-TR" dirty="0">
              <a:latin typeface="Shaikh Hamdullah" pitchFamily="2" charset="-78"/>
              <a:cs typeface="Shaikh Hamdullah" pitchFamily="2" charset="-78"/>
            </a:endParaRPr>
          </a:p>
          <a:p>
            <a:pPr algn="just"/>
            <a:r>
              <a:rPr lang="tr-TR" dirty="0">
                <a:cs typeface="+mj-cs"/>
              </a:rPr>
              <a:t>	</a:t>
            </a:r>
            <a:r>
              <a:rPr lang="tr-TR" dirty="0">
                <a:cs typeface="+mj-cs"/>
                <a:sym typeface="Symbol"/>
              </a:rPr>
              <a:t></a:t>
            </a:r>
            <a:r>
              <a:rPr lang="tr-TR" dirty="0">
                <a:cs typeface="+mj-cs"/>
              </a:rPr>
              <a:t>“</a:t>
            </a:r>
            <a:r>
              <a:rPr lang="tr-TR" i="1" dirty="0">
                <a:cs typeface="+mj-cs"/>
              </a:rPr>
              <a:t>Allah sizi yeminlerinizdeki </a:t>
            </a:r>
            <a:r>
              <a:rPr lang="tr-TR" i="1" dirty="0" err="1">
                <a:cs typeface="+mj-cs"/>
              </a:rPr>
              <a:t>lağv’dan</a:t>
            </a:r>
            <a:r>
              <a:rPr lang="tr-TR" i="1" dirty="0">
                <a:cs typeface="+mj-cs"/>
              </a:rPr>
              <a:t> dolayı sorumlu tutmaz. Fakat kasıtlı yaptığınız yeminlerinizden dolayı sizi sorumlu tutar. Allah çok bağışlayıcıdır, </a:t>
            </a:r>
            <a:r>
              <a:rPr lang="tr-TR" i="1" dirty="0" err="1">
                <a:cs typeface="+mj-cs"/>
              </a:rPr>
              <a:t>halîmdir</a:t>
            </a:r>
            <a:r>
              <a:rPr lang="tr-TR" i="1" dirty="0">
                <a:cs typeface="+mj-cs"/>
              </a:rPr>
              <a:t> (kullarının </a:t>
            </a:r>
            <a:r>
              <a:rPr lang="tr-TR" i="1" dirty="0" err="1">
                <a:cs typeface="+mj-cs"/>
              </a:rPr>
              <a:t>günâhı</a:t>
            </a:r>
            <a:r>
              <a:rPr lang="tr-TR" i="1" dirty="0">
                <a:cs typeface="+mj-cs"/>
              </a:rPr>
              <a:t> sebebiyle </a:t>
            </a:r>
            <a:r>
              <a:rPr lang="tr-TR" i="1" dirty="0" err="1">
                <a:cs typeface="+mj-cs"/>
              </a:rPr>
              <a:t>rızklarını</a:t>
            </a:r>
            <a:r>
              <a:rPr lang="tr-TR" i="1" dirty="0">
                <a:cs typeface="+mj-cs"/>
              </a:rPr>
              <a:t> da kesici değildir</a:t>
            </a:r>
            <a:r>
              <a:rPr lang="tr-TR" dirty="0">
                <a:cs typeface="+mj-cs"/>
              </a:rPr>
              <a:t>” (Bakara: 225). Bu </a:t>
            </a:r>
            <a:r>
              <a:rPr lang="tr-TR" dirty="0" err="1">
                <a:cs typeface="+mj-cs"/>
              </a:rPr>
              <a:t>âyet</a:t>
            </a:r>
            <a:r>
              <a:rPr lang="tr-TR" dirty="0">
                <a:cs typeface="+mj-cs"/>
              </a:rPr>
              <a:t>-i kerimeye göre Allah Teâlâ, alışkanlık sebebiyle bir insanın boş yere yemin ederek şöyle böyle yapacağım deyip yapmaması durumunda insanı sorumlu tutmuyor. Çünkü bunda bir kasıt yoktur. Aslında bu konunun </a:t>
            </a:r>
            <a:r>
              <a:rPr lang="tr-TR" dirty="0" err="1">
                <a:cs typeface="+mj-cs"/>
              </a:rPr>
              <a:t>mûsikî</a:t>
            </a:r>
            <a:r>
              <a:rPr lang="tr-TR" dirty="0">
                <a:cs typeface="+mj-cs"/>
              </a:rPr>
              <a:t> ile alâkası da yoktur. Fakat bazı âlimler bu </a:t>
            </a:r>
            <a:r>
              <a:rPr lang="tr-TR" dirty="0" err="1">
                <a:cs typeface="+mj-cs"/>
              </a:rPr>
              <a:t>âyetin</a:t>
            </a:r>
            <a:r>
              <a:rPr lang="tr-TR" dirty="0">
                <a:cs typeface="+mj-cs"/>
              </a:rPr>
              <a:t> müzikle ilgili olduğunu söyleyerek ona göre yorumlama yoluna gitmişlerdir.</a:t>
            </a:r>
          </a:p>
          <a:p>
            <a:pPr algn="just"/>
            <a:r>
              <a:rPr lang="tr-TR" dirty="0">
                <a:cs typeface="+mj-cs"/>
              </a:rPr>
              <a:t>	Bu </a:t>
            </a:r>
            <a:r>
              <a:rPr lang="tr-TR" dirty="0" err="1">
                <a:cs typeface="+mj-cs"/>
              </a:rPr>
              <a:t>âyetle</a:t>
            </a:r>
            <a:r>
              <a:rPr lang="tr-TR" dirty="0">
                <a:cs typeface="+mj-cs"/>
              </a:rPr>
              <a:t> ilgili olarak </a:t>
            </a:r>
            <a:r>
              <a:rPr lang="tr-TR" dirty="0" err="1">
                <a:cs typeface="+mj-cs"/>
              </a:rPr>
              <a:t>Ankaravî</a:t>
            </a:r>
            <a:r>
              <a:rPr lang="tr-TR" dirty="0">
                <a:cs typeface="+mj-cs"/>
              </a:rPr>
              <a:t>: </a:t>
            </a:r>
            <a:r>
              <a:rPr lang="tr-TR" dirty="0">
                <a:solidFill>
                  <a:srgbClr val="FF0000"/>
                </a:solidFill>
                <a:cs typeface="+mj-cs"/>
              </a:rPr>
              <a:t>“Beyhude yere Allah’ın ismini bir şey üzerine zikredip hiçbir faydası olmadığı halde o işi yapmasa bile, Allah bundan dolayı hesap sormuyor da, şiir okumak, raks ve </a:t>
            </a:r>
            <a:r>
              <a:rPr lang="tr-TR" dirty="0" err="1">
                <a:solidFill>
                  <a:srgbClr val="FF0000"/>
                </a:solidFill>
                <a:cs typeface="+mj-cs"/>
              </a:rPr>
              <a:t>semâ</a:t>
            </a:r>
            <a:r>
              <a:rPr lang="tr-TR" dirty="0">
                <a:solidFill>
                  <a:srgbClr val="FF0000"/>
                </a:solidFill>
                <a:cs typeface="+mj-cs"/>
              </a:rPr>
              <a:t>’ etmek sebebiyle neden insanı </a:t>
            </a:r>
            <a:r>
              <a:rPr lang="tr-TR" dirty="0" err="1">
                <a:solidFill>
                  <a:srgbClr val="FF0000"/>
                </a:solidFill>
                <a:cs typeface="+mj-cs"/>
              </a:rPr>
              <a:t>muâhaze</a:t>
            </a:r>
            <a:r>
              <a:rPr lang="tr-TR" dirty="0">
                <a:solidFill>
                  <a:srgbClr val="FF0000"/>
                </a:solidFill>
                <a:cs typeface="+mj-cs"/>
              </a:rPr>
              <a:t> (azarlama) etsin ki”</a:t>
            </a:r>
            <a:r>
              <a:rPr lang="tr-TR" dirty="0">
                <a:cs typeface="+mj-cs"/>
              </a:rPr>
              <a:t> (</a:t>
            </a:r>
            <a:r>
              <a:rPr lang="tr-TR" dirty="0" err="1">
                <a:cs typeface="+mj-cs"/>
              </a:rPr>
              <a:t>Ankaravî</a:t>
            </a:r>
            <a:r>
              <a:rPr lang="tr-TR" dirty="0">
                <a:cs typeface="+mj-cs"/>
              </a:rPr>
              <a:t>, 6/b) demektedir. </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25470"/>
          </a:xfrm>
        </p:spPr>
        <p:txBody>
          <a:bodyPr>
            <a:normAutofit/>
          </a:bodyPr>
          <a:lstStyle/>
          <a:p>
            <a:pPr algn="l"/>
            <a:r>
              <a:rPr lang="tr-TR" sz="2000" b="1" dirty="0" smtClean="0">
                <a:cs typeface="+mj-cs"/>
              </a:rPr>
              <a:t>b) </a:t>
            </a:r>
            <a:r>
              <a:rPr lang="tr-TR" sz="2000" b="1" dirty="0" err="1" smtClean="0">
                <a:cs typeface="+mj-cs"/>
              </a:rPr>
              <a:t>Mûsikînin</a:t>
            </a:r>
            <a:r>
              <a:rPr lang="tr-TR" sz="2000" b="1" dirty="0" smtClean="0">
                <a:cs typeface="+mj-cs"/>
              </a:rPr>
              <a:t> Aleyhinde Olanların Dayandıkları </a:t>
            </a:r>
            <a:r>
              <a:rPr lang="tr-TR" sz="2000" b="1" dirty="0" err="1" smtClean="0">
                <a:cs typeface="+mj-cs"/>
              </a:rPr>
              <a:t>Kur’an</a:t>
            </a:r>
            <a:r>
              <a:rPr lang="tr-TR" sz="2000" b="1" dirty="0" smtClean="0">
                <a:cs typeface="+mj-cs"/>
              </a:rPr>
              <a:t> </a:t>
            </a:r>
            <a:r>
              <a:rPr lang="tr-TR" sz="2000" b="1" dirty="0" err="1" smtClean="0">
                <a:cs typeface="+mj-cs"/>
              </a:rPr>
              <a:t>Âyetleri</a:t>
            </a:r>
            <a:r>
              <a:rPr lang="tr-TR" sz="2000" b="1" dirty="0" smtClean="0">
                <a:cs typeface="+mj-cs"/>
              </a:rPr>
              <a:t>.</a:t>
            </a:r>
            <a:r>
              <a:rPr lang="tr-TR" sz="2000" dirty="0" smtClean="0">
                <a:cs typeface="+mj-cs"/>
              </a:rPr>
              <a:t/>
            </a:r>
            <a:br>
              <a:rPr lang="tr-TR" sz="2000" dirty="0" smtClean="0">
                <a:cs typeface="+mj-cs"/>
              </a:rPr>
            </a:br>
            <a:endParaRPr lang="tr-TR" sz="2000" dirty="0"/>
          </a:p>
        </p:txBody>
      </p:sp>
      <p:sp>
        <p:nvSpPr>
          <p:cNvPr id="3" name="2 İçerik Yer Tutucusu"/>
          <p:cNvSpPr>
            <a:spLocks noGrp="1"/>
          </p:cNvSpPr>
          <p:nvPr>
            <p:ph idx="1"/>
          </p:nvPr>
        </p:nvSpPr>
        <p:spPr>
          <a:xfrm>
            <a:off x="457200" y="1071546"/>
            <a:ext cx="8229600" cy="5054617"/>
          </a:xfrm>
        </p:spPr>
        <p:txBody>
          <a:bodyPr>
            <a:normAutofit fontScale="70000" lnSpcReduction="20000"/>
          </a:bodyPr>
          <a:lstStyle/>
          <a:p>
            <a:pPr algn="just"/>
            <a:r>
              <a:rPr lang="tr-TR" dirty="0">
                <a:cs typeface="+mj-cs"/>
              </a:rPr>
              <a:t>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aleyhinde olanlar </a:t>
            </a:r>
            <a:r>
              <a:rPr lang="tr-TR" dirty="0" err="1">
                <a:latin typeface="Times New Roman" pitchFamily="18" charset="0"/>
                <a:cs typeface="Times New Roman" pitchFamily="18" charset="0"/>
              </a:rPr>
              <a:t>Kur’ân’dan</a:t>
            </a:r>
            <a:r>
              <a:rPr lang="tr-TR" dirty="0">
                <a:latin typeface="Times New Roman" pitchFamily="18" charset="0"/>
                <a:cs typeface="Times New Roman" pitchFamily="18" charset="0"/>
              </a:rPr>
              <a:t> birçok </a:t>
            </a:r>
            <a:r>
              <a:rPr lang="tr-TR" dirty="0" err="1">
                <a:latin typeface="Times New Roman" pitchFamily="18" charset="0"/>
                <a:cs typeface="Times New Roman" pitchFamily="18" charset="0"/>
              </a:rPr>
              <a:t>âyeti</a:t>
            </a:r>
            <a:r>
              <a:rPr lang="tr-TR" dirty="0">
                <a:latin typeface="Times New Roman" pitchFamily="18" charset="0"/>
                <a:cs typeface="Times New Roman" pitchFamily="18" charset="0"/>
              </a:rPr>
              <a:t> kendi iddiaları için delil göstermişlerdir. Aslında müzikle direkt alâkası olmayan veya müzik hakkında inmemiş olan bu </a:t>
            </a:r>
            <a:r>
              <a:rPr lang="tr-TR" dirty="0" err="1">
                <a:latin typeface="Times New Roman" pitchFamily="18" charset="0"/>
                <a:cs typeface="Times New Roman" pitchFamily="18" charset="0"/>
              </a:rPr>
              <a:t>âyetlerden</a:t>
            </a:r>
            <a:r>
              <a:rPr lang="tr-TR" dirty="0">
                <a:latin typeface="Times New Roman" pitchFamily="18" charset="0"/>
                <a:cs typeface="Times New Roman" pitchFamily="18" charset="0"/>
              </a:rPr>
              <a:t> bazıları şunlardır: </a:t>
            </a:r>
          </a:p>
          <a:p>
            <a:pPr algn="just"/>
            <a:r>
              <a:rPr lang="ar-SA" dirty="0">
                <a:latin typeface="Times New Roman" pitchFamily="18" charset="0"/>
                <a:cs typeface="Times New Roman" pitchFamily="18" charset="0"/>
              </a:rPr>
              <a:t> </a:t>
            </a:r>
            <a:endParaRPr lang="tr-TR" dirty="0">
              <a:latin typeface="Times New Roman" pitchFamily="18" charset="0"/>
              <a:cs typeface="Times New Roman" pitchFamily="18" charset="0"/>
            </a:endParaRPr>
          </a:p>
          <a:p>
            <a:pPr algn="just" rtl="1"/>
            <a:r>
              <a:rPr lang="ar-SA" dirty="0">
                <a:latin typeface="Shaikh Hamdullah" pitchFamily="2" charset="-78"/>
                <a:cs typeface="Shaikh Hamdullah" pitchFamily="2" charset="-78"/>
              </a:rPr>
              <a:t>وَمِنَ النَّاسِ مَن يَشْتَرِي </a:t>
            </a:r>
            <a:r>
              <a:rPr lang="ar-SA" dirty="0">
                <a:solidFill>
                  <a:srgbClr val="FF0000"/>
                </a:solidFill>
                <a:latin typeface="Shaikh Hamdullah" pitchFamily="2" charset="-78"/>
                <a:cs typeface="Shaikh Hamdullah" pitchFamily="2" charset="-78"/>
              </a:rPr>
              <a:t>لَهْوَ الْحَدِيثِ </a:t>
            </a:r>
            <a:r>
              <a:rPr lang="ar-SA" dirty="0">
                <a:latin typeface="Shaikh Hamdullah" pitchFamily="2" charset="-78"/>
                <a:cs typeface="Shaikh Hamdullah" pitchFamily="2" charset="-78"/>
              </a:rPr>
              <a:t>لِيُضِلَّ عَن سَبِيلِ اللَّهِ بِغَيْرِ عِلْمٍ وَيَتَّخِذَهَا هُزُواً أُولَئِكَ لَهُمْ عَذَابٌ مُّهِينٌ .</a:t>
            </a:r>
            <a:endParaRPr lang="tr-TR" dirty="0">
              <a:latin typeface="Shaikh Hamdullah" pitchFamily="2" charset="-78"/>
              <a:cs typeface="Shaikh Hamdullah" pitchFamily="2" charset="-78"/>
            </a:endParaRP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a:t>
            </a:r>
            <a:r>
              <a:rPr lang="tr-TR" i="1" dirty="0">
                <a:latin typeface="Times New Roman" pitchFamily="18" charset="0"/>
                <a:cs typeface="Times New Roman" pitchFamily="18" charset="0"/>
              </a:rPr>
              <a:t>İnsanlardan öylesi vardır ki, her hangi bir ilmî delile dayanmadan, Allah yolundan saptırmak ve sonra da onunla alay etmek için boş lâfı satın alır. İşte onlara </a:t>
            </a:r>
            <a:r>
              <a:rPr lang="tr-TR" i="1" dirty="0" err="1">
                <a:latin typeface="Times New Roman" pitchFamily="18" charset="0"/>
                <a:cs typeface="Times New Roman" pitchFamily="18" charset="0"/>
              </a:rPr>
              <a:t>rüsvâ</a:t>
            </a:r>
            <a:r>
              <a:rPr lang="tr-TR" i="1" dirty="0">
                <a:latin typeface="Times New Roman" pitchFamily="18" charset="0"/>
                <a:cs typeface="Times New Roman" pitchFamily="18" charset="0"/>
              </a:rPr>
              <a:t> edici bir azap vardır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Lokmân</a:t>
            </a:r>
            <a:r>
              <a:rPr lang="tr-TR" dirty="0">
                <a:latin typeface="Times New Roman" pitchFamily="18" charset="0"/>
                <a:cs typeface="Times New Roman" pitchFamily="18" charset="0"/>
              </a:rPr>
              <a:t>: 6) Bu </a:t>
            </a:r>
            <a:r>
              <a:rPr lang="tr-TR" dirty="0" err="1">
                <a:latin typeface="Times New Roman" pitchFamily="18" charset="0"/>
                <a:cs typeface="Times New Roman" pitchFamily="18" charset="0"/>
              </a:rPr>
              <a:t>âyette</a:t>
            </a:r>
            <a:r>
              <a:rPr lang="tr-TR" dirty="0">
                <a:latin typeface="Times New Roman" pitchFamily="18" charset="0"/>
                <a:cs typeface="Times New Roman" pitchFamily="18" charset="0"/>
              </a:rPr>
              <a:t> geçen “</a:t>
            </a:r>
            <a:r>
              <a:rPr lang="tr-TR" dirty="0">
                <a:solidFill>
                  <a:srgbClr val="FF0000"/>
                </a:solidFill>
                <a:latin typeface="Times New Roman" pitchFamily="18" charset="0"/>
                <a:cs typeface="Times New Roman" pitchFamily="18" charset="0"/>
              </a:rPr>
              <a:t>boş lâfa</a:t>
            </a:r>
            <a:r>
              <a:rPr lang="tr-TR" dirty="0">
                <a:latin typeface="Times New Roman" pitchFamily="18" charset="0"/>
                <a:cs typeface="Times New Roman" pitchFamily="18" charset="0"/>
              </a:rPr>
              <a:t> müşteri çıkan adam” sözünden maksat </a:t>
            </a:r>
            <a:r>
              <a:rPr lang="tr-TR" dirty="0" err="1">
                <a:latin typeface="Times New Roman" pitchFamily="18" charset="0"/>
                <a:cs typeface="Times New Roman" pitchFamily="18" charset="0"/>
              </a:rPr>
              <a:t>Nadr</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Hâris’tir</a:t>
            </a:r>
            <a:r>
              <a:rPr lang="tr-TR" dirty="0">
                <a:latin typeface="Times New Roman" pitchFamily="18" charset="0"/>
                <a:cs typeface="Times New Roman" pitchFamily="18" charset="0"/>
              </a:rPr>
              <a:t> ki, Acemlerin masal kitaplarını satın alıp getirir, Mekkelilere: “Muhammed size </a:t>
            </a:r>
            <a:r>
              <a:rPr lang="tr-TR" dirty="0" err="1">
                <a:latin typeface="Times New Roman" pitchFamily="18" charset="0"/>
                <a:cs typeface="Times New Roman" pitchFamily="18" charset="0"/>
              </a:rPr>
              <a:t>Âd</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Semûd</a:t>
            </a:r>
            <a:r>
              <a:rPr lang="tr-TR" dirty="0">
                <a:latin typeface="Times New Roman" pitchFamily="18" charset="0"/>
                <a:cs typeface="Times New Roman" pitchFamily="18" charset="0"/>
              </a:rPr>
              <a:t> hikâyelerini anlatıyor, ben de Acem ve Rum masallarını (yahut Rüstem, </a:t>
            </a:r>
            <a:r>
              <a:rPr lang="tr-TR" dirty="0" err="1">
                <a:latin typeface="Times New Roman" pitchFamily="18" charset="0"/>
                <a:cs typeface="Times New Roman" pitchFamily="18" charset="0"/>
              </a:rPr>
              <a:t>İsfendiyâr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Kisrâ</a:t>
            </a:r>
            <a:r>
              <a:rPr lang="tr-TR" dirty="0">
                <a:latin typeface="Times New Roman" pitchFamily="18" charset="0"/>
                <a:cs typeface="Times New Roman" pitchFamily="18" charset="0"/>
              </a:rPr>
              <a:t> masallarını) söyleyeceğim diyerek onları okur, bu suretle müşrikleri eğlendirir, </a:t>
            </a:r>
            <a:r>
              <a:rPr lang="tr-TR" dirty="0" err="1">
                <a:latin typeface="Times New Roman" pitchFamily="18" charset="0"/>
                <a:cs typeface="Times New Roman" pitchFamily="18" charset="0"/>
              </a:rPr>
              <a:t>Kur’ân</a:t>
            </a:r>
            <a:r>
              <a:rPr lang="tr-TR" dirty="0">
                <a:latin typeface="Times New Roman" pitchFamily="18" charset="0"/>
                <a:cs typeface="Times New Roman" pitchFamily="18" charset="0"/>
              </a:rPr>
              <a:t> dinlemekten oyalardı (</a:t>
            </a:r>
            <a:r>
              <a:rPr lang="tr-TR" dirty="0" err="1">
                <a:latin typeface="Times New Roman" pitchFamily="18" charset="0"/>
                <a:cs typeface="Times New Roman" pitchFamily="18" charset="0"/>
              </a:rPr>
              <a:t>Çantay</a:t>
            </a:r>
            <a:r>
              <a:rPr lang="tr-TR" dirty="0">
                <a:latin typeface="Times New Roman" pitchFamily="18" charset="0"/>
                <a:cs typeface="Times New Roman" pitchFamily="18" charset="0"/>
              </a:rPr>
              <a:t>, 1972, II/ 728).</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smtClean="0">
                <a:solidFill>
                  <a:schemeClr val="tx1"/>
                </a:solidFill>
                <a:latin typeface="Times New Roman" pitchFamily="18" charset="0"/>
                <a:cs typeface="Times New Roman" pitchFamily="18" charset="0"/>
              </a:rPr>
              <a:t>İslâm dininin fıtrî olması da onun yaratılışına, </a:t>
            </a:r>
            <a:r>
              <a:rPr lang="tr-TR" dirty="0" err="1" smtClean="0">
                <a:solidFill>
                  <a:schemeClr val="tx1"/>
                </a:solidFill>
                <a:latin typeface="Times New Roman" pitchFamily="18" charset="0"/>
                <a:cs typeface="Times New Roman" pitchFamily="18" charset="0"/>
              </a:rPr>
              <a:t>rûhi</a:t>
            </a:r>
            <a:r>
              <a:rPr lang="tr-TR" dirty="0" smtClean="0">
                <a:solidFill>
                  <a:schemeClr val="tx1"/>
                </a:solidFill>
                <a:latin typeface="Times New Roman" pitchFamily="18" charset="0"/>
                <a:cs typeface="Times New Roman" pitchFamily="18" charset="0"/>
              </a:rPr>
              <a:t> ve bedeni özelliklerine uygun olması demek olup, ondaki maddî ve </a:t>
            </a:r>
            <a:r>
              <a:rPr lang="tr-TR" dirty="0" err="1" smtClean="0">
                <a:solidFill>
                  <a:schemeClr val="tx1"/>
                </a:solidFill>
                <a:latin typeface="Times New Roman" pitchFamily="18" charset="0"/>
                <a:cs typeface="Times New Roman" pitchFamily="18" charset="0"/>
              </a:rPr>
              <a:t>mânevî</a:t>
            </a:r>
            <a:r>
              <a:rPr lang="tr-TR" dirty="0" smtClean="0">
                <a:solidFill>
                  <a:schemeClr val="tx1"/>
                </a:solidFill>
                <a:latin typeface="Times New Roman" pitchFamily="18" charset="0"/>
                <a:cs typeface="Times New Roman" pitchFamily="18" charset="0"/>
              </a:rPr>
              <a:t> kabiliyetlerin hiç birisini reddetmez demektir. İnsanda bulunan istidat ve kabiliyetlerin geliştirilmesini ve olgunlaştırılmasını isteyen İslâm dini, bu özelliklerin yerli yerinde kullanılmasını tavsiye eder. </a:t>
            </a:r>
          </a:p>
          <a:p>
            <a:pPr algn="just"/>
            <a:r>
              <a:rPr lang="tr-TR" dirty="0" smtClean="0">
                <a:solidFill>
                  <a:schemeClr val="tx1"/>
                </a:solidFill>
                <a:latin typeface="Times New Roman" pitchFamily="18" charset="0"/>
                <a:cs typeface="Times New Roman" pitchFamily="18" charset="0"/>
              </a:rPr>
              <a:t>	Peygamberimiz Hz. Muhammed (S.A.V.) zamanında </a:t>
            </a:r>
            <a:r>
              <a:rPr lang="tr-TR" dirty="0" err="1" smtClean="0">
                <a:solidFill>
                  <a:schemeClr val="tx1"/>
                </a:solidFill>
                <a:latin typeface="Times New Roman" pitchFamily="18" charset="0"/>
                <a:cs typeface="Times New Roman" pitchFamily="18" charset="0"/>
              </a:rPr>
              <a:t>mûsikî</a:t>
            </a:r>
            <a:r>
              <a:rPr lang="tr-TR" dirty="0" smtClean="0">
                <a:solidFill>
                  <a:schemeClr val="tx1"/>
                </a:solidFill>
                <a:latin typeface="Times New Roman" pitchFamily="18" charset="0"/>
                <a:cs typeface="Times New Roman" pitchFamily="18" charset="0"/>
              </a:rPr>
              <a:t> nazariyatının ve bestelenmiş şiirlerin bulunmadığı söylenmektedir. </a:t>
            </a:r>
            <a:r>
              <a:rPr lang="tr-TR" dirty="0" err="1" smtClean="0">
                <a:solidFill>
                  <a:schemeClr val="tx1"/>
                </a:solidFill>
                <a:latin typeface="Times New Roman" pitchFamily="18" charset="0"/>
                <a:cs typeface="Times New Roman" pitchFamily="18" charset="0"/>
              </a:rPr>
              <a:t>Rivâyetlere</a:t>
            </a:r>
            <a:r>
              <a:rPr lang="tr-TR" dirty="0" smtClean="0">
                <a:solidFill>
                  <a:schemeClr val="tx1"/>
                </a:solidFill>
                <a:latin typeface="Times New Roman" pitchFamily="18" charset="0"/>
                <a:cs typeface="Times New Roman" pitchFamily="18" charset="0"/>
              </a:rPr>
              <a:t> göre Arap şiiri en erken Hz. Ömer zamanında bestelenmiştir. Bu işin daha sonraları yapıldığı ihtimali de vardır. İlk defa nağme ile okuyanın </a:t>
            </a:r>
            <a:r>
              <a:rPr lang="tr-TR" dirty="0" err="1" smtClean="0">
                <a:solidFill>
                  <a:schemeClr val="tx1"/>
                </a:solidFill>
                <a:latin typeface="Times New Roman" pitchFamily="18" charset="0"/>
                <a:cs typeface="Times New Roman" pitchFamily="18" charset="0"/>
              </a:rPr>
              <a:t>Ubeydullah</a:t>
            </a:r>
            <a:r>
              <a:rPr lang="tr-TR" dirty="0" smtClean="0">
                <a:solidFill>
                  <a:schemeClr val="tx1"/>
                </a:solidFill>
                <a:latin typeface="Times New Roman" pitchFamily="18" charset="0"/>
                <a:cs typeface="Times New Roman" pitchFamily="18" charset="0"/>
              </a:rPr>
              <a:t> b. </a:t>
            </a:r>
            <a:r>
              <a:rPr lang="tr-TR" dirty="0" err="1" smtClean="0">
                <a:solidFill>
                  <a:schemeClr val="tx1"/>
                </a:solidFill>
                <a:latin typeface="Times New Roman" pitchFamily="18" charset="0"/>
                <a:cs typeface="Times New Roman" pitchFamily="18" charset="0"/>
              </a:rPr>
              <a:t>Ebî</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Bekra</a:t>
            </a:r>
            <a:r>
              <a:rPr lang="tr-TR" dirty="0" smtClean="0">
                <a:solidFill>
                  <a:schemeClr val="tx1"/>
                </a:solidFill>
                <a:latin typeface="Times New Roman" pitchFamily="18" charset="0"/>
                <a:cs typeface="Times New Roman" pitchFamily="18" charset="0"/>
              </a:rPr>
              <a:t> olduğu söylenmektedir (</a:t>
            </a:r>
            <a:r>
              <a:rPr lang="tr-TR" dirty="0" err="1" smtClean="0">
                <a:solidFill>
                  <a:schemeClr val="tx1"/>
                </a:solidFill>
                <a:latin typeface="Times New Roman" pitchFamily="18" charset="0"/>
                <a:cs typeface="Times New Roman" pitchFamily="18" charset="0"/>
              </a:rPr>
              <a:t>İbn</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Manzur</a:t>
            </a:r>
            <a:r>
              <a:rPr lang="tr-TR" dirty="0" smtClean="0">
                <a:solidFill>
                  <a:schemeClr val="tx1"/>
                </a:solidFill>
                <a:latin typeface="Times New Roman" pitchFamily="18" charset="0"/>
                <a:cs typeface="Times New Roman" pitchFamily="18" charset="0"/>
              </a:rPr>
              <a:t>, 1968, XV/ 136).</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Mes’ûd</a:t>
            </a:r>
            <a:r>
              <a:rPr lang="tr-TR" dirty="0">
                <a:latin typeface="Times New Roman" pitchFamily="18" charset="0"/>
                <a:cs typeface="Times New Roman" pitchFamily="18" charset="0"/>
              </a:rPr>
              <a:t> bu </a:t>
            </a:r>
            <a:r>
              <a:rPr lang="tr-TR" dirty="0" err="1">
                <a:latin typeface="Times New Roman" pitchFamily="18" charset="0"/>
                <a:cs typeface="Times New Roman" pitchFamily="18" charset="0"/>
              </a:rPr>
              <a:t>âyetteki</a:t>
            </a:r>
            <a:r>
              <a:rPr lang="tr-TR" dirty="0">
                <a:latin typeface="Times New Roman" pitchFamily="18" charset="0"/>
                <a:cs typeface="Times New Roman" pitchFamily="18" charset="0"/>
              </a:rPr>
              <a:t> “</a:t>
            </a:r>
            <a:r>
              <a:rPr lang="tr-TR" dirty="0" err="1">
                <a:solidFill>
                  <a:srgbClr val="FF0000"/>
                </a:solidFill>
                <a:latin typeface="Times New Roman" pitchFamily="18" charset="0"/>
                <a:cs typeface="Times New Roman" pitchFamily="18" charset="0"/>
              </a:rPr>
              <a:t>Lehve’l</a:t>
            </a:r>
            <a:r>
              <a:rPr lang="tr-TR" dirty="0">
                <a:solidFill>
                  <a:srgbClr val="FF0000"/>
                </a:solidFill>
                <a:latin typeface="Times New Roman" pitchFamily="18" charset="0"/>
                <a:cs typeface="Times New Roman" pitchFamily="18" charset="0"/>
              </a:rPr>
              <a:t>-</a:t>
            </a:r>
            <a:r>
              <a:rPr lang="tr-TR" dirty="0" err="1">
                <a:solidFill>
                  <a:srgbClr val="FF0000"/>
                </a:solidFill>
                <a:latin typeface="Times New Roman" pitchFamily="18" charset="0"/>
                <a:cs typeface="Times New Roman" pitchFamily="18" charset="0"/>
              </a:rPr>
              <a:t>Hadîs</a:t>
            </a:r>
            <a:r>
              <a:rPr lang="tr-TR" dirty="0">
                <a:latin typeface="Times New Roman" pitchFamily="18" charset="0"/>
                <a:cs typeface="Times New Roman" pitchFamily="18" charset="0"/>
              </a:rPr>
              <a:t>” sözünü “</a:t>
            </a:r>
            <a:r>
              <a:rPr lang="tr-TR" dirty="0" err="1">
                <a:solidFill>
                  <a:srgbClr val="FF0000"/>
                </a:solidFill>
                <a:latin typeface="Times New Roman" pitchFamily="18" charset="0"/>
                <a:cs typeface="Times New Roman" pitchFamily="18" charset="0"/>
              </a:rPr>
              <a:t>ğinâ</a:t>
            </a:r>
            <a:r>
              <a:rPr lang="tr-TR" dirty="0">
                <a:latin typeface="Times New Roman" pitchFamily="18" charset="0"/>
                <a:cs typeface="Times New Roman" pitchFamily="18" charset="0"/>
              </a:rPr>
              <a:t>” yani </a:t>
            </a:r>
            <a:r>
              <a:rPr lang="tr-TR" dirty="0" err="1">
                <a:solidFill>
                  <a:srgbClr val="FF0000"/>
                </a:solidFill>
                <a:latin typeface="Times New Roman" pitchFamily="18" charset="0"/>
                <a:cs typeface="Times New Roman" pitchFamily="18" charset="0"/>
              </a:rPr>
              <a:t>mûsikî</a:t>
            </a:r>
            <a:r>
              <a:rPr lang="tr-TR" dirty="0">
                <a:latin typeface="Times New Roman" pitchFamily="18" charset="0"/>
                <a:cs typeface="Times New Roman" pitchFamily="18" charset="0"/>
              </a:rPr>
              <a:t> olarak </a:t>
            </a:r>
            <a:r>
              <a:rPr lang="tr-TR" dirty="0" err="1">
                <a:latin typeface="Times New Roman" pitchFamily="18" charset="0"/>
                <a:cs typeface="Times New Roman" pitchFamily="18" charset="0"/>
              </a:rPr>
              <a:t>tefsîr</a:t>
            </a:r>
            <a:r>
              <a:rPr lang="tr-TR" dirty="0">
                <a:latin typeface="Times New Roman" pitchFamily="18" charset="0"/>
                <a:cs typeface="Times New Roman" pitchFamily="18" charset="0"/>
              </a:rPr>
              <a:t> etmiş ve </a:t>
            </a:r>
            <a:r>
              <a:rPr lang="tr-TR" dirty="0" err="1">
                <a:latin typeface="Times New Roman" pitchFamily="18" charset="0"/>
                <a:cs typeface="Times New Roman" pitchFamily="18" charset="0"/>
              </a:rPr>
              <a:t>mûsikîye</a:t>
            </a:r>
            <a:r>
              <a:rPr lang="tr-TR" dirty="0">
                <a:latin typeface="Times New Roman" pitchFamily="18" charset="0"/>
                <a:cs typeface="Times New Roman" pitchFamily="18" charset="0"/>
              </a:rPr>
              <a:t> karşı olanlar da bu </a:t>
            </a:r>
            <a:r>
              <a:rPr lang="tr-TR" dirty="0" err="1">
                <a:latin typeface="Times New Roman" pitchFamily="18" charset="0"/>
                <a:cs typeface="Times New Roman" pitchFamily="18" charset="0"/>
              </a:rPr>
              <a:t>âyeti</a:t>
            </a:r>
            <a:r>
              <a:rPr lang="tr-TR" dirty="0">
                <a:latin typeface="Times New Roman" pitchFamily="18" charset="0"/>
                <a:cs typeface="Times New Roman" pitchFamily="18" charset="0"/>
              </a:rPr>
              <a:t> kendilerine kaynak edinmişlerdir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21/b). Aslında bu </a:t>
            </a:r>
            <a:r>
              <a:rPr lang="tr-TR" dirty="0" err="1">
                <a:latin typeface="Times New Roman" pitchFamily="18" charset="0"/>
                <a:cs typeface="Times New Roman" pitchFamily="18" charset="0"/>
              </a:rPr>
              <a:t>âyetin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aleyhinde kaynak olarak ileri sürülmesi sadece kişisel görüş ve yorumdan başka bir şey değildir. Çünkü bu </a:t>
            </a:r>
            <a:r>
              <a:rPr lang="tr-TR" dirty="0" err="1">
                <a:latin typeface="Times New Roman" pitchFamily="18" charset="0"/>
                <a:cs typeface="Times New Roman" pitchFamily="18" charset="0"/>
              </a:rPr>
              <a:t>âyetin</a:t>
            </a:r>
            <a:r>
              <a:rPr lang="tr-TR" dirty="0">
                <a:latin typeface="Times New Roman" pitchFamily="18" charset="0"/>
                <a:cs typeface="Times New Roman" pitchFamily="18" charset="0"/>
              </a:rPr>
              <a:t> ne lâfız, ne anlam ve ne de </a:t>
            </a:r>
            <a:r>
              <a:rPr lang="tr-TR" dirty="0" err="1">
                <a:latin typeface="Times New Roman" pitchFamily="18" charset="0"/>
                <a:cs typeface="Times New Roman" pitchFamily="18" charset="0"/>
              </a:rPr>
              <a:t>nüzûl</a:t>
            </a:r>
            <a:r>
              <a:rPr lang="tr-TR" dirty="0">
                <a:latin typeface="Times New Roman" pitchFamily="18" charset="0"/>
                <a:cs typeface="Times New Roman" pitchFamily="18" charset="0"/>
              </a:rPr>
              <a:t> sebebi bakımından </a:t>
            </a:r>
            <a:r>
              <a:rPr lang="tr-TR" dirty="0" err="1">
                <a:latin typeface="Times New Roman" pitchFamily="18" charset="0"/>
                <a:cs typeface="Times New Roman" pitchFamily="18" charset="0"/>
              </a:rPr>
              <a:t>mûsikîyle</a:t>
            </a:r>
            <a:r>
              <a:rPr lang="tr-TR" dirty="0">
                <a:latin typeface="Times New Roman" pitchFamily="18" charset="0"/>
                <a:cs typeface="Times New Roman" pitchFamily="18" charset="0"/>
              </a:rPr>
              <a:t> hiçbir alâkası yoktur. </a:t>
            </a:r>
          </a:p>
        </p:txBody>
      </p:sp>
      <p:sp>
        <p:nvSpPr>
          <p:cNvPr id="4" name="3 Slayt Numarası Yer Tutucusu"/>
          <p:cNvSpPr>
            <a:spLocks noGrp="1"/>
          </p:cNvSpPr>
          <p:nvPr>
            <p:ph type="sldNum" sz="quarter" idx="12"/>
          </p:nvPr>
        </p:nvSpPr>
        <p:spPr/>
        <p:txBody>
          <a:bodyPr/>
          <a:lstStyle/>
          <a:p>
            <a:fld id="{F31BBFBA-2FD8-4B70-9AE5-781C6C118D94}"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a:cs typeface="+mj-cs"/>
              </a:rPr>
              <a:t>Başka bir </a:t>
            </a:r>
            <a:r>
              <a:rPr lang="tr-TR" dirty="0" err="1">
                <a:cs typeface="+mj-cs"/>
              </a:rPr>
              <a:t>âyette</a:t>
            </a:r>
            <a:r>
              <a:rPr lang="tr-TR" dirty="0">
                <a:cs typeface="+mj-cs"/>
              </a:rPr>
              <a:t>:</a:t>
            </a:r>
          </a:p>
          <a:p>
            <a:pPr algn="just" rtl="1"/>
            <a:r>
              <a:rPr lang="ar-SA" dirty="0">
                <a:latin typeface="Shaikh Hamdullah" pitchFamily="2" charset="-78"/>
                <a:cs typeface="Shaikh Hamdullah" pitchFamily="2" charset="-78"/>
              </a:rPr>
              <a:t>أَفَمِنْ هَذَا الْحَدِيثِ تَعْجَبُونَ  وَتَضْحَكُونَ وَلَا تَبْكُونَ  وَأَنتُمْ سَامِدُونَ .</a:t>
            </a:r>
            <a:endParaRPr lang="tr-TR" dirty="0">
              <a:latin typeface="Shaikh Hamdullah" pitchFamily="2" charset="-78"/>
              <a:cs typeface="Shaikh Hamdullah" pitchFamily="2" charset="-78"/>
            </a:endParaRPr>
          </a:p>
          <a:p>
            <a:pPr algn="just"/>
            <a:r>
              <a:rPr lang="tr-TR" dirty="0">
                <a:cs typeface="+mj-cs"/>
              </a:rPr>
              <a:t>	</a:t>
            </a:r>
            <a:r>
              <a:rPr lang="tr-TR" dirty="0">
                <a:cs typeface="+mj-cs"/>
                <a:sym typeface="Symbol"/>
              </a:rPr>
              <a:t></a:t>
            </a:r>
            <a:r>
              <a:rPr lang="tr-TR" dirty="0">
                <a:cs typeface="+mj-cs"/>
              </a:rPr>
              <a:t>“</a:t>
            </a:r>
            <a:r>
              <a:rPr lang="tr-TR" i="1" dirty="0">
                <a:cs typeface="+mj-cs"/>
              </a:rPr>
              <a:t>Bu söze mi </a:t>
            </a:r>
            <a:r>
              <a:rPr lang="tr-TR" i="1" dirty="0" err="1">
                <a:cs typeface="+mj-cs"/>
              </a:rPr>
              <a:t>taaccüb</a:t>
            </a:r>
            <a:r>
              <a:rPr lang="tr-TR" i="1" dirty="0">
                <a:cs typeface="+mj-cs"/>
              </a:rPr>
              <a:t> ediyorsunuz da ağlamıyorsunuz? Siz cidden çok </a:t>
            </a:r>
            <a:r>
              <a:rPr lang="tr-TR" i="1" dirty="0">
                <a:solidFill>
                  <a:srgbClr val="FF0000"/>
                </a:solidFill>
                <a:cs typeface="+mj-cs"/>
              </a:rPr>
              <a:t>dik başlısınız </a:t>
            </a:r>
            <a:r>
              <a:rPr lang="tr-TR" i="1" dirty="0">
                <a:cs typeface="+mj-cs"/>
              </a:rPr>
              <a:t>(</a:t>
            </a:r>
            <a:r>
              <a:rPr lang="tr-TR" i="1" dirty="0" err="1">
                <a:cs typeface="+mj-cs"/>
              </a:rPr>
              <a:t>sâmidsiniz</a:t>
            </a:r>
            <a:r>
              <a:rPr lang="tr-TR" i="1" dirty="0">
                <a:cs typeface="+mj-cs"/>
              </a:rPr>
              <a:t>)</a:t>
            </a:r>
            <a:r>
              <a:rPr lang="tr-TR" dirty="0">
                <a:cs typeface="+mj-cs"/>
              </a:rPr>
              <a:t>” (</a:t>
            </a:r>
            <a:r>
              <a:rPr lang="tr-TR" dirty="0" err="1">
                <a:cs typeface="+mj-cs"/>
              </a:rPr>
              <a:t>Necm</a:t>
            </a:r>
            <a:r>
              <a:rPr lang="tr-TR" dirty="0">
                <a:cs typeface="+mj-cs"/>
              </a:rPr>
              <a:t>: 59-60-61). Bu </a:t>
            </a:r>
            <a:r>
              <a:rPr lang="tr-TR" dirty="0" err="1">
                <a:cs typeface="+mj-cs"/>
              </a:rPr>
              <a:t>âyette</a:t>
            </a:r>
            <a:r>
              <a:rPr lang="tr-TR" dirty="0">
                <a:cs typeface="+mj-cs"/>
              </a:rPr>
              <a:t> geçen “</a:t>
            </a:r>
            <a:r>
              <a:rPr lang="tr-TR" i="1" dirty="0" err="1">
                <a:solidFill>
                  <a:srgbClr val="FF0000"/>
                </a:solidFill>
                <a:cs typeface="+mj-cs"/>
              </a:rPr>
              <a:t>Sâmidûn</a:t>
            </a:r>
            <a:r>
              <a:rPr lang="tr-TR" dirty="0">
                <a:cs typeface="+mj-cs"/>
              </a:rPr>
              <a:t>” kelimesi ile </a:t>
            </a:r>
            <a:r>
              <a:rPr lang="tr-TR" dirty="0" err="1">
                <a:cs typeface="+mj-cs"/>
              </a:rPr>
              <a:t>muğannîlerin</a:t>
            </a:r>
            <a:r>
              <a:rPr lang="tr-TR" dirty="0">
                <a:cs typeface="+mj-cs"/>
              </a:rPr>
              <a:t> (şarkı söyleyenlerin) kastedildiği ileri sürülmüştür. </a:t>
            </a:r>
            <a:r>
              <a:rPr lang="tr-TR" dirty="0" err="1">
                <a:cs typeface="+mj-cs"/>
              </a:rPr>
              <a:t>İkrime</a:t>
            </a:r>
            <a:r>
              <a:rPr lang="tr-TR" dirty="0">
                <a:cs typeface="+mj-cs"/>
              </a:rPr>
              <a:t>, </a:t>
            </a:r>
            <a:r>
              <a:rPr lang="tr-TR" dirty="0" err="1">
                <a:cs typeface="+mj-cs"/>
              </a:rPr>
              <a:t>İbn</a:t>
            </a:r>
            <a:r>
              <a:rPr lang="tr-TR" dirty="0">
                <a:cs typeface="+mj-cs"/>
              </a:rPr>
              <a:t> Abbas’tan naklen bu kelimenin </a:t>
            </a:r>
            <a:r>
              <a:rPr lang="tr-TR" dirty="0" err="1">
                <a:solidFill>
                  <a:srgbClr val="FF0000"/>
                </a:solidFill>
                <a:cs typeface="+mj-cs"/>
              </a:rPr>
              <a:t>ğinâ</a:t>
            </a:r>
            <a:r>
              <a:rPr lang="tr-TR" dirty="0">
                <a:solidFill>
                  <a:srgbClr val="FF0000"/>
                </a:solidFill>
                <a:cs typeface="+mj-cs"/>
              </a:rPr>
              <a:t> (</a:t>
            </a:r>
            <a:r>
              <a:rPr lang="tr-TR" dirty="0" err="1">
                <a:solidFill>
                  <a:srgbClr val="FF0000"/>
                </a:solidFill>
                <a:cs typeface="+mj-cs"/>
              </a:rPr>
              <a:t>mûsikî</a:t>
            </a:r>
            <a:r>
              <a:rPr lang="tr-TR" dirty="0">
                <a:solidFill>
                  <a:srgbClr val="FF0000"/>
                </a:solidFill>
                <a:cs typeface="+mj-cs"/>
              </a:rPr>
              <a:t>) </a:t>
            </a:r>
            <a:r>
              <a:rPr lang="tr-TR" dirty="0">
                <a:cs typeface="+mj-cs"/>
              </a:rPr>
              <a:t>anlamına geldiğini bildirmiştir. </a:t>
            </a:r>
            <a:r>
              <a:rPr lang="tr-TR" dirty="0" err="1">
                <a:solidFill>
                  <a:srgbClr val="FF0000"/>
                </a:solidFill>
                <a:cs typeface="+mj-cs"/>
              </a:rPr>
              <a:t>Sâmid</a:t>
            </a:r>
            <a:r>
              <a:rPr lang="tr-TR" dirty="0">
                <a:solidFill>
                  <a:srgbClr val="FF0000"/>
                </a:solidFill>
                <a:cs typeface="+mj-cs"/>
              </a:rPr>
              <a:t> </a:t>
            </a:r>
            <a:r>
              <a:rPr lang="tr-TR" dirty="0" err="1">
                <a:solidFill>
                  <a:srgbClr val="FF0000"/>
                </a:solidFill>
                <a:cs typeface="+mj-cs"/>
              </a:rPr>
              <a:t>muğannî</a:t>
            </a:r>
            <a:r>
              <a:rPr lang="tr-TR" dirty="0">
                <a:solidFill>
                  <a:srgbClr val="FF0000"/>
                </a:solidFill>
                <a:cs typeface="+mj-cs"/>
              </a:rPr>
              <a:t> </a:t>
            </a:r>
            <a:r>
              <a:rPr lang="tr-TR" dirty="0">
                <a:cs typeface="+mj-cs"/>
              </a:rPr>
              <a:t>demektir. </a:t>
            </a:r>
            <a:r>
              <a:rPr lang="tr-TR" dirty="0" err="1">
                <a:cs typeface="+mj-cs"/>
              </a:rPr>
              <a:t>İkrime’den</a:t>
            </a:r>
            <a:r>
              <a:rPr lang="tr-TR" dirty="0">
                <a:cs typeface="+mj-cs"/>
              </a:rPr>
              <a:t> nakledildiğine göre müşrikler </a:t>
            </a:r>
            <a:r>
              <a:rPr lang="tr-TR" dirty="0" err="1">
                <a:cs typeface="+mj-cs"/>
              </a:rPr>
              <a:t>Kur’ân’ı</a:t>
            </a:r>
            <a:r>
              <a:rPr lang="tr-TR" dirty="0">
                <a:cs typeface="+mj-cs"/>
              </a:rPr>
              <a:t> işittikleri zaman </a:t>
            </a:r>
            <a:r>
              <a:rPr lang="tr-TR" dirty="0" err="1">
                <a:cs typeface="+mj-cs"/>
              </a:rPr>
              <a:t>tegannî</a:t>
            </a:r>
            <a:r>
              <a:rPr lang="tr-TR" dirty="0">
                <a:cs typeface="+mj-cs"/>
              </a:rPr>
              <a:t> yaparlardı, bu </a:t>
            </a:r>
            <a:r>
              <a:rPr lang="tr-TR" dirty="0" err="1">
                <a:cs typeface="+mj-cs"/>
              </a:rPr>
              <a:t>âyet</a:t>
            </a:r>
            <a:r>
              <a:rPr lang="tr-TR" dirty="0">
                <a:cs typeface="+mj-cs"/>
              </a:rPr>
              <a:t> işte bu gibiler hakkında </a:t>
            </a:r>
            <a:r>
              <a:rPr lang="tr-TR" dirty="0" err="1">
                <a:cs typeface="+mj-cs"/>
              </a:rPr>
              <a:t>nâzil</a:t>
            </a:r>
            <a:r>
              <a:rPr lang="tr-TR" dirty="0">
                <a:cs typeface="+mj-cs"/>
              </a:rPr>
              <a:t> olmuştu (Uludağ, 1992, 47). Bu </a:t>
            </a:r>
            <a:r>
              <a:rPr lang="tr-TR" dirty="0" err="1">
                <a:cs typeface="+mj-cs"/>
              </a:rPr>
              <a:t>âyette</a:t>
            </a:r>
            <a:r>
              <a:rPr lang="tr-TR" dirty="0">
                <a:cs typeface="+mj-cs"/>
              </a:rPr>
              <a:t> de direkt olarak kötülenen </a:t>
            </a:r>
            <a:r>
              <a:rPr lang="tr-TR" dirty="0" err="1">
                <a:cs typeface="+mj-cs"/>
              </a:rPr>
              <a:t>mûsikî</a:t>
            </a:r>
            <a:r>
              <a:rPr lang="tr-TR" dirty="0">
                <a:cs typeface="+mj-cs"/>
              </a:rPr>
              <a:t> sanatı değil, müşriklerin </a:t>
            </a:r>
            <a:r>
              <a:rPr lang="tr-TR" dirty="0" err="1">
                <a:cs typeface="+mj-cs"/>
              </a:rPr>
              <a:t>Kur’ân’ı</a:t>
            </a:r>
            <a:r>
              <a:rPr lang="tr-TR" dirty="0">
                <a:cs typeface="+mj-cs"/>
              </a:rPr>
              <a:t> dinlememek için bunu araç olarak kullanmalarıdır.</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200" dirty="0" smtClean="0">
                <a:latin typeface="Times New Roman" pitchFamily="18" charset="0"/>
                <a:cs typeface="Times New Roman" pitchFamily="18" charset="0"/>
              </a:rPr>
              <a:t>B- MÛSİKÎ KONUSUNDA KAYNAK OLARAK İLERİ SÜRÜLEN HADİS-LER.</a:t>
            </a: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p>
        </p:txBody>
      </p:sp>
      <p:sp>
        <p:nvSpPr>
          <p:cNvPr id="3" name="2 İçerik Yer Tutucusu"/>
          <p:cNvSpPr>
            <a:spLocks noGrp="1"/>
          </p:cNvSpPr>
          <p:nvPr>
            <p:ph idx="1"/>
          </p:nvPr>
        </p:nvSpPr>
        <p:spPr>
          <a:xfrm>
            <a:off x="457200" y="1000108"/>
            <a:ext cx="8229600" cy="5126055"/>
          </a:xfrm>
        </p:spPr>
        <p:txBody>
          <a:bodyPr>
            <a:normAutofit fontScale="85000" lnSpcReduction="10000"/>
          </a:bodyPr>
          <a:lstStyle/>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lehinde ve aleyhinde olanlar kendi kanaatlerini kuvvetlendirmek için bir takım </a:t>
            </a:r>
            <a:r>
              <a:rPr lang="tr-TR" dirty="0" err="1">
                <a:latin typeface="Times New Roman" pitchFamily="18" charset="0"/>
                <a:cs typeface="Times New Roman" pitchFamily="18" charset="0"/>
              </a:rPr>
              <a:t>âyetleri</a:t>
            </a:r>
            <a:r>
              <a:rPr lang="tr-TR" dirty="0">
                <a:latin typeface="Times New Roman" pitchFamily="18" charset="0"/>
                <a:cs typeface="Times New Roman" pitchFamily="18" charset="0"/>
              </a:rPr>
              <a:t> kendilerine delil olarak kabul ettikleri gibi, hadislerden de kendilerine uygun kaynaklar bulmuşlardır. Hatta İslâm tarihi içerisinde özellikle </a:t>
            </a:r>
            <a:r>
              <a:rPr lang="tr-TR" dirty="0" err="1">
                <a:solidFill>
                  <a:srgbClr val="FF0000"/>
                </a:solidFill>
                <a:latin typeface="Times New Roman" pitchFamily="18" charset="0"/>
                <a:cs typeface="Times New Roman" pitchFamily="18" charset="0"/>
              </a:rPr>
              <a:t>Emevîler</a:t>
            </a:r>
            <a:r>
              <a:rPr lang="tr-TR" dirty="0">
                <a:solidFill>
                  <a:srgbClr val="FF0000"/>
                </a:solidFill>
                <a:latin typeface="Times New Roman" pitchFamily="18" charset="0"/>
                <a:cs typeface="Times New Roman" pitchFamily="18" charset="0"/>
              </a:rPr>
              <a:t> döneminde şarkılı çalgılı işret âlemleri</a:t>
            </a:r>
            <a:r>
              <a:rPr lang="tr-TR" dirty="0">
                <a:latin typeface="Times New Roman" pitchFamily="18" charset="0"/>
                <a:cs typeface="Times New Roman" pitchFamily="18" charset="0"/>
              </a:rPr>
              <a:t> artınca, </a:t>
            </a:r>
            <a:r>
              <a:rPr lang="tr-TR" dirty="0" err="1">
                <a:latin typeface="Times New Roman" pitchFamily="18" charset="0"/>
                <a:cs typeface="Times New Roman" pitchFamily="18" charset="0"/>
              </a:rPr>
              <a:t>ulemâ</a:t>
            </a:r>
            <a:r>
              <a:rPr lang="tr-TR" dirty="0">
                <a:latin typeface="Times New Roman" pitchFamily="18" charset="0"/>
                <a:cs typeface="Times New Roman" pitchFamily="18" charset="0"/>
              </a:rPr>
              <a:t> ve idareciler bu serkeşliğin önünü,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sanatına haram fetvasını vererek almaya başlamışlar (</a:t>
            </a:r>
            <a:r>
              <a:rPr lang="tr-TR" dirty="0" err="1">
                <a:latin typeface="Times New Roman" pitchFamily="18" charset="0"/>
                <a:cs typeface="Times New Roman" pitchFamily="18" charset="0"/>
              </a:rPr>
              <a:t>Aycan</a:t>
            </a:r>
            <a:r>
              <a:rPr lang="tr-TR" dirty="0">
                <a:latin typeface="Times New Roman" pitchFamily="18" charset="0"/>
                <a:cs typeface="Times New Roman" pitchFamily="18" charset="0"/>
              </a:rPr>
              <a:t>, 193) şarkıcılar, çalgı âletleri ve çalgıcılar hakkında en ağır tenkitler ve sözler hukuk kitaplarına ve hadisler arasına girmeye başlamıştır. Maalesef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konusunda en çok bu dönemde hadis uydurulduğu bilinmektedir. </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42852"/>
            <a:ext cx="8229600" cy="928694"/>
          </a:xfrm>
        </p:spPr>
        <p:txBody>
          <a:bodyPr>
            <a:normAutofit fontScale="90000"/>
          </a:bodyPr>
          <a:lstStyle/>
          <a:p>
            <a:pPr algn="l"/>
            <a:r>
              <a:rPr lang="tr-TR" sz="2200" b="1" dirty="0" smtClean="0"/>
              <a:t/>
            </a:r>
            <a:br>
              <a:rPr lang="tr-TR" sz="2200" b="1" dirty="0" smtClean="0"/>
            </a:br>
            <a:r>
              <a:rPr lang="tr-TR" sz="2200" b="1" dirty="0"/>
              <a:t/>
            </a:r>
            <a:br>
              <a:rPr lang="tr-TR" sz="2200" b="1" dirty="0"/>
            </a:br>
            <a:r>
              <a:rPr lang="tr-TR" sz="2200" b="1" dirty="0" smtClean="0">
                <a:latin typeface="Times New Roman" pitchFamily="18" charset="0"/>
                <a:cs typeface="Times New Roman" pitchFamily="18" charset="0"/>
              </a:rPr>
              <a:t>a) </a:t>
            </a:r>
            <a:r>
              <a:rPr lang="tr-TR" sz="2200" b="1" dirty="0" err="1" smtClean="0">
                <a:latin typeface="Times New Roman" pitchFamily="18" charset="0"/>
                <a:cs typeface="Times New Roman" pitchFamily="18" charset="0"/>
              </a:rPr>
              <a:t>Mûsikînin</a:t>
            </a:r>
            <a:r>
              <a:rPr lang="tr-TR" sz="2200" b="1" dirty="0" smtClean="0">
                <a:latin typeface="Times New Roman" pitchFamily="18" charset="0"/>
                <a:cs typeface="Times New Roman" pitchFamily="18" charset="0"/>
              </a:rPr>
              <a:t> Lehinde Olanların Dayandıkları Hadisler.</a:t>
            </a: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214422"/>
            <a:ext cx="8229600" cy="4911741"/>
          </a:xfrm>
        </p:spPr>
        <p:txBody>
          <a:bodyPr>
            <a:normAutofit fontScale="85000" lnSpcReduction="10000"/>
          </a:bodyPr>
          <a:lstStyle/>
          <a:p>
            <a:pPr algn="just"/>
            <a:r>
              <a:rPr lang="tr-TR" dirty="0"/>
              <a:t>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mübâh</a:t>
            </a:r>
            <a:r>
              <a:rPr lang="tr-TR" dirty="0">
                <a:latin typeface="Times New Roman" pitchFamily="18" charset="0"/>
                <a:cs typeface="Times New Roman" pitchFamily="18" charset="0"/>
              </a:rPr>
              <a:t> olduğunu savunanlar birçok hadisi kendi kanaatlerini desteklemek için delil olarak getirmişlerdir. Bu hadislerden bazıları şunlardır:</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Hz. </a:t>
            </a:r>
            <a:r>
              <a:rPr lang="tr-TR" dirty="0" err="1">
                <a:latin typeface="Times New Roman" pitchFamily="18" charset="0"/>
                <a:cs typeface="Times New Roman" pitchFamily="18" charset="0"/>
              </a:rPr>
              <a:t>Âişe’den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edilmiştir: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(S.A.V.) oturmakta idi. Bir gürültü ve çocuk sesleri işittik. Hz. Peygamber ayağa kalktı, bir de baktı ki, Habeşli bir kadın raks etmekte ve etrafında da çocuklar toplanmış bulunmakta. </a:t>
            </a:r>
            <a:r>
              <a:rPr lang="tr-TR" i="1" dirty="0">
                <a:latin typeface="Times New Roman" pitchFamily="18" charset="0"/>
                <a:cs typeface="Times New Roman" pitchFamily="18" charset="0"/>
              </a:rPr>
              <a:t>(Bana) bunu seyretmek ister misin?</a:t>
            </a:r>
            <a:r>
              <a:rPr lang="tr-TR" dirty="0">
                <a:latin typeface="Times New Roman" pitchFamily="18" charset="0"/>
                <a:cs typeface="Times New Roman" pitchFamily="18" charset="0"/>
              </a:rPr>
              <a:t> diye sordu. Evet, demem üzerine beni usanana kadar seyrettirdi (</a:t>
            </a:r>
            <a:r>
              <a:rPr lang="tr-TR" dirty="0" err="1">
                <a:latin typeface="Times New Roman" pitchFamily="18" charset="0"/>
                <a:cs typeface="Times New Roman" pitchFamily="18" charset="0"/>
              </a:rPr>
              <a:t>Hanbel</a:t>
            </a:r>
            <a:r>
              <a:rPr lang="tr-TR" dirty="0">
                <a:latin typeface="Times New Roman" pitchFamily="18" charset="0"/>
                <a:cs typeface="Times New Roman" pitchFamily="18" charset="0"/>
              </a:rPr>
              <a:t>, 1398, VI/ 116). Aynı hadis daha değişik şekillerde de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edilmektedir.</a:t>
            </a:r>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F31BBFBA-2FD8-4B70-9AE5-781C6C118D94}" type="slidenum">
              <a:rPr lang="tr-TR" smtClean="0"/>
              <a:pPr/>
              <a:t>23</a:t>
            </a:fld>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a:latin typeface="Times New Roman" pitchFamily="18" charset="0"/>
                <a:cs typeface="Times New Roman" pitchFamily="18" charset="0"/>
              </a:rPr>
              <a:t>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(R.A.)’den şöyle dediği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ediliyor. “</a:t>
            </a:r>
            <a:r>
              <a:rPr lang="tr-TR" i="1" dirty="0">
                <a:latin typeface="Times New Roman" pitchFamily="18" charset="0"/>
                <a:cs typeface="Times New Roman" pitchFamily="18" charset="0"/>
              </a:rPr>
              <a:t>Nebi (S.A.V.) beni </a:t>
            </a:r>
            <a:r>
              <a:rPr lang="tr-TR" i="1" dirty="0" err="1">
                <a:latin typeface="Times New Roman" pitchFamily="18" charset="0"/>
                <a:cs typeface="Times New Roman" pitchFamily="18" charset="0"/>
              </a:rPr>
              <a:t>ridâsıyla</a:t>
            </a:r>
            <a:r>
              <a:rPr lang="tr-TR" i="1" dirty="0">
                <a:latin typeface="Times New Roman" pitchFamily="18" charset="0"/>
                <a:cs typeface="Times New Roman" pitchFamily="18" charset="0"/>
              </a:rPr>
              <a:t> örtüyor ve ben de mescitte oynayan Habeşlilere bakıyordum. Ta ki usanıncaya kadar onları seyrettim</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1979, I/ 117; Müslim, II/ 608, 610). Bu hadiste Hz. </a:t>
            </a:r>
            <a:r>
              <a:rPr lang="tr-TR" dirty="0" err="1">
                <a:latin typeface="Times New Roman" pitchFamily="18" charset="0"/>
                <a:cs typeface="Times New Roman" pitchFamily="18" charset="0"/>
              </a:rPr>
              <a:t>Aişe’nin</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usanıncaya kadar onları seyrettim</a:t>
            </a:r>
            <a:r>
              <a:rPr lang="tr-TR" dirty="0">
                <a:latin typeface="Times New Roman" pitchFamily="18" charset="0"/>
                <a:cs typeface="Times New Roman" pitchFamily="18" charset="0"/>
              </a:rPr>
              <a:t>” sözü, onun uzun müddet Habeşlileri seyrettiğine işarettir. Bir başka </a:t>
            </a:r>
            <a:r>
              <a:rPr lang="tr-TR" dirty="0" err="1">
                <a:latin typeface="Times New Roman" pitchFamily="18" charset="0"/>
                <a:cs typeface="Times New Roman" pitchFamily="18" charset="0"/>
              </a:rPr>
              <a:t>rivâyette</a:t>
            </a:r>
            <a:r>
              <a:rPr lang="tr-TR" dirty="0">
                <a:latin typeface="Times New Roman" pitchFamily="18" charset="0"/>
                <a:cs typeface="Times New Roman" pitchFamily="18" charset="0"/>
              </a:rPr>
              <a:t> 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(R.A.):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bana, “</a:t>
            </a:r>
            <a:r>
              <a:rPr lang="tr-TR" i="1" dirty="0">
                <a:latin typeface="Times New Roman" pitchFamily="18" charset="0"/>
                <a:cs typeface="Times New Roman" pitchFamily="18" charset="0"/>
              </a:rPr>
              <a:t>arzu eder misin?</a:t>
            </a:r>
            <a:r>
              <a:rPr lang="tr-TR" dirty="0">
                <a:latin typeface="Times New Roman" pitchFamily="18" charset="0"/>
                <a:cs typeface="Times New Roman" pitchFamily="18" charset="0"/>
              </a:rPr>
              <a:t>” buyurdu, ben de evet dedim, yanağım onun yanağına değer vaziyette usanıncaya kadar beni durdurdu, sonra “</a:t>
            </a:r>
            <a:r>
              <a:rPr lang="tr-TR" i="1" dirty="0">
                <a:latin typeface="Times New Roman" pitchFamily="18" charset="0"/>
                <a:cs typeface="Times New Roman" pitchFamily="18" charset="0"/>
              </a:rPr>
              <a:t>yeter mi</a:t>
            </a:r>
            <a:r>
              <a:rPr lang="tr-TR" dirty="0">
                <a:latin typeface="Times New Roman" pitchFamily="18" charset="0"/>
                <a:cs typeface="Times New Roman" pitchFamily="18" charset="0"/>
              </a:rPr>
              <a:t>” buyurdu. Ben de evet dedim. “ O halde artık git” buyurdu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II/ 610). Müslim’in </a:t>
            </a:r>
            <a:r>
              <a:rPr lang="tr-TR" dirty="0" err="1">
                <a:latin typeface="Times New Roman" pitchFamily="18" charset="0"/>
                <a:cs typeface="Times New Roman" pitchFamily="18" charset="0"/>
              </a:rPr>
              <a:t>Sahîh’inde</a:t>
            </a:r>
            <a:r>
              <a:rPr lang="tr-TR" dirty="0">
                <a:latin typeface="Times New Roman" pitchFamily="18" charset="0"/>
                <a:cs typeface="Times New Roman" pitchFamily="18" charset="0"/>
              </a:rPr>
              <a:t> 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Başımı </a:t>
            </a:r>
            <a:r>
              <a:rPr lang="tr-TR" i="1" dirty="0" err="1">
                <a:latin typeface="Times New Roman" pitchFamily="18" charset="0"/>
                <a:cs typeface="Times New Roman" pitchFamily="18" charset="0"/>
              </a:rPr>
              <a:t>Resûlullah’ın</a:t>
            </a:r>
            <a:r>
              <a:rPr lang="tr-TR" i="1" dirty="0">
                <a:latin typeface="Times New Roman" pitchFamily="18" charset="0"/>
                <a:cs typeface="Times New Roman" pitchFamily="18" charset="0"/>
              </a:rPr>
              <a:t> omzuna koydum ve ayrılıp gidinceye kadar onların oyunlarına baktım</a:t>
            </a:r>
            <a:r>
              <a:rPr lang="tr-TR" dirty="0">
                <a:latin typeface="Times New Roman" pitchFamily="18" charset="0"/>
                <a:cs typeface="Times New Roman" pitchFamily="18" charset="0"/>
              </a:rPr>
              <a:t>” (Müslim, II/ 610) demektedir.</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bu hadisleri izah ederken: Eğer raks, eğlence ve oyun mutlak haram olsaydı, 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raks eden Habeşlilere bakmazdı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5/b) demektedir.</a:t>
            </a:r>
          </a:p>
          <a:p>
            <a:pPr algn="just"/>
            <a:r>
              <a:rPr lang="tr-TR" dirty="0">
                <a:latin typeface="Times New Roman" pitchFamily="18" charset="0"/>
                <a:cs typeface="Times New Roman" pitchFamily="18" charset="0"/>
              </a:rPr>
              <a:t>	Oyun ve eğlence ile ilgili olarak Hz. Enes’ten nakledilen başka bir </a:t>
            </a:r>
            <a:r>
              <a:rPr lang="tr-TR" dirty="0" err="1">
                <a:latin typeface="Times New Roman" pitchFamily="18" charset="0"/>
                <a:cs typeface="Times New Roman" pitchFamily="18" charset="0"/>
              </a:rPr>
              <a:t>rivâyette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(S.A.V.) Medine’ye teşrif ettikleri zaman, O’nun gelişinden duydukları memnuniyeti ve sevinci ifade etmek için Habeşliler harbeleriyle oynamışlardı.” denilmektedir (</a:t>
            </a:r>
            <a:r>
              <a:rPr lang="tr-TR" dirty="0" err="1">
                <a:latin typeface="Times New Roman" pitchFamily="18" charset="0"/>
                <a:cs typeface="Times New Roman" pitchFamily="18" charset="0"/>
              </a:rPr>
              <a:t>Dâvud</a:t>
            </a:r>
            <a:r>
              <a:rPr lang="tr-TR" dirty="0">
                <a:latin typeface="Times New Roman" pitchFamily="18" charset="0"/>
                <a:cs typeface="Times New Roman" pitchFamily="18" charset="0"/>
              </a:rPr>
              <a:t>, II/ 579).</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25</a:t>
            </a:fld>
            <a:endParaRPr 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Âzib</a:t>
            </a:r>
            <a:r>
              <a:rPr lang="tr-TR" dirty="0">
                <a:latin typeface="Times New Roman" pitchFamily="18" charset="0"/>
                <a:cs typeface="Times New Roman" pitchFamily="18" charset="0"/>
              </a:rPr>
              <a:t> diyor ki: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(S.A.V.) Medine’ye geldikleri zaman buradaki halkın duymuş oldukları derin sevinci başka bir zamanda duyduklarını hiç görmedim. </a:t>
            </a:r>
            <a:r>
              <a:rPr lang="tr-TR" dirty="0" err="1">
                <a:latin typeface="Times New Roman" pitchFamily="18" charset="0"/>
                <a:cs typeface="Times New Roman" pitchFamily="18" charset="0"/>
              </a:rPr>
              <a:t>Câriyeler</a:t>
            </a:r>
            <a:r>
              <a:rPr lang="tr-TR" dirty="0">
                <a:latin typeface="Times New Roman" pitchFamily="18" charset="0"/>
                <a:cs typeface="Times New Roman" pitchFamily="18" charset="0"/>
              </a:rPr>
              <a:t>: “Allah </a:t>
            </a:r>
            <a:r>
              <a:rPr lang="tr-TR" dirty="0" err="1">
                <a:latin typeface="Times New Roman" pitchFamily="18" charset="0"/>
                <a:cs typeface="Times New Roman" pitchFamily="18" charset="0"/>
              </a:rPr>
              <a:t>Resûlü</a:t>
            </a:r>
            <a:r>
              <a:rPr lang="tr-TR" dirty="0">
                <a:latin typeface="Times New Roman" pitchFamily="18" charset="0"/>
                <a:cs typeface="Times New Roman" pitchFamily="18" charset="0"/>
              </a:rPr>
              <a:t> şehrimize teşrif etmiş bulunmaktadırlar” diye </a:t>
            </a:r>
            <a:r>
              <a:rPr lang="tr-TR" dirty="0" err="1">
                <a:latin typeface="Times New Roman" pitchFamily="18" charset="0"/>
                <a:cs typeface="Times New Roman" pitchFamily="18" charset="0"/>
              </a:rPr>
              <a:t>nidâ</a:t>
            </a:r>
            <a:r>
              <a:rPr lang="tr-TR" dirty="0">
                <a:latin typeface="Times New Roman" pitchFamily="18" charset="0"/>
                <a:cs typeface="Times New Roman" pitchFamily="18" charset="0"/>
              </a:rPr>
              <a:t> ediyorlardı. Bu olayla ilgili olarak Hâkim’in </a:t>
            </a:r>
            <a:r>
              <a:rPr lang="tr-TR" dirty="0" err="1">
                <a:latin typeface="Times New Roman" pitchFamily="18" charset="0"/>
                <a:cs typeface="Times New Roman" pitchFamily="18" charset="0"/>
              </a:rPr>
              <a:t>rivâyeti</a:t>
            </a:r>
            <a:r>
              <a:rPr lang="tr-TR" dirty="0">
                <a:latin typeface="Times New Roman" pitchFamily="18" charset="0"/>
                <a:cs typeface="Times New Roman" pitchFamily="18" charset="0"/>
              </a:rPr>
              <a:t> şöyledir: Hz. Peygamber Medine’yi şereflendirdiği zaman Beni </a:t>
            </a:r>
            <a:r>
              <a:rPr lang="tr-TR" dirty="0" err="1">
                <a:latin typeface="Times New Roman" pitchFamily="18" charset="0"/>
                <a:cs typeface="Times New Roman" pitchFamily="18" charset="0"/>
              </a:rPr>
              <a:t>Neccâr</a:t>
            </a:r>
            <a:r>
              <a:rPr lang="tr-TR" dirty="0">
                <a:latin typeface="Times New Roman" pitchFamily="18" charset="0"/>
                <a:cs typeface="Times New Roman" pitchFamily="18" charset="0"/>
              </a:rPr>
              <a:t> kızları Onu karşılamaya çıktılar. Kızlar def çalarak şiir ve türküler okumuşlardı (Uludağ, 1992, 92). Kadınlar def çalarak ve müzikli olarak (</a:t>
            </a:r>
            <a:r>
              <a:rPr lang="tr-TR" dirty="0" err="1">
                <a:latin typeface="Times New Roman" pitchFamily="18" charset="0"/>
                <a:cs typeface="Times New Roman" pitchFamily="18" charset="0"/>
              </a:rPr>
              <a:t>Bi’d</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deffi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ve’l</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elhâni</a:t>
            </a:r>
            <a:r>
              <a:rPr lang="tr-TR" dirty="0">
                <a:latin typeface="Times New Roman" pitchFamily="18" charset="0"/>
                <a:cs typeface="Times New Roman" pitchFamily="18" charset="0"/>
              </a:rPr>
              <a:t>) şu meşhur beyitleri okumuşlardı: </a:t>
            </a:r>
            <a:r>
              <a:rPr lang="tr-TR" dirty="0" err="1">
                <a:latin typeface="Times New Roman" pitchFamily="18" charset="0"/>
                <a:cs typeface="Times New Roman" pitchFamily="18" charset="0"/>
              </a:rPr>
              <a:t>Talea’l</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bedru</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aleynâ</a:t>
            </a:r>
            <a:r>
              <a:rPr lang="tr-TR" dirty="0">
                <a:latin typeface="Times New Roman" pitchFamily="18" charset="0"/>
                <a:cs typeface="Times New Roman" pitchFamily="18" charset="0"/>
              </a:rPr>
              <a:t>…</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bu hadisle ilgili olarak: Hz. Nebi (S.A.V.) Medine’ye geldiklerinde bazı  şarkıcı kadınlar şiirler söyleyip, defle ve nağme ile karşılama yaparak: </a:t>
            </a:r>
          </a:p>
          <a:p>
            <a:pPr algn="just"/>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Vedâ</a:t>
            </a:r>
            <a:r>
              <a:rPr lang="tr-TR" i="1" dirty="0">
                <a:latin typeface="Times New Roman" pitchFamily="18" charset="0"/>
                <a:cs typeface="Times New Roman" pitchFamily="18" charset="0"/>
              </a:rPr>
              <a:t> tepelerinden üzerimize bir ay doğdu,</a:t>
            </a:r>
            <a:endParaRPr lang="tr-TR" dirty="0">
              <a:latin typeface="Times New Roman" pitchFamily="18" charset="0"/>
              <a:cs typeface="Times New Roman" pitchFamily="18" charset="0"/>
            </a:endParaRPr>
          </a:p>
          <a:p>
            <a:pPr algn="just"/>
            <a:r>
              <a:rPr lang="tr-TR" i="1" dirty="0">
                <a:latin typeface="Times New Roman" pitchFamily="18" charset="0"/>
                <a:cs typeface="Times New Roman" pitchFamily="18" charset="0"/>
              </a:rPr>
              <a:t>	Aramızda Allah’a davet eden oldukça bize şükretmek </a:t>
            </a:r>
            <a:r>
              <a:rPr lang="tr-TR" i="1" dirty="0" err="1">
                <a:latin typeface="Times New Roman" pitchFamily="18" charset="0"/>
                <a:cs typeface="Times New Roman" pitchFamily="18" charset="0"/>
              </a:rPr>
              <a:t>vâcip</a:t>
            </a:r>
            <a:r>
              <a:rPr lang="tr-TR" i="1" dirty="0">
                <a:latin typeface="Times New Roman" pitchFamily="18" charset="0"/>
                <a:cs typeface="Times New Roman" pitchFamily="18" charset="0"/>
              </a:rPr>
              <a:t> oldu</a:t>
            </a:r>
            <a:r>
              <a:rPr lang="tr-TR" dirty="0">
                <a:latin typeface="Times New Roman" pitchFamily="18" charset="0"/>
                <a:cs typeface="Times New Roman" pitchFamily="18" charset="0"/>
              </a:rPr>
              <a:t>.”  şiirini okuyorlardı. Bu sebeple her gelen kişinin gelişinde ve her </a:t>
            </a:r>
            <a:r>
              <a:rPr lang="tr-TR" dirty="0" err="1">
                <a:latin typeface="Times New Roman" pitchFamily="18" charset="0"/>
                <a:cs typeface="Times New Roman" pitchFamily="18" charset="0"/>
              </a:rPr>
              <a:t>mübâh</a:t>
            </a:r>
            <a:r>
              <a:rPr lang="tr-TR" dirty="0">
                <a:latin typeface="Times New Roman" pitchFamily="18" charset="0"/>
                <a:cs typeface="Times New Roman" pitchFamily="18" charset="0"/>
              </a:rPr>
              <a:t> olan sevinç sebebiyle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dinlemek </a:t>
            </a:r>
            <a:r>
              <a:rPr lang="tr-TR" dirty="0" err="1">
                <a:latin typeface="Times New Roman" pitchFamily="18" charset="0"/>
                <a:cs typeface="Times New Roman" pitchFamily="18" charset="0"/>
              </a:rPr>
              <a:t>câizdir</a:t>
            </a:r>
            <a:r>
              <a:rPr lang="tr-TR" dirty="0">
                <a:latin typeface="Times New Roman" pitchFamily="18" charset="0"/>
                <a:cs typeface="Times New Roman" pitchFamily="18" charset="0"/>
              </a:rPr>
              <a:t>, demektedir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26/a).</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26</a:t>
            </a:fld>
            <a:endParaRPr lang="tr-T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a:r>
              <a:rPr lang="tr-TR" dirty="0">
                <a:latin typeface="Times New Roman" pitchFamily="18" charset="0"/>
                <a:cs typeface="Times New Roman" pitchFamily="18" charset="0"/>
                <a:sym typeface="Symbol"/>
              </a:rPr>
              <a:t></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ve Müslim’in 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(R.A.)’den ittifakla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ettikleri bir hadis- şerifte 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şöyle anlatıyor: (Babam) Hz.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Bekr</a:t>
            </a:r>
            <a:r>
              <a:rPr lang="tr-TR" dirty="0">
                <a:latin typeface="Times New Roman" pitchFamily="18" charset="0"/>
                <a:cs typeface="Times New Roman" pitchFamily="18" charset="0"/>
              </a:rPr>
              <a:t> bize geldi, benim yanımda, </a:t>
            </a:r>
            <a:r>
              <a:rPr lang="tr-TR" dirty="0" err="1">
                <a:latin typeface="Times New Roman" pitchFamily="18" charset="0"/>
                <a:cs typeface="Times New Roman" pitchFamily="18" charset="0"/>
              </a:rPr>
              <a:t>Ensar’ın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Büas</a:t>
            </a:r>
            <a:r>
              <a:rPr lang="tr-TR" dirty="0">
                <a:latin typeface="Times New Roman" pitchFamily="18" charset="0"/>
                <a:cs typeface="Times New Roman" pitchFamily="18" charset="0"/>
              </a:rPr>
              <a:t> harbinde karşılıklı atışmaların sözleriyle terennüm eden iki </a:t>
            </a:r>
            <a:r>
              <a:rPr lang="tr-TR" dirty="0" err="1">
                <a:latin typeface="Times New Roman" pitchFamily="18" charset="0"/>
                <a:cs typeface="Times New Roman" pitchFamily="18" charset="0"/>
              </a:rPr>
              <a:t>câriye</a:t>
            </a:r>
            <a:r>
              <a:rPr lang="tr-TR" dirty="0">
                <a:latin typeface="Times New Roman" pitchFamily="18" charset="0"/>
                <a:cs typeface="Times New Roman" pitchFamily="18" charset="0"/>
              </a:rPr>
              <a:t> vardı.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(S.A.V.) de kaftanına bürünmüş yatıyordu.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Bekr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Resûlullah’ın</a:t>
            </a:r>
            <a:r>
              <a:rPr lang="tr-TR" dirty="0">
                <a:latin typeface="Times New Roman" pitchFamily="18" charset="0"/>
                <a:cs typeface="Times New Roman" pitchFamily="18" charset="0"/>
              </a:rPr>
              <a:t> evinde şeytanın </a:t>
            </a:r>
            <a:r>
              <a:rPr lang="tr-TR" dirty="0" err="1">
                <a:latin typeface="Times New Roman" pitchFamily="18" charset="0"/>
                <a:cs typeface="Times New Roman" pitchFamily="18" charset="0"/>
              </a:rPr>
              <a:t>mizmarı</a:t>
            </a:r>
            <a:r>
              <a:rPr lang="tr-TR" dirty="0">
                <a:latin typeface="Times New Roman" pitchFamily="18" charset="0"/>
                <a:cs typeface="Times New Roman" pitchFamily="18" charset="0"/>
              </a:rPr>
              <a:t> ne gezer” diye beni azarladı. Bu olay bayram gününde cereyan etmişti. Hz. Peygamber (S.A.V.) yüzünü açtı ve: ” </a:t>
            </a:r>
            <a:r>
              <a:rPr lang="tr-TR" i="1" dirty="0">
                <a:latin typeface="Times New Roman" pitchFamily="18" charset="0"/>
                <a:cs typeface="Times New Roman" pitchFamily="18" charset="0"/>
              </a:rPr>
              <a:t>(Bırak) ey </a:t>
            </a:r>
            <a:r>
              <a:rPr lang="tr-TR" i="1" dirty="0" err="1">
                <a:latin typeface="Times New Roman" pitchFamily="18" charset="0"/>
                <a:cs typeface="Times New Roman" pitchFamily="18" charset="0"/>
              </a:rPr>
              <a:t>Ebû</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Bekr</a:t>
            </a:r>
            <a:r>
              <a:rPr lang="tr-TR" i="1" dirty="0">
                <a:latin typeface="Times New Roman" pitchFamily="18" charset="0"/>
                <a:cs typeface="Times New Roman" pitchFamily="18" charset="0"/>
              </a:rPr>
              <a:t>, her milletin bir bayramı var, bugün de bizim bayramımızdır</a:t>
            </a:r>
            <a:r>
              <a:rPr lang="tr-TR" dirty="0">
                <a:latin typeface="Times New Roman" pitchFamily="18" charset="0"/>
                <a:cs typeface="Times New Roman" pitchFamily="18" charset="0"/>
              </a:rPr>
              <a:t>” buyurdu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1979, II/ 3;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Mâce</a:t>
            </a:r>
            <a:r>
              <a:rPr lang="tr-TR" dirty="0">
                <a:latin typeface="Times New Roman" pitchFamily="18" charset="0"/>
                <a:cs typeface="Times New Roman" pitchFamily="18" charset="0"/>
              </a:rPr>
              <a:t>, 1975, I/ 612). </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Mûsiki</a:t>
            </a:r>
            <a:r>
              <a:rPr lang="tr-TR" dirty="0">
                <a:latin typeface="Times New Roman" pitchFamily="18" charset="0"/>
                <a:cs typeface="Times New Roman" pitchFamily="18" charset="0"/>
              </a:rPr>
              <a:t> dinlemenin </a:t>
            </a:r>
            <a:r>
              <a:rPr lang="tr-TR" dirty="0" err="1">
                <a:latin typeface="Times New Roman" pitchFamily="18" charset="0"/>
                <a:cs typeface="Times New Roman" pitchFamily="18" charset="0"/>
              </a:rPr>
              <a:t>câiz</a:t>
            </a:r>
            <a:r>
              <a:rPr lang="tr-TR" dirty="0">
                <a:latin typeface="Times New Roman" pitchFamily="18" charset="0"/>
                <a:cs typeface="Times New Roman" pitchFamily="18" charset="0"/>
              </a:rPr>
              <a:t> olduğunu söyleyenler bu hadisi kaynak olarak göstermektedirler. </a:t>
            </a:r>
            <a:r>
              <a:rPr lang="tr-TR" dirty="0" err="1">
                <a:latin typeface="Times New Roman" pitchFamily="18" charset="0"/>
                <a:cs typeface="Times New Roman" pitchFamily="18" charset="0"/>
              </a:rPr>
              <a:t>Cevâzını</a:t>
            </a:r>
            <a:r>
              <a:rPr lang="tr-TR" dirty="0">
                <a:latin typeface="Times New Roman" pitchFamily="18" charset="0"/>
                <a:cs typeface="Times New Roman" pitchFamily="18" charset="0"/>
              </a:rPr>
              <a:t> kabul etmeyenler de: Bunda tartışma yoktur, çünkü bu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savaşta cesaret ve maharet gösterme ve bunun gibi şeyler hakkındadır ki bunda itiraz yok, bu </a:t>
            </a:r>
            <a:r>
              <a:rPr lang="tr-TR" dirty="0" err="1">
                <a:latin typeface="Times New Roman" pitchFamily="18" charset="0"/>
                <a:cs typeface="Times New Roman" pitchFamily="18" charset="0"/>
              </a:rPr>
              <a:t>câizdir</a:t>
            </a:r>
            <a:r>
              <a:rPr lang="tr-TR" dirty="0">
                <a:latin typeface="Times New Roman" pitchFamily="18" charset="0"/>
                <a:cs typeface="Times New Roman" pitchFamily="18" charset="0"/>
              </a:rPr>
              <a:t>. Zira bunda fesat yoktur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25/b) demektedirler.</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27</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a:r>
              <a:rPr lang="tr-TR" dirty="0">
                <a:latin typeface="Times New Roman" pitchFamily="18" charset="0"/>
                <a:cs typeface="Times New Roman" pitchFamily="18" charset="0"/>
                <a:sym typeface="Symbol"/>
              </a:rPr>
              <a:t></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(S.A.V.) gaza maksadıyla Medine’den ayrılmışlardı. Medine’ye dönünce siyah bir </a:t>
            </a:r>
            <a:r>
              <a:rPr lang="tr-TR" dirty="0" err="1">
                <a:latin typeface="Times New Roman" pitchFamily="18" charset="0"/>
                <a:cs typeface="Times New Roman" pitchFamily="18" charset="0"/>
              </a:rPr>
              <a:t>câriye</a:t>
            </a:r>
            <a:r>
              <a:rPr lang="tr-TR" dirty="0">
                <a:latin typeface="Times New Roman" pitchFamily="18" charset="0"/>
                <a:cs typeface="Times New Roman" pitchFamily="18" charset="0"/>
              </a:rPr>
              <a:t>, huzuruna gelerek: </a:t>
            </a:r>
            <a:r>
              <a:rPr lang="tr-TR" dirty="0" err="1">
                <a:latin typeface="Times New Roman" pitchFamily="18" charset="0"/>
                <a:cs typeface="Times New Roman" pitchFamily="18" charset="0"/>
              </a:rPr>
              <a:t>Yâ</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Resûlallah</a:t>
            </a:r>
            <a:r>
              <a:rPr lang="tr-TR" dirty="0">
                <a:latin typeface="Times New Roman" pitchFamily="18" charset="0"/>
                <a:cs typeface="Times New Roman" pitchFamily="18" charset="0"/>
              </a:rPr>
              <a:t>, Allah seni sağ-</a:t>
            </a:r>
            <a:r>
              <a:rPr lang="tr-TR" dirty="0" err="1">
                <a:latin typeface="Times New Roman" pitchFamily="18" charset="0"/>
                <a:cs typeface="Times New Roman" pitchFamily="18" charset="0"/>
              </a:rPr>
              <a:t>sâlim</a:t>
            </a:r>
            <a:r>
              <a:rPr lang="tr-TR" dirty="0">
                <a:latin typeface="Times New Roman" pitchFamily="18" charset="0"/>
                <a:cs typeface="Times New Roman" pitchFamily="18" charset="0"/>
              </a:rPr>
              <a:t> ve muzaffer olarak gönderirse huzurunda def çalacağım ve türkü söyleyeceğim diye nezretmiştim. Şimdi ne yapmamı emir buyurursunuz?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(S.A.V.): “</a:t>
            </a:r>
            <a:r>
              <a:rPr lang="tr-TR" i="1" dirty="0">
                <a:latin typeface="Times New Roman" pitchFamily="18" charset="0"/>
                <a:cs typeface="Times New Roman" pitchFamily="18" charset="0"/>
              </a:rPr>
              <a:t> Eğer böyle bir adak adadıysan nezrini yerine getir, aksi halde yapma.</a:t>
            </a:r>
            <a:r>
              <a:rPr lang="tr-TR" dirty="0">
                <a:latin typeface="Times New Roman" pitchFamily="18" charset="0"/>
                <a:cs typeface="Times New Roman" pitchFamily="18" charset="0"/>
              </a:rPr>
              <a:t>” buyurdu. Bunun üzerine </a:t>
            </a:r>
            <a:r>
              <a:rPr lang="tr-TR" dirty="0" err="1">
                <a:latin typeface="Times New Roman" pitchFamily="18" charset="0"/>
                <a:cs typeface="Times New Roman" pitchFamily="18" charset="0"/>
              </a:rPr>
              <a:t>câriye</a:t>
            </a:r>
            <a:r>
              <a:rPr lang="tr-TR" dirty="0">
                <a:latin typeface="Times New Roman" pitchFamily="18" charset="0"/>
                <a:cs typeface="Times New Roman" pitchFamily="18" charset="0"/>
              </a:rPr>
              <a:t> çalgı çalmaya başladı. Bu sırada Hz.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Bekir geldi. O çalmaya devam ediyordu. Sonra Hz. Osman geldi ve </a:t>
            </a:r>
            <a:r>
              <a:rPr lang="tr-TR" dirty="0" err="1">
                <a:latin typeface="Times New Roman" pitchFamily="18" charset="0"/>
                <a:cs typeface="Times New Roman" pitchFamily="18" charset="0"/>
              </a:rPr>
              <a:t>câriye</a:t>
            </a:r>
            <a:r>
              <a:rPr lang="tr-TR" dirty="0">
                <a:latin typeface="Times New Roman" pitchFamily="18" charset="0"/>
                <a:cs typeface="Times New Roman" pitchFamily="18" charset="0"/>
              </a:rPr>
              <a:t> yine çalmaya devam etti. Daha sonra Hz. Ali geldi, o yine çalıyordu. En sonunda Hz. Ömer geldi. </a:t>
            </a:r>
            <a:r>
              <a:rPr lang="tr-TR" dirty="0" err="1">
                <a:latin typeface="Times New Roman" pitchFamily="18" charset="0"/>
                <a:cs typeface="Times New Roman" pitchFamily="18" charset="0"/>
              </a:rPr>
              <a:t>Câriye</a:t>
            </a:r>
            <a:r>
              <a:rPr lang="tr-TR" dirty="0">
                <a:latin typeface="Times New Roman" pitchFamily="18" charset="0"/>
                <a:cs typeface="Times New Roman" pitchFamily="18" charset="0"/>
              </a:rPr>
              <a:t> onun geldiğini görünce defi altına aldı ve üstüne oturdu. Bunu gören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(S.A.V.): “</a:t>
            </a:r>
            <a:r>
              <a:rPr lang="tr-TR" i="1" dirty="0" err="1">
                <a:latin typeface="Times New Roman" pitchFamily="18" charset="0"/>
                <a:cs typeface="Times New Roman" pitchFamily="18" charset="0"/>
              </a:rPr>
              <a:t>Yâ</a:t>
            </a:r>
            <a:r>
              <a:rPr lang="tr-TR" i="1" dirty="0">
                <a:latin typeface="Times New Roman" pitchFamily="18" charset="0"/>
                <a:cs typeface="Times New Roman" pitchFamily="18" charset="0"/>
              </a:rPr>
              <a:t> Ömer! Şüphesiz ki şeytan seni görünce girmeye delik arıyor.</a:t>
            </a:r>
            <a:r>
              <a:rPr lang="tr-TR" dirty="0">
                <a:latin typeface="Times New Roman" pitchFamily="18" charset="0"/>
                <a:cs typeface="Times New Roman" pitchFamily="18" charset="0"/>
              </a:rPr>
              <a:t>” buyurdu ve durumu Hz. Ömer’e hikâye etti (</a:t>
            </a:r>
            <a:r>
              <a:rPr lang="tr-TR" dirty="0" err="1">
                <a:latin typeface="Times New Roman" pitchFamily="18" charset="0"/>
                <a:cs typeface="Times New Roman" pitchFamily="18" charset="0"/>
              </a:rPr>
              <a:t>Tirmizî</a:t>
            </a:r>
            <a:r>
              <a:rPr lang="tr-TR" dirty="0">
                <a:latin typeface="Times New Roman" pitchFamily="18" charset="0"/>
                <a:cs typeface="Times New Roman" pitchFamily="18" charset="0"/>
              </a:rPr>
              <a:t>, Sünen, </a:t>
            </a:r>
            <a:r>
              <a:rPr lang="tr-TR" dirty="0" err="1">
                <a:latin typeface="Times New Roman" pitchFamily="18" charset="0"/>
                <a:cs typeface="Times New Roman" pitchFamily="18" charset="0"/>
              </a:rPr>
              <a:t>Bâb</a:t>
            </a:r>
            <a:r>
              <a:rPr lang="tr-TR" dirty="0">
                <a:latin typeface="Times New Roman" pitchFamily="18" charset="0"/>
                <a:cs typeface="Times New Roman" pitchFamily="18" charset="0"/>
              </a:rPr>
              <a:t>: 71; </a:t>
            </a:r>
            <a:r>
              <a:rPr lang="tr-TR" dirty="0" err="1">
                <a:latin typeface="Times New Roman" pitchFamily="18" charset="0"/>
                <a:cs typeface="Times New Roman" pitchFamily="18" charset="0"/>
              </a:rPr>
              <a:t>Dâvud</a:t>
            </a:r>
            <a:r>
              <a:rPr lang="tr-TR" dirty="0">
                <a:latin typeface="Times New Roman" pitchFamily="18" charset="0"/>
                <a:cs typeface="Times New Roman" pitchFamily="18" charset="0"/>
              </a:rPr>
              <a:t>, II/ 213; </a:t>
            </a:r>
            <a:r>
              <a:rPr lang="tr-TR" dirty="0" err="1">
                <a:latin typeface="Times New Roman" pitchFamily="18" charset="0"/>
                <a:cs typeface="Times New Roman" pitchFamily="18" charset="0"/>
              </a:rPr>
              <a:t>Hanbel</a:t>
            </a:r>
            <a:r>
              <a:rPr lang="tr-TR" dirty="0">
                <a:latin typeface="Times New Roman" pitchFamily="18" charset="0"/>
                <a:cs typeface="Times New Roman" pitchFamily="18" charset="0"/>
              </a:rPr>
              <a:t>, V/ 353).</a:t>
            </a:r>
          </a:p>
          <a:p>
            <a:pPr algn="just"/>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F31BBFBA-2FD8-4B70-9AE5-781C6C118D94}" type="slidenum">
              <a:rPr lang="tr-TR" smtClean="0"/>
              <a:pPr/>
              <a:t>28</a:t>
            </a:fld>
            <a:endParaRPr lang="tr-T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Hz. Hamza’nın kızının himaye edilmesi kıssasında anlatıldığı üzere Ali b. </a:t>
            </a:r>
            <a:r>
              <a:rPr lang="tr-TR" dirty="0" err="1">
                <a:latin typeface="Times New Roman" pitchFamily="18" charset="0"/>
                <a:cs typeface="Times New Roman" pitchFamily="18" charset="0"/>
              </a:rPr>
              <a:t>Ebî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Tâlib</a:t>
            </a:r>
            <a:r>
              <a:rPr lang="tr-TR" dirty="0">
                <a:latin typeface="Times New Roman" pitchFamily="18" charset="0"/>
                <a:cs typeface="Times New Roman" pitchFamily="18" charset="0"/>
              </a:rPr>
              <a:t>, kardeşi Cafer ve </a:t>
            </a:r>
            <a:r>
              <a:rPr lang="tr-TR" dirty="0" err="1">
                <a:latin typeface="Times New Roman" pitchFamily="18" charset="0"/>
                <a:cs typeface="Times New Roman" pitchFamily="18" charset="0"/>
              </a:rPr>
              <a:t>Zeyd</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Hârise</a:t>
            </a:r>
            <a:r>
              <a:rPr lang="tr-TR" dirty="0">
                <a:latin typeface="Times New Roman" pitchFamily="18" charset="0"/>
                <a:cs typeface="Times New Roman" pitchFamily="18" charset="0"/>
              </a:rPr>
              <a:t> (Allah onlardan razı olsun) birbirleriyle münakaşa etmişler ( ve birbirlerinin başını yararak) Hz. </a:t>
            </a:r>
            <a:r>
              <a:rPr lang="tr-TR" dirty="0" err="1">
                <a:latin typeface="Times New Roman" pitchFamily="18" charset="0"/>
                <a:cs typeface="Times New Roman" pitchFamily="18" charset="0"/>
              </a:rPr>
              <a:t>Resûl</a:t>
            </a:r>
            <a:r>
              <a:rPr lang="tr-TR" dirty="0">
                <a:latin typeface="Times New Roman" pitchFamily="18" charset="0"/>
                <a:cs typeface="Times New Roman" pitchFamily="18" charset="0"/>
              </a:rPr>
              <a:t> Muhammed (S.A.V.)’e gelmişlerdi.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Hz. Ali’ye: “Sen bendensin ve ben de sendenim” deyince Hz. Ali (sevinçten) raks etmiştir.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sonra </a:t>
            </a:r>
            <a:r>
              <a:rPr lang="tr-TR" dirty="0" err="1">
                <a:latin typeface="Times New Roman" pitchFamily="18" charset="0"/>
                <a:cs typeface="Times New Roman" pitchFamily="18" charset="0"/>
              </a:rPr>
              <a:t>Câfer’e</a:t>
            </a:r>
            <a:r>
              <a:rPr lang="tr-TR" dirty="0">
                <a:latin typeface="Times New Roman" pitchFamily="18" charset="0"/>
                <a:cs typeface="Times New Roman" pitchFamily="18" charset="0"/>
              </a:rPr>
              <a:t> dönerek: “Yaratılış ve ahlâk bakımından bana benzedin” deyince Hz. Ali’nin raksından sonra Hz. </a:t>
            </a:r>
            <a:r>
              <a:rPr lang="tr-TR" dirty="0" err="1">
                <a:latin typeface="Times New Roman" pitchFamily="18" charset="0"/>
                <a:cs typeface="Times New Roman" pitchFamily="18" charset="0"/>
              </a:rPr>
              <a:t>Câfer</a:t>
            </a:r>
            <a:r>
              <a:rPr lang="tr-TR" dirty="0">
                <a:latin typeface="Times New Roman" pitchFamily="18" charset="0"/>
                <a:cs typeface="Times New Roman" pitchFamily="18" charset="0"/>
              </a:rPr>
              <a:t> de raks etmiştir.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sonra </a:t>
            </a:r>
            <a:r>
              <a:rPr lang="tr-TR" dirty="0" err="1">
                <a:latin typeface="Times New Roman" pitchFamily="18" charset="0"/>
                <a:cs typeface="Times New Roman" pitchFamily="18" charset="0"/>
              </a:rPr>
              <a:t>Zeyd’e</a:t>
            </a:r>
            <a:r>
              <a:rPr lang="tr-TR" dirty="0">
                <a:latin typeface="Times New Roman" pitchFamily="18" charset="0"/>
                <a:cs typeface="Times New Roman" pitchFamily="18" charset="0"/>
              </a:rPr>
              <a:t> dönerek: “Sen bizim efendimiz ve kardeşimizsin” deyince Hz. </a:t>
            </a:r>
            <a:r>
              <a:rPr lang="tr-TR" dirty="0" err="1">
                <a:latin typeface="Times New Roman" pitchFamily="18" charset="0"/>
                <a:cs typeface="Times New Roman" pitchFamily="18" charset="0"/>
              </a:rPr>
              <a:t>Câferin</a:t>
            </a:r>
            <a:r>
              <a:rPr lang="tr-TR" dirty="0">
                <a:latin typeface="Times New Roman" pitchFamily="18" charset="0"/>
                <a:cs typeface="Times New Roman" pitchFamily="18" charset="0"/>
              </a:rPr>
              <a:t> raksından sonra </a:t>
            </a:r>
            <a:r>
              <a:rPr lang="tr-TR" dirty="0" err="1">
                <a:latin typeface="Times New Roman" pitchFamily="18" charset="0"/>
                <a:cs typeface="Times New Roman" pitchFamily="18" charset="0"/>
              </a:rPr>
              <a:t>Zeyd</a:t>
            </a:r>
            <a:r>
              <a:rPr lang="tr-TR" dirty="0">
                <a:latin typeface="Times New Roman" pitchFamily="18" charset="0"/>
                <a:cs typeface="Times New Roman" pitchFamily="18" charset="0"/>
              </a:rPr>
              <a:t> raks etmiştir (</a:t>
            </a:r>
            <a:r>
              <a:rPr lang="tr-TR" dirty="0" err="1">
                <a:latin typeface="Times New Roman" pitchFamily="18" charset="0"/>
                <a:cs typeface="Times New Roman" pitchFamily="18" charset="0"/>
              </a:rPr>
              <a:t>Gazzâlî</a:t>
            </a:r>
            <a:r>
              <a:rPr lang="tr-TR" dirty="0">
                <a:latin typeface="Times New Roman" pitchFamily="18" charset="0"/>
                <a:cs typeface="Times New Roman" pitchFamily="18" charset="0"/>
              </a:rPr>
              <a:t>, 1973, II/ 748).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bu hadiste geçen “</a:t>
            </a:r>
            <a:r>
              <a:rPr lang="tr-TR" dirty="0" err="1">
                <a:latin typeface="Times New Roman" pitchFamily="18" charset="0"/>
                <a:cs typeface="Times New Roman" pitchFamily="18" charset="0"/>
              </a:rPr>
              <a:t>Hacel</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Züfn</a:t>
            </a:r>
            <a:r>
              <a:rPr lang="tr-TR" dirty="0">
                <a:latin typeface="Times New Roman" pitchFamily="18" charset="0"/>
                <a:cs typeface="Times New Roman" pitchFamily="18" charset="0"/>
              </a:rPr>
              <a:t>” kelimeleri lügatte “Raks” demektir. Bunların raks etmeleri sevinç ve neşe sebebiyledir, Mevlevîlerin raksı da bu cinstendir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5/b </a:t>
            </a:r>
            <a:r>
              <a:rPr lang="tr-TR" dirty="0" err="1">
                <a:latin typeface="Times New Roman" pitchFamily="18" charset="0"/>
                <a:cs typeface="Times New Roman" pitchFamily="18" charset="0"/>
              </a:rPr>
              <a:t>vd</a:t>
            </a:r>
            <a:r>
              <a:rPr lang="tr-TR" dirty="0">
                <a:latin typeface="Times New Roman" pitchFamily="18" charset="0"/>
                <a:cs typeface="Times New Roman" pitchFamily="18" charset="0"/>
              </a:rPr>
              <a:t>.) diyerek açıklamada bulunmuştur.</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29</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200" dirty="0" smtClean="0">
                <a:latin typeface="Times New Roman" pitchFamily="18" charset="0"/>
                <a:cs typeface="Times New Roman" pitchFamily="18" charset="0"/>
              </a:rPr>
              <a:t>MÛSİKÎNİN İSLÂM DİNİNDEKİ YERİ.</a:t>
            </a: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p>
        </p:txBody>
      </p:sp>
      <p:sp>
        <p:nvSpPr>
          <p:cNvPr id="3" name="2 İçerik Yer Tutucusu"/>
          <p:cNvSpPr>
            <a:spLocks noGrp="1"/>
          </p:cNvSpPr>
          <p:nvPr>
            <p:ph idx="1"/>
          </p:nvPr>
        </p:nvSpPr>
        <p:spPr/>
        <p:txBody>
          <a:bodyPr>
            <a:normAutofit fontScale="85000" lnSpcReduction="20000"/>
          </a:bodyPr>
          <a:lstStyle/>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sanatı, İslâm toplumunda çeşitli ilim adamları tarafından ele alınmıştır. Yüzyıllar boyunca İslâm âlimleri, hukukçular ve hatta farklı alanlarda eser veren müellifler dahi </a:t>
            </a:r>
            <a:r>
              <a:rPr lang="tr-TR" dirty="0" err="1">
                <a:latin typeface="Times New Roman" pitchFamily="18" charset="0"/>
                <a:cs typeface="Times New Roman" pitchFamily="18" charset="0"/>
              </a:rPr>
              <a:t>mûsikinin</a:t>
            </a:r>
            <a:r>
              <a:rPr lang="tr-TR" dirty="0">
                <a:latin typeface="Times New Roman" pitchFamily="18" charset="0"/>
                <a:cs typeface="Times New Roman" pitchFamily="18" charset="0"/>
              </a:rPr>
              <a:t> fayda ve zararları üzerinde tartışarak belirli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türleri lehinde veya aleyhinde yorumlarda bulunmuşlardır. Şüphesiz bunlarda tartışma konusu olan Hendese-i </a:t>
            </a:r>
            <a:r>
              <a:rPr lang="tr-TR" dirty="0" err="1">
                <a:latin typeface="Times New Roman" pitchFamily="18" charset="0"/>
                <a:cs typeface="Times New Roman" pitchFamily="18" charset="0"/>
              </a:rPr>
              <a:t>Savt’ın</a:t>
            </a:r>
            <a:r>
              <a:rPr lang="tr-TR" dirty="0">
                <a:latin typeface="Times New Roman" pitchFamily="18" charset="0"/>
                <a:cs typeface="Times New Roman" pitchFamily="18" charset="0"/>
              </a:rPr>
              <a:t> bütün kategorileri değildir. Ancak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hükmü konusundaki bu eserlerde göze çarpan olumsuzluklar,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İslâm toplumu, fertleri ve ibadetlerin yerine getirilmesi üzerinde yapabileceği olumsuz etkilerden ve bundan duyulan endişelerden kaynaklanmaktadır (</a:t>
            </a:r>
            <a:r>
              <a:rPr lang="tr-TR" dirty="0" err="1">
                <a:latin typeface="Times New Roman" pitchFamily="18" charset="0"/>
                <a:cs typeface="Times New Roman" pitchFamily="18" charset="0"/>
              </a:rPr>
              <a:t>Farukî</a:t>
            </a:r>
            <a:r>
              <a:rPr lang="tr-TR" dirty="0">
                <a:latin typeface="Times New Roman" pitchFamily="18" charset="0"/>
                <a:cs typeface="Times New Roman" pitchFamily="18" charset="0"/>
              </a:rPr>
              <a:t>, 1985, 14-15).</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3</a:t>
            </a:fld>
            <a:endParaRPr lang="tr-T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algn="just"/>
            <a:r>
              <a:rPr lang="tr-TR" dirty="0">
                <a:latin typeface="Times New Roman" pitchFamily="18" charset="0"/>
                <a:cs typeface="Times New Roman" pitchFamily="18" charset="0"/>
              </a:rPr>
              <a:t>Hadisler içerisinde özellikle </a:t>
            </a:r>
            <a:r>
              <a:rPr lang="tr-TR" dirty="0" err="1">
                <a:latin typeface="Times New Roman" pitchFamily="18" charset="0"/>
                <a:cs typeface="Times New Roman" pitchFamily="18" charset="0"/>
              </a:rPr>
              <a:t>Kur’ân</a:t>
            </a:r>
            <a:r>
              <a:rPr lang="tr-TR" dirty="0">
                <a:latin typeface="Times New Roman" pitchFamily="18" charset="0"/>
                <a:cs typeface="Times New Roman" pitchFamily="18" charset="0"/>
              </a:rPr>
              <a:t>-ı </a:t>
            </a:r>
            <a:r>
              <a:rPr lang="tr-TR" dirty="0" err="1">
                <a:latin typeface="Times New Roman" pitchFamily="18" charset="0"/>
                <a:cs typeface="Times New Roman" pitchFamily="18" charset="0"/>
              </a:rPr>
              <a:t>Kerîm’in</a:t>
            </a:r>
            <a:r>
              <a:rPr lang="tr-TR" dirty="0">
                <a:latin typeface="Times New Roman" pitchFamily="18" charset="0"/>
                <a:cs typeface="Times New Roman" pitchFamily="18" charset="0"/>
              </a:rPr>
              <a:t> güzel sesle okunması hususunda Peygamberimiz (S.A.V.)’in emir ve tavsiyeleri vardır. </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a:t>
            </a:r>
            <a:r>
              <a:rPr lang="tr-TR" i="1" dirty="0" err="1">
                <a:latin typeface="Times New Roman" pitchFamily="18" charset="0"/>
                <a:cs typeface="Times New Roman" pitchFamily="18" charset="0"/>
              </a:rPr>
              <a:t>Kur’ânı</a:t>
            </a:r>
            <a:r>
              <a:rPr lang="tr-TR" i="1" dirty="0">
                <a:latin typeface="Times New Roman" pitchFamily="18" charset="0"/>
                <a:cs typeface="Times New Roman" pitchFamily="18" charset="0"/>
              </a:rPr>
              <a:t> seslerinizle süsleyiniz</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Çünkü güzel ses, </a:t>
            </a:r>
            <a:r>
              <a:rPr lang="tr-TR" i="1" dirty="0" err="1">
                <a:latin typeface="Times New Roman" pitchFamily="18" charset="0"/>
                <a:cs typeface="Times New Roman" pitchFamily="18" charset="0"/>
              </a:rPr>
              <a:t>Kur’ânın</a:t>
            </a:r>
            <a:r>
              <a:rPr lang="tr-TR" i="1" dirty="0">
                <a:latin typeface="Times New Roman" pitchFamily="18" charset="0"/>
                <a:cs typeface="Times New Roman" pitchFamily="18" charset="0"/>
              </a:rPr>
              <a:t> güzelliğini artırır.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Tevhîd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Bâb</a:t>
            </a:r>
            <a:r>
              <a:rPr lang="tr-TR" dirty="0">
                <a:latin typeface="Times New Roman" pitchFamily="18" charset="0"/>
                <a:cs typeface="Times New Roman" pitchFamily="18" charset="0"/>
              </a:rPr>
              <a:t>: 52; </a:t>
            </a:r>
            <a:r>
              <a:rPr lang="tr-TR" dirty="0" err="1">
                <a:latin typeface="Times New Roman" pitchFamily="18" charset="0"/>
                <a:cs typeface="Times New Roman" pitchFamily="18" charset="0"/>
              </a:rPr>
              <a:t>Dâvud</a:t>
            </a:r>
            <a:r>
              <a:rPr lang="tr-TR" dirty="0">
                <a:latin typeface="Times New Roman" pitchFamily="18" charset="0"/>
                <a:cs typeface="Times New Roman" pitchFamily="18" charset="0"/>
              </a:rPr>
              <a:t>, Vitir: 20).</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a:t>
            </a:r>
            <a:r>
              <a:rPr lang="tr-TR" i="1" dirty="0">
                <a:latin typeface="Times New Roman" pitchFamily="18" charset="0"/>
                <a:cs typeface="Times New Roman" pitchFamily="18" charset="0"/>
              </a:rPr>
              <a:t>Her şeyin bir süsü vardır. </a:t>
            </a:r>
            <a:r>
              <a:rPr lang="tr-TR" i="1" dirty="0" err="1">
                <a:latin typeface="Times New Roman" pitchFamily="18" charset="0"/>
                <a:cs typeface="Times New Roman" pitchFamily="18" charset="0"/>
              </a:rPr>
              <a:t>Kur’ânın</a:t>
            </a:r>
            <a:r>
              <a:rPr lang="tr-TR" i="1" dirty="0">
                <a:latin typeface="Times New Roman" pitchFamily="18" charset="0"/>
                <a:cs typeface="Times New Roman" pitchFamily="18" charset="0"/>
              </a:rPr>
              <a:t> süsü de güzel sestir.</a:t>
            </a:r>
            <a:r>
              <a:rPr lang="tr-TR" dirty="0">
                <a:latin typeface="Times New Roman" pitchFamily="18" charset="0"/>
                <a:cs typeface="Times New Roman" pitchFamily="18" charset="0"/>
              </a:rPr>
              <a:t>” ( </a:t>
            </a:r>
            <a:r>
              <a:rPr lang="tr-TR" dirty="0" err="1">
                <a:latin typeface="Times New Roman" pitchFamily="18" charset="0"/>
                <a:cs typeface="Times New Roman" pitchFamily="18" charset="0"/>
              </a:rPr>
              <a:t>Suyûtî</a:t>
            </a:r>
            <a:r>
              <a:rPr lang="tr-TR" dirty="0">
                <a:latin typeface="Times New Roman" pitchFamily="18" charset="0"/>
                <a:cs typeface="Times New Roman" pitchFamily="18" charset="0"/>
              </a:rPr>
              <a:t>, 1954, II/ 125).</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a:t>
            </a:r>
            <a:r>
              <a:rPr lang="tr-TR" i="1" dirty="0" err="1">
                <a:latin typeface="Times New Roman" pitchFamily="18" charset="0"/>
                <a:cs typeface="Times New Roman" pitchFamily="18" charset="0"/>
              </a:rPr>
              <a:t>Kur’ânı</a:t>
            </a:r>
            <a:r>
              <a:rPr lang="tr-TR" i="1" dirty="0">
                <a:latin typeface="Times New Roman" pitchFamily="18" charset="0"/>
                <a:cs typeface="Times New Roman" pitchFamily="18" charset="0"/>
              </a:rPr>
              <a:t> Arapların nağmeleri ile okuyunuz.</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Suyûtî</a:t>
            </a:r>
            <a:r>
              <a:rPr lang="tr-TR" dirty="0">
                <a:latin typeface="Times New Roman" pitchFamily="18" charset="0"/>
                <a:cs typeface="Times New Roman" pitchFamily="18" charset="0"/>
              </a:rPr>
              <a:t>, II/ 52).</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a:t>
            </a:r>
            <a:r>
              <a:rPr lang="tr-TR" i="1" dirty="0" err="1">
                <a:latin typeface="Times New Roman" pitchFamily="18" charset="0"/>
                <a:cs typeface="Times New Roman" pitchFamily="18" charset="0"/>
              </a:rPr>
              <a:t>Kur’ânı</a:t>
            </a:r>
            <a:r>
              <a:rPr lang="tr-TR" i="1" dirty="0">
                <a:latin typeface="Times New Roman" pitchFamily="18" charset="0"/>
                <a:cs typeface="Times New Roman" pitchFamily="18" charset="0"/>
              </a:rPr>
              <a:t> nağme ile okumayan bizden değildir.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Sa’d</a:t>
            </a:r>
            <a:r>
              <a:rPr lang="tr-TR" dirty="0">
                <a:latin typeface="Times New Roman" pitchFamily="18" charset="0"/>
                <a:cs typeface="Times New Roman" pitchFamily="18" charset="0"/>
              </a:rPr>
              <a:t>, III/ 137). </a:t>
            </a:r>
          </a:p>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Mûsa’nın</a:t>
            </a:r>
            <a:r>
              <a:rPr lang="tr-TR" dirty="0">
                <a:latin typeface="Times New Roman" pitchFamily="18" charset="0"/>
                <a:cs typeface="Times New Roman" pitchFamily="18" charset="0"/>
              </a:rPr>
              <a:t> methinde Peygamberimiz: “</a:t>
            </a:r>
            <a:r>
              <a:rPr lang="tr-TR" i="1" dirty="0">
                <a:latin typeface="Times New Roman" pitchFamily="18" charset="0"/>
                <a:cs typeface="Times New Roman" pitchFamily="18" charset="0"/>
              </a:rPr>
              <a:t>Ey </a:t>
            </a:r>
            <a:r>
              <a:rPr lang="tr-TR" i="1" dirty="0" err="1">
                <a:latin typeface="Times New Roman" pitchFamily="18" charset="0"/>
                <a:cs typeface="Times New Roman" pitchFamily="18" charset="0"/>
              </a:rPr>
              <a:t>Ebû</a:t>
            </a:r>
            <a:r>
              <a:rPr lang="tr-TR" i="1" dirty="0">
                <a:latin typeface="Times New Roman" pitchFamily="18" charset="0"/>
                <a:cs typeface="Times New Roman" pitchFamily="18" charset="0"/>
              </a:rPr>
              <a:t> Musa! Gerçekten sana, </a:t>
            </a:r>
            <a:r>
              <a:rPr lang="tr-TR" i="1" dirty="0" err="1">
                <a:latin typeface="Times New Roman" pitchFamily="18" charset="0"/>
                <a:cs typeface="Times New Roman" pitchFamily="18" charset="0"/>
              </a:rPr>
              <a:t>Dâvd</a:t>
            </a:r>
            <a:r>
              <a:rPr lang="tr-TR" i="1" dirty="0">
                <a:latin typeface="Times New Roman" pitchFamily="18" charset="0"/>
                <a:cs typeface="Times New Roman" pitchFamily="18" charset="0"/>
              </a:rPr>
              <a:t> ailesine verilen </a:t>
            </a:r>
            <a:r>
              <a:rPr lang="tr-TR" i="1" dirty="0" err="1">
                <a:latin typeface="Times New Roman" pitchFamily="18" charset="0"/>
                <a:cs typeface="Times New Roman" pitchFamily="18" charset="0"/>
              </a:rPr>
              <a:t>mizmarlardan</a:t>
            </a:r>
            <a:r>
              <a:rPr lang="tr-TR" i="1" dirty="0">
                <a:latin typeface="Times New Roman" pitchFamily="18" charset="0"/>
                <a:cs typeface="Times New Roman" pitchFamily="18" charset="0"/>
              </a:rPr>
              <a:t> bir </a:t>
            </a:r>
            <a:r>
              <a:rPr lang="tr-TR" i="1" dirty="0" err="1">
                <a:latin typeface="Times New Roman" pitchFamily="18" charset="0"/>
                <a:cs typeface="Times New Roman" pitchFamily="18" charset="0"/>
              </a:rPr>
              <a:t>mizmar</a:t>
            </a:r>
            <a:r>
              <a:rPr lang="tr-TR" i="1" dirty="0">
                <a:latin typeface="Times New Roman" pitchFamily="18" charset="0"/>
                <a:cs typeface="Times New Roman" pitchFamily="18" charset="0"/>
              </a:rPr>
              <a:t> verilmiştir.</a:t>
            </a:r>
            <a:r>
              <a:rPr lang="tr-TR" dirty="0">
                <a:latin typeface="Times New Roman" pitchFamily="18" charset="0"/>
                <a:cs typeface="Times New Roman" pitchFamily="18" charset="0"/>
              </a:rPr>
              <a:t>” buyurmuştur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VI/ 112; Müslim, I/ 546). Peygamberimiz bulunduğu meclislerde </a:t>
            </a:r>
            <a:r>
              <a:rPr lang="tr-TR" dirty="0" err="1">
                <a:latin typeface="Times New Roman" pitchFamily="18" charset="0"/>
                <a:cs typeface="Times New Roman" pitchFamily="18" charset="0"/>
              </a:rPr>
              <a:t>Kur’ân’ı</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Musa’ya okutur ve </a:t>
            </a:r>
            <a:r>
              <a:rPr lang="tr-TR" dirty="0" err="1">
                <a:latin typeface="Times New Roman" pitchFamily="18" charset="0"/>
                <a:cs typeface="Times New Roman" pitchFamily="18" charset="0"/>
              </a:rPr>
              <a:t>Kur’ân’ı</a:t>
            </a:r>
            <a:r>
              <a:rPr lang="tr-TR" dirty="0">
                <a:latin typeface="Times New Roman" pitchFamily="18" charset="0"/>
                <a:cs typeface="Times New Roman" pitchFamily="18" charset="0"/>
              </a:rPr>
              <a:t> ondan dinlemeyi severdi. Bir gün ona </a:t>
            </a:r>
            <a:r>
              <a:rPr lang="tr-TR" dirty="0" err="1">
                <a:latin typeface="Times New Roman" pitchFamily="18" charset="0"/>
                <a:cs typeface="Times New Roman" pitchFamily="18" charset="0"/>
              </a:rPr>
              <a:t>Kur’ân</a:t>
            </a:r>
            <a:r>
              <a:rPr lang="tr-TR" dirty="0">
                <a:latin typeface="Times New Roman" pitchFamily="18" charset="0"/>
                <a:cs typeface="Times New Roman" pitchFamily="18" charset="0"/>
              </a:rPr>
              <a:t> okuduktan sonra sesinin ve kıraatinin güzelliğinden dolayı böyle iltifatta bulunmuştur.</a:t>
            </a:r>
          </a:p>
          <a:p>
            <a:pPr algn="just"/>
            <a:r>
              <a:rPr lang="tr-TR" dirty="0">
                <a:latin typeface="Times New Roman" pitchFamily="18" charset="0"/>
                <a:cs typeface="Times New Roman" pitchFamily="18" charset="0"/>
              </a:rPr>
              <a:t>	Lügatte “düdük, zurna” gibi üflemeli sazlar anlamına gelmektedir. Kutsal kitap Zebur’un </a:t>
            </a:r>
            <a:r>
              <a:rPr lang="tr-TR" dirty="0" err="1">
                <a:latin typeface="Times New Roman" pitchFamily="18" charset="0"/>
                <a:cs typeface="Times New Roman" pitchFamily="18" charset="0"/>
              </a:rPr>
              <a:t>âyetlerine</a:t>
            </a:r>
            <a:r>
              <a:rPr lang="tr-TR" dirty="0">
                <a:latin typeface="Times New Roman" pitchFamily="18" charset="0"/>
                <a:cs typeface="Times New Roman" pitchFamily="18" charset="0"/>
              </a:rPr>
              <a:t> de </a:t>
            </a:r>
            <a:r>
              <a:rPr lang="tr-TR" dirty="0" err="1">
                <a:latin typeface="Times New Roman" pitchFamily="18" charset="0"/>
                <a:cs typeface="Times New Roman" pitchFamily="18" charset="0"/>
              </a:rPr>
              <a:t>Mezmûr</a:t>
            </a:r>
            <a:r>
              <a:rPr lang="tr-TR" dirty="0">
                <a:latin typeface="Times New Roman" pitchFamily="18" charset="0"/>
                <a:cs typeface="Times New Roman" pitchFamily="18" charset="0"/>
              </a:rPr>
              <a:t> adı verilmektedir.  </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30</a:t>
            </a:fld>
            <a:endParaRPr lang="tr-T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a:r>
              <a:rPr lang="tr-TR" dirty="0" smtClean="0">
                <a:sym typeface="Symbol"/>
              </a:rPr>
              <a:t>        </a:t>
            </a:r>
            <a:r>
              <a:rPr lang="tr-TR" dirty="0" smtClean="0">
                <a:latin typeface="Times New Roman" pitchFamily="18" charset="0"/>
                <a:cs typeface="Times New Roman" pitchFamily="18" charset="0"/>
                <a:sym typeface="Symbol"/>
              </a:rPr>
              <a:t></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a:t>
            </a:r>
            <a:r>
              <a:rPr lang="tr-TR" i="1" dirty="0" err="1">
                <a:latin typeface="Times New Roman" pitchFamily="18" charset="0"/>
                <a:cs typeface="Times New Roman" pitchFamily="18" charset="0"/>
              </a:rPr>
              <a:t>Cenâb</a:t>
            </a:r>
            <a:r>
              <a:rPr lang="tr-TR" i="1" dirty="0">
                <a:latin typeface="Times New Roman" pitchFamily="18" charset="0"/>
                <a:cs typeface="Times New Roman" pitchFamily="18" charset="0"/>
              </a:rPr>
              <a:t>-ı Hak; güzel sesiyle açıktan ve </a:t>
            </a:r>
            <a:r>
              <a:rPr lang="tr-TR" i="1" dirty="0" err="1">
                <a:latin typeface="Times New Roman" pitchFamily="18" charset="0"/>
                <a:cs typeface="Times New Roman" pitchFamily="18" charset="0"/>
              </a:rPr>
              <a:t>teğanni</a:t>
            </a:r>
            <a:r>
              <a:rPr lang="tr-TR" i="1" dirty="0">
                <a:latin typeface="Times New Roman" pitchFamily="18" charset="0"/>
                <a:cs typeface="Times New Roman" pitchFamily="18" charset="0"/>
              </a:rPr>
              <a:t> ile </a:t>
            </a:r>
            <a:r>
              <a:rPr lang="tr-TR" i="1" dirty="0" err="1">
                <a:latin typeface="Times New Roman" pitchFamily="18" charset="0"/>
                <a:cs typeface="Times New Roman" pitchFamily="18" charset="0"/>
              </a:rPr>
              <a:t>Kur’ân</a:t>
            </a:r>
            <a:r>
              <a:rPr lang="tr-TR" i="1" dirty="0">
                <a:latin typeface="Times New Roman" pitchFamily="18" charset="0"/>
                <a:cs typeface="Times New Roman" pitchFamily="18" charset="0"/>
              </a:rPr>
              <a:t> okuyan bir Peygambere kulak verdiği gibi hiçbir şeye kulak vermemiştir.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VIII/ 214; Müslim I/ 545; </a:t>
            </a:r>
            <a:r>
              <a:rPr lang="tr-TR" dirty="0" err="1">
                <a:latin typeface="Times New Roman" pitchFamily="18" charset="0"/>
                <a:cs typeface="Times New Roman" pitchFamily="18" charset="0"/>
              </a:rPr>
              <a:t>Dâvud</a:t>
            </a:r>
            <a:r>
              <a:rPr lang="tr-TR" dirty="0">
                <a:latin typeface="Times New Roman" pitchFamily="18" charset="0"/>
                <a:cs typeface="Times New Roman" pitchFamily="18" charset="0"/>
              </a:rPr>
              <a:t>, I/ 339; </a:t>
            </a:r>
            <a:r>
              <a:rPr lang="tr-TR" dirty="0" err="1">
                <a:latin typeface="Times New Roman" pitchFamily="18" charset="0"/>
                <a:cs typeface="Times New Roman" pitchFamily="18" charset="0"/>
              </a:rPr>
              <a:t>Nesâî</a:t>
            </a:r>
            <a:r>
              <a:rPr lang="tr-TR" dirty="0">
                <a:latin typeface="Times New Roman" pitchFamily="18" charset="0"/>
                <a:cs typeface="Times New Roman" pitchFamily="18" charset="0"/>
              </a:rPr>
              <a:t>, II/ 140). Bu hadislerde geçen “Ezine” kelimesi, kulak verdi fiili, </a:t>
            </a:r>
            <a:r>
              <a:rPr lang="tr-TR" dirty="0" err="1">
                <a:latin typeface="Times New Roman" pitchFamily="18" charset="0"/>
                <a:cs typeface="Times New Roman" pitchFamily="18" charset="0"/>
              </a:rPr>
              <a:t>mecâzî</a:t>
            </a:r>
            <a:r>
              <a:rPr lang="tr-TR" dirty="0">
                <a:latin typeface="Times New Roman" pitchFamily="18" charset="0"/>
                <a:cs typeface="Times New Roman" pitchFamily="18" charset="0"/>
              </a:rPr>
              <a:t> anlamda kullanılmıştır. Büyük bir istek ve arzu ile dinlemekten </a:t>
            </a:r>
            <a:r>
              <a:rPr lang="tr-TR" dirty="0" err="1">
                <a:latin typeface="Times New Roman" pitchFamily="18" charset="0"/>
                <a:cs typeface="Times New Roman" pitchFamily="18" charset="0"/>
              </a:rPr>
              <a:t>kinâyedir</a:t>
            </a:r>
            <a:r>
              <a:rPr lang="tr-TR" dirty="0">
                <a:latin typeface="Times New Roman" pitchFamily="18" charset="0"/>
                <a:cs typeface="Times New Roman" pitchFamily="18" charset="0"/>
              </a:rPr>
              <a:t>. Nağme ile okunan </a:t>
            </a:r>
            <a:r>
              <a:rPr lang="tr-TR" dirty="0" err="1">
                <a:latin typeface="Times New Roman" pitchFamily="18" charset="0"/>
                <a:cs typeface="Times New Roman" pitchFamily="18" charset="0"/>
              </a:rPr>
              <a:t>Kur’ân’ın</a:t>
            </a:r>
            <a:r>
              <a:rPr lang="tr-TR" dirty="0">
                <a:latin typeface="Times New Roman" pitchFamily="18" charset="0"/>
                <a:cs typeface="Times New Roman" pitchFamily="18" charset="0"/>
              </a:rPr>
              <a:t> Allah tarafından dinlenmesi demek, bu nevi kıratların dinlenmesini Allah Teâlâ’nın istemesi demektir (Uludağ, 108).</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Allah Teâlâ; güzel sesiyle cehren </a:t>
            </a:r>
            <a:r>
              <a:rPr lang="tr-TR" i="1" dirty="0" err="1">
                <a:latin typeface="Times New Roman" pitchFamily="18" charset="0"/>
                <a:cs typeface="Times New Roman" pitchFamily="18" charset="0"/>
              </a:rPr>
              <a:t>Kur’ân</a:t>
            </a:r>
            <a:r>
              <a:rPr lang="tr-TR" i="1" dirty="0">
                <a:latin typeface="Times New Roman" pitchFamily="18" charset="0"/>
                <a:cs typeface="Times New Roman" pitchFamily="18" charset="0"/>
              </a:rPr>
              <a:t> okuyan bir adam (</a:t>
            </a:r>
            <a:r>
              <a:rPr lang="tr-TR" i="1" dirty="0" err="1">
                <a:latin typeface="Times New Roman" pitchFamily="18" charset="0"/>
                <a:cs typeface="Times New Roman" pitchFamily="18" charset="0"/>
              </a:rPr>
              <a:t>ın</a:t>
            </a:r>
            <a:r>
              <a:rPr lang="tr-TR" i="1" dirty="0">
                <a:latin typeface="Times New Roman" pitchFamily="18" charset="0"/>
                <a:cs typeface="Times New Roman" pitchFamily="18" charset="0"/>
              </a:rPr>
              <a:t> tilâvetin) i, </a:t>
            </a:r>
            <a:r>
              <a:rPr lang="tr-TR" i="1" dirty="0" err="1">
                <a:latin typeface="Times New Roman" pitchFamily="18" charset="0"/>
                <a:cs typeface="Times New Roman" pitchFamily="18" charset="0"/>
              </a:rPr>
              <a:t>muğanniye</a:t>
            </a:r>
            <a:r>
              <a:rPr lang="tr-TR" i="1" dirty="0">
                <a:latin typeface="Times New Roman" pitchFamily="18" charset="0"/>
                <a:cs typeface="Times New Roman" pitchFamily="18" charset="0"/>
              </a:rPr>
              <a:t> bir </a:t>
            </a:r>
            <a:r>
              <a:rPr lang="tr-TR" i="1" dirty="0" err="1">
                <a:latin typeface="Times New Roman" pitchFamily="18" charset="0"/>
                <a:cs typeface="Times New Roman" pitchFamily="18" charset="0"/>
              </a:rPr>
              <a:t>câriyeye</a:t>
            </a:r>
            <a:r>
              <a:rPr lang="tr-TR" i="1" dirty="0">
                <a:latin typeface="Times New Roman" pitchFamily="18" charset="0"/>
                <a:cs typeface="Times New Roman" pitchFamily="18" charset="0"/>
              </a:rPr>
              <a:t> sahip bulunan bir kimsenin </a:t>
            </a:r>
            <a:r>
              <a:rPr lang="tr-TR" i="1" dirty="0" err="1">
                <a:latin typeface="Times New Roman" pitchFamily="18" charset="0"/>
                <a:cs typeface="Times New Roman" pitchFamily="18" charset="0"/>
              </a:rPr>
              <a:t>câriyesini</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nin</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mûsikîsini</a:t>
            </a:r>
            <a:r>
              <a:rPr lang="tr-TR" i="1" dirty="0">
                <a:latin typeface="Times New Roman" pitchFamily="18" charset="0"/>
                <a:cs typeface="Times New Roman" pitchFamily="18" charset="0"/>
              </a:rPr>
              <a:t>) dinlemesinden daha fazla bir istekle dinler.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Mâce</a:t>
            </a:r>
            <a:r>
              <a:rPr lang="tr-TR" dirty="0">
                <a:latin typeface="Times New Roman" pitchFamily="18" charset="0"/>
                <a:cs typeface="Times New Roman" pitchFamily="18" charset="0"/>
              </a:rPr>
              <a:t>, I/ 425).</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Şüphesiz ki, bu </a:t>
            </a:r>
            <a:r>
              <a:rPr lang="tr-TR" i="1" dirty="0" err="1">
                <a:latin typeface="Times New Roman" pitchFamily="18" charset="0"/>
                <a:cs typeface="Times New Roman" pitchFamily="18" charset="0"/>
              </a:rPr>
              <a:t>Kur’ân</a:t>
            </a:r>
            <a:r>
              <a:rPr lang="tr-TR" i="1" dirty="0">
                <a:latin typeface="Times New Roman" pitchFamily="18" charset="0"/>
                <a:cs typeface="Times New Roman" pitchFamily="18" charset="0"/>
              </a:rPr>
              <a:t> hüzünle </a:t>
            </a:r>
            <a:r>
              <a:rPr lang="tr-TR" i="1" dirty="0" err="1">
                <a:latin typeface="Times New Roman" pitchFamily="18" charset="0"/>
                <a:cs typeface="Times New Roman" pitchFamily="18" charset="0"/>
              </a:rPr>
              <a:t>nâzil</a:t>
            </a:r>
            <a:r>
              <a:rPr lang="tr-TR" i="1" dirty="0">
                <a:latin typeface="Times New Roman" pitchFamily="18" charset="0"/>
                <a:cs typeface="Times New Roman" pitchFamily="18" charset="0"/>
              </a:rPr>
              <a:t> oldu. Onu okuduğunuz zaman ağlayınız. Eğer ağlayamazsanız ağlar görününüz. Onunla </a:t>
            </a:r>
            <a:r>
              <a:rPr lang="tr-TR" i="1" dirty="0" err="1">
                <a:latin typeface="Times New Roman" pitchFamily="18" charset="0"/>
                <a:cs typeface="Times New Roman" pitchFamily="18" charset="0"/>
              </a:rPr>
              <a:t>teğannî</a:t>
            </a:r>
            <a:r>
              <a:rPr lang="tr-TR" i="1" dirty="0">
                <a:latin typeface="Times New Roman" pitchFamily="18" charset="0"/>
                <a:cs typeface="Times New Roman" pitchFamily="18" charset="0"/>
              </a:rPr>
              <a:t> ediniz. </a:t>
            </a:r>
            <a:r>
              <a:rPr lang="tr-TR" i="1" dirty="0" err="1">
                <a:latin typeface="Times New Roman" pitchFamily="18" charset="0"/>
                <a:cs typeface="Times New Roman" pitchFamily="18" charset="0"/>
              </a:rPr>
              <a:t>Kurân’ı</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teğannî</a:t>
            </a:r>
            <a:r>
              <a:rPr lang="tr-TR" i="1" dirty="0">
                <a:latin typeface="Times New Roman" pitchFamily="18" charset="0"/>
                <a:cs typeface="Times New Roman" pitchFamily="18" charset="0"/>
              </a:rPr>
              <a:t> (nağme) ile okumayan bizden değildir.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Mâce</a:t>
            </a:r>
            <a:r>
              <a:rPr lang="tr-TR" dirty="0">
                <a:latin typeface="Times New Roman" pitchFamily="18" charset="0"/>
                <a:cs typeface="Times New Roman" pitchFamily="18" charset="0"/>
              </a:rPr>
              <a:t>, I/ 425).</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31</a:t>
            </a:fld>
            <a:endParaRPr 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(R.A.) anlatıyor: “</a:t>
            </a:r>
            <a:r>
              <a:rPr lang="tr-TR" dirty="0" err="1">
                <a:latin typeface="Times New Roman" pitchFamily="18" charset="0"/>
                <a:cs typeface="Times New Roman" pitchFamily="18" charset="0"/>
              </a:rPr>
              <a:t>Ashâb</a:t>
            </a:r>
            <a:r>
              <a:rPr lang="tr-TR" dirty="0">
                <a:latin typeface="Times New Roman" pitchFamily="18" charset="0"/>
                <a:cs typeface="Times New Roman" pitchFamily="18" charset="0"/>
              </a:rPr>
              <a:t>-ı </a:t>
            </a:r>
            <a:r>
              <a:rPr lang="tr-TR" dirty="0" err="1">
                <a:latin typeface="Times New Roman" pitchFamily="18" charset="0"/>
                <a:cs typeface="Times New Roman" pitchFamily="18" charset="0"/>
              </a:rPr>
              <a:t>Resûl</a:t>
            </a:r>
            <a:r>
              <a:rPr lang="tr-TR" dirty="0">
                <a:latin typeface="Times New Roman" pitchFamily="18" charset="0"/>
                <a:cs typeface="Times New Roman" pitchFamily="18" charset="0"/>
              </a:rPr>
              <a:t> şiirler okuyorlardı,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da onları tebessümle karşılıyordu. Sahabeden hiçbir kimseden, güzel ses ve ölçülü nağme olması nedeniyle şiiri inkâr eden bir haber nakledilmemiş, bilakis zaman zaman develeri yürütmek, bazen de zevk için şiiri kullandıkları haber verilmiştir.” (</a:t>
            </a:r>
            <a:r>
              <a:rPr lang="tr-TR" dirty="0" err="1">
                <a:latin typeface="Times New Roman" pitchFamily="18" charset="0"/>
                <a:cs typeface="Times New Roman" pitchFamily="18" charset="0"/>
              </a:rPr>
              <a:t>Tirmizî</a:t>
            </a:r>
            <a:r>
              <a:rPr lang="tr-TR" dirty="0">
                <a:latin typeface="Times New Roman" pitchFamily="18" charset="0"/>
                <a:cs typeface="Times New Roman" pitchFamily="18" charset="0"/>
              </a:rPr>
              <a:t>, Sünen, V/ 140; </a:t>
            </a:r>
            <a:r>
              <a:rPr lang="tr-TR" dirty="0" err="1">
                <a:latin typeface="Times New Roman" pitchFamily="18" charset="0"/>
                <a:cs typeface="Times New Roman" pitchFamily="18" charset="0"/>
              </a:rPr>
              <a:t>Mâlik</a:t>
            </a:r>
            <a:r>
              <a:rPr lang="tr-TR" dirty="0">
                <a:latin typeface="Times New Roman" pitchFamily="18" charset="0"/>
                <a:cs typeface="Times New Roman" pitchFamily="18" charset="0"/>
              </a:rPr>
              <a:t>, I/ 175; </a:t>
            </a:r>
            <a:r>
              <a:rPr lang="tr-TR" dirty="0" err="1">
                <a:latin typeface="Times New Roman" pitchFamily="18" charset="0"/>
                <a:cs typeface="Times New Roman" pitchFamily="18" charset="0"/>
              </a:rPr>
              <a:t>Nesâî</a:t>
            </a:r>
            <a:r>
              <a:rPr lang="tr-TR" dirty="0">
                <a:latin typeface="Times New Roman" pitchFamily="18" charset="0"/>
                <a:cs typeface="Times New Roman" pitchFamily="18" charset="0"/>
              </a:rPr>
              <a:t>, III/ 80-81). Hz. Peygamber’in sağlığında yanında şiirler okuttuğuna hatta def ile şarkılar çaldırdığına dair birçok </a:t>
            </a:r>
            <a:r>
              <a:rPr lang="tr-TR" dirty="0" err="1">
                <a:latin typeface="Times New Roman" pitchFamily="18" charset="0"/>
                <a:cs typeface="Times New Roman" pitchFamily="18" charset="0"/>
              </a:rPr>
              <a:t>sahîh</a:t>
            </a:r>
            <a:r>
              <a:rPr lang="tr-TR" dirty="0">
                <a:latin typeface="Times New Roman" pitchFamily="18" charset="0"/>
                <a:cs typeface="Times New Roman" pitchFamily="18" charset="0"/>
              </a:rPr>
              <a:t> haber mevcuttur.</a:t>
            </a:r>
          </a:p>
        </p:txBody>
      </p:sp>
      <p:sp>
        <p:nvSpPr>
          <p:cNvPr id="4" name="3 Slayt Numarası Yer Tutucusu"/>
          <p:cNvSpPr>
            <a:spLocks noGrp="1"/>
          </p:cNvSpPr>
          <p:nvPr>
            <p:ph type="sldNum" sz="quarter" idx="12"/>
          </p:nvPr>
        </p:nvSpPr>
        <p:spPr/>
        <p:txBody>
          <a:bodyPr/>
          <a:lstStyle/>
          <a:p>
            <a:fld id="{F31BBFBA-2FD8-4B70-9AE5-781C6C118D94}" type="slidenum">
              <a:rPr lang="tr-TR" smtClean="0"/>
              <a:pPr/>
              <a:t>32</a:t>
            </a:fld>
            <a:endParaRPr lang="tr-T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(S.A.V.)’den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edilmiştir ki: Bir gün </a:t>
            </a:r>
            <a:r>
              <a:rPr lang="tr-TR" dirty="0" err="1">
                <a:latin typeface="Times New Roman" pitchFamily="18" charset="0"/>
                <a:cs typeface="Times New Roman" pitchFamily="18" charset="0"/>
              </a:rPr>
              <a:t>Ashâb</a:t>
            </a:r>
            <a:r>
              <a:rPr lang="tr-TR" dirty="0">
                <a:latin typeface="Times New Roman" pitchFamily="18" charset="0"/>
                <a:cs typeface="Times New Roman" pitchFamily="18" charset="0"/>
              </a:rPr>
              <a:t>-ı </a:t>
            </a:r>
            <a:r>
              <a:rPr lang="tr-TR" dirty="0" err="1">
                <a:latin typeface="Times New Roman" pitchFamily="18" charset="0"/>
                <a:cs typeface="Times New Roman" pitchFamily="18" charset="0"/>
              </a:rPr>
              <a:t>Dirkile’ye</a:t>
            </a:r>
            <a:r>
              <a:rPr lang="tr-TR" dirty="0">
                <a:latin typeface="Times New Roman" pitchFamily="18" charset="0"/>
                <a:cs typeface="Times New Roman" pitchFamily="18" charset="0"/>
              </a:rPr>
              <a:t> uğradı ve onlara: “</a:t>
            </a:r>
            <a:r>
              <a:rPr lang="tr-TR" i="1" dirty="0">
                <a:latin typeface="Times New Roman" pitchFamily="18" charset="0"/>
                <a:cs typeface="Times New Roman" pitchFamily="18" charset="0"/>
              </a:rPr>
              <a:t>Ey </a:t>
            </a:r>
            <a:r>
              <a:rPr lang="tr-TR" i="1" dirty="0" err="1">
                <a:latin typeface="Times New Roman" pitchFamily="18" charset="0"/>
                <a:cs typeface="Times New Roman" pitchFamily="18" charset="0"/>
              </a:rPr>
              <a:t>Erfede</a:t>
            </a:r>
            <a:r>
              <a:rPr lang="tr-TR" i="1" dirty="0">
                <a:latin typeface="Times New Roman" pitchFamily="18" charset="0"/>
                <a:cs typeface="Times New Roman" pitchFamily="18" charset="0"/>
              </a:rPr>
              <a:t> oğulları oynayın, eğlenin ki, Yahudiler ve </a:t>
            </a:r>
            <a:r>
              <a:rPr lang="tr-TR" i="1" dirty="0" err="1">
                <a:latin typeface="Times New Roman" pitchFamily="18" charset="0"/>
                <a:cs typeface="Times New Roman" pitchFamily="18" charset="0"/>
              </a:rPr>
              <a:t>Hristiyanlar</a:t>
            </a:r>
            <a:r>
              <a:rPr lang="tr-TR" i="1" dirty="0">
                <a:latin typeface="Times New Roman" pitchFamily="18" charset="0"/>
                <a:cs typeface="Times New Roman" pitchFamily="18" charset="0"/>
              </a:rPr>
              <a:t> bizim dinimizde ruhsat ve serbestlik olduğunu bilsinler</a:t>
            </a:r>
            <a:r>
              <a:rPr lang="tr-TR" dirty="0">
                <a:latin typeface="Times New Roman" pitchFamily="18" charset="0"/>
                <a:cs typeface="Times New Roman" pitchFamily="18" charset="0"/>
              </a:rPr>
              <a:t>” buyurmuştur (</a:t>
            </a:r>
            <a:r>
              <a:rPr lang="tr-TR" dirty="0" err="1">
                <a:latin typeface="Times New Roman" pitchFamily="18" charset="0"/>
                <a:cs typeface="Times New Roman" pitchFamily="18" charset="0"/>
              </a:rPr>
              <a:t>Hanbel</a:t>
            </a:r>
            <a:r>
              <a:rPr lang="tr-TR" dirty="0">
                <a:latin typeface="Times New Roman" pitchFamily="18" charset="0"/>
                <a:cs typeface="Times New Roman" pitchFamily="18" charset="0"/>
              </a:rPr>
              <a:t>, 1969, VI/ 116, 223). Peygamberimiz bir defasında </a:t>
            </a:r>
            <a:r>
              <a:rPr lang="tr-TR" dirty="0" err="1">
                <a:latin typeface="Times New Roman" pitchFamily="18" charset="0"/>
                <a:cs typeface="Times New Roman" pitchFamily="18" charset="0"/>
              </a:rPr>
              <a:t>Erfede</a:t>
            </a:r>
            <a:r>
              <a:rPr lang="tr-TR" dirty="0">
                <a:latin typeface="Times New Roman" pitchFamily="18" charset="0"/>
                <a:cs typeface="Times New Roman" pitchFamily="18" charset="0"/>
              </a:rPr>
              <a:t> Oğulları mahallesine uğramıştı. Bazıları bu esnada oynuyordu, </a:t>
            </a:r>
            <a:r>
              <a:rPr lang="tr-TR" dirty="0" err="1">
                <a:latin typeface="Times New Roman" pitchFamily="18" charset="0"/>
                <a:cs typeface="Times New Roman" pitchFamily="18" charset="0"/>
              </a:rPr>
              <a:t>Resulûllah’ın</a:t>
            </a:r>
            <a:r>
              <a:rPr lang="tr-TR" dirty="0">
                <a:latin typeface="Times New Roman" pitchFamily="18" charset="0"/>
                <a:cs typeface="Times New Roman" pitchFamily="18" charset="0"/>
              </a:rPr>
              <a:t> gelişini görünce saygı için oyunu bıraktılar. Bunun üzerine </a:t>
            </a:r>
            <a:r>
              <a:rPr lang="tr-TR" dirty="0" err="1">
                <a:latin typeface="Times New Roman" pitchFamily="18" charset="0"/>
                <a:cs typeface="Times New Roman" pitchFamily="18" charset="0"/>
              </a:rPr>
              <a:t>Resûlullah’ın</a:t>
            </a:r>
            <a:r>
              <a:rPr lang="tr-TR" dirty="0">
                <a:latin typeface="Times New Roman" pitchFamily="18" charset="0"/>
                <a:cs typeface="Times New Roman" pitchFamily="18" charset="0"/>
              </a:rPr>
              <a:t> böyle söylediği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edilmiştir.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mûsikîye</a:t>
            </a:r>
            <a:r>
              <a:rPr lang="tr-TR" dirty="0">
                <a:latin typeface="Times New Roman" pitchFamily="18" charset="0"/>
                <a:cs typeface="Times New Roman" pitchFamily="18" charset="0"/>
              </a:rPr>
              <a:t> karşı olanlara cevap olarak yazmış olduğu </a:t>
            </a:r>
            <a:r>
              <a:rPr lang="tr-TR" dirty="0" err="1">
                <a:latin typeface="Times New Roman" pitchFamily="18" charset="0"/>
                <a:cs typeface="Times New Roman" pitchFamily="18" charset="0"/>
              </a:rPr>
              <a:t>risâlede</a:t>
            </a:r>
            <a:r>
              <a:rPr lang="tr-TR" dirty="0">
                <a:latin typeface="Times New Roman" pitchFamily="18" charset="0"/>
                <a:cs typeface="Times New Roman" pitchFamily="18" charset="0"/>
              </a:rPr>
              <a:t>: “Mevlevîlerin </a:t>
            </a:r>
            <a:r>
              <a:rPr lang="tr-TR" dirty="0" err="1">
                <a:latin typeface="Times New Roman" pitchFamily="18" charset="0"/>
                <a:cs typeface="Times New Roman" pitchFamily="18" charset="0"/>
              </a:rPr>
              <a:t>deverânı</a:t>
            </a:r>
            <a:r>
              <a:rPr lang="tr-TR" dirty="0">
                <a:latin typeface="Times New Roman" pitchFamily="18" charset="0"/>
                <a:cs typeface="Times New Roman" pitchFamily="18" charset="0"/>
              </a:rPr>
              <a:t> da bu cins bir şeydir. Bu iş dinimizde bir ruhsattır. Ruhsat olan konuda nasıl bir insan kâfirlikle suçlanabilir” demektedir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7/a).</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33</a:t>
            </a:fld>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Hz. Peygamber zamanında, Onun da hazır bulunduğu kervan ve yolcu topluluklarında develeri yürütmek için türküler söylenirdi. </a:t>
            </a:r>
          </a:p>
          <a:p>
            <a:pPr algn="just"/>
            <a:r>
              <a:rPr lang="tr-TR" dirty="0">
                <a:latin typeface="Times New Roman" pitchFamily="18" charset="0"/>
                <a:cs typeface="Times New Roman" pitchFamily="18" charset="0"/>
              </a:rPr>
              <a:t>Hz. Enes’ten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edilmiştir: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(S.A.V.)’in güzel sesli bir deve sürücüsü (el-</a:t>
            </a:r>
            <a:r>
              <a:rPr lang="tr-TR" dirty="0" err="1">
                <a:latin typeface="Times New Roman" pitchFamily="18" charset="0"/>
                <a:cs typeface="Times New Roman" pitchFamily="18" charset="0"/>
              </a:rPr>
              <a:t>hâdî</a:t>
            </a:r>
            <a:r>
              <a:rPr lang="tr-TR" dirty="0">
                <a:latin typeface="Times New Roman" pitchFamily="18" charset="0"/>
                <a:cs typeface="Times New Roman" pitchFamily="18" charset="0"/>
              </a:rPr>
              <a:t>) vardı.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ona: “</a:t>
            </a:r>
            <a:r>
              <a:rPr lang="tr-TR" i="1" dirty="0">
                <a:latin typeface="Times New Roman" pitchFamily="18" charset="0"/>
                <a:cs typeface="Times New Roman" pitchFamily="18" charset="0"/>
              </a:rPr>
              <a:t>Ey </a:t>
            </a:r>
            <a:r>
              <a:rPr lang="tr-TR" i="1" dirty="0" err="1">
                <a:latin typeface="Times New Roman" pitchFamily="18" charset="0"/>
                <a:cs typeface="Times New Roman" pitchFamily="18" charset="0"/>
              </a:rPr>
              <a:t>Enceşe</a:t>
            </a:r>
            <a:r>
              <a:rPr lang="tr-TR" i="1" dirty="0">
                <a:latin typeface="Times New Roman" pitchFamily="18" charset="0"/>
                <a:cs typeface="Times New Roman" pitchFamily="18" charset="0"/>
              </a:rPr>
              <a:t>, develeri yavaş sür ve cam (gibi nazik olan kadın)</a:t>
            </a:r>
            <a:r>
              <a:rPr lang="tr-TR" i="1" dirty="0" err="1">
                <a:latin typeface="Times New Roman" pitchFamily="18" charset="0"/>
                <a:cs typeface="Times New Roman" pitchFamily="18" charset="0"/>
              </a:rPr>
              <a:t>ları</a:t>
            </a:r>
            <a:r>
              <a:rPr lang="tr-TR" i="1" dirty="0">
                <a:latin typeface="Times New Roman" pitchFamily="18" charset="0"/>
                <a:cs typeface="Times New Roman" pitchFamily="18" charset="0"/>
              </a:rPr>
              <a:t> sakın kırma.</a:t>
            </a:r>
            <a:r>
              <a:rPr lang="tr-TR" dirty="0">
                <a:latin typeface="Times New Roman" pitchFamily="18" charset="0"/>
                <a:cs typeface="Times New Roman" pitchFamily="18" charset="0"/>
              </a:rPr>
              <a:t>” buyurdu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IV/ 108; Müslim, IV/ 1811; </a:t>
            </a:r>
            <a:r>
              <a:rPr lang="tr-TR" dirty="0" err="1">
                <a:latin typeface="Times New Roman" pitchFamily="18" charset="0"/>
                <a:cs typeface="Times New Roman" pitchFamily="18" charset="0"/>
              </a:rPr>
              <a:t>Hanbel</a:t>
            </a:r>
            <a:r>
              <a:rPr lang="tr-TR" dirty="0">
                <a:latin typeface="Times New Roman" pitchFamily="18" charset="0"/>
                <a:cs typeface="Times New Roman" pitchFamily="18" charset="0"/>
              </a:rPr>
              <a:t>, I/ 35, 84).</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Nebî</a:t>
            </a:r>
            <a:r>
              <a:rPr lang="tr-TR" dirty="0">
                <a:latin typeface="Times New Roman" pitchFamily="18" charset="0"/>
                <a:cs typeface="Times New Roman" pitchFamily="18" charset="0"/>
              </a:rPr>
              <a:t> (S.A.V.) hanımlarının yanına gelmişti. Kadınların bindikleri develer </a:t>
            </a:r>
            <a:r>
              <a:rPr lang="tr-TR" dirty="0" err="1">
                <a:latin typeface="Times New Roman" pitchFamily="18" charset="0"/>
                <a:cs typeface="Times New Roman" pitchFamily="18" charset="0"/>
              </a:rPr>
              <a:t>Enceşe</a:t>
            </a:r>
            <a:r>
              <a:rPr lang="tr-TR" dirty="0">
                <a:latin typeface="Times New Roman" pitchFamily="18" charset="0"/>
                <a:cs typeface="Times New Roman" pitchFamily="18" charset="0"/>
              </a:rPr>
              <a:t> denilen bir sürücü tarafından sevk edilmekteydi. Sesin ve nağmelerin tesiriyle develerin hanımları rahatsız edecek kadar hızlandıklarını gören Hz. Peygamber: “</a:t>
            </a:r>
            <a:r>
              <a:rPr lang="tr-TR" i="1" dirty="0">
                <a:latin typeface="Times New Roman" pitchFamily="18" charset="0"/>
                <a:cs typeface="Times New Roman" pitchFamily="18" charset="0"/>
              </a:rPr>
              <a:t>Aman </a:t>
            </a:r>
            <a:r>
              <a:rPr lang="tr-TR" i="1" dirty="0" err="1">
                <a:latin typeface="Times New Roman" pitchFamily="18" charset="0"/>
                <a:cs typeface="Times New Roman" pitchFamily="18" charset="0"/>
              </a:rPr>
              <a:t>Enceşe</a:t>
            </a:r>
            <a:r>
              <a:rPr lang="tr-TR" i="1" dirty="0">
                <a:latin typeface="Times New Roman" pitchFamily="18" charset="0"/>
                <a:cs typeface="Times New Roman" pitchFamily="18" charset="0"/>
              </a:rPr>
              <a:t>, cam gibi </a:t>
            </a:r>
            <a:r>
              <a:rPr lang="tr-TR" i="1" dirty="0" err="1">
                <a:latin typeface="Times New Roman" pitchFamily="18" charset="0"/>
                <a:cs typeface="Times New Roman" pitchFamily="18" charset="0"/>
              </a:rPr>
              <a:t>nâzik</a:t>
            </a:r>
            <a:r>
              <a:rPr lang="tr-TR" i="1" dirty="0">
                <a:latin typeface="Times New Roman" pitchFamily="18" charset="0"/>
                <a:cs typeface="Times New Roman" pitchFamily="18" charset="0"/>
              </a:rPr>
              <a:t> olan kadınları ağır sevk et</a:t>
            </a:r>
            <a:r>
              <a:rPr lang="tr-TR" dirty="0">
                <a:latin typeface="Times New Roman" pitchFamily="18" charset="0"/>
                <a:cs typeface="Times New Roman" pitchFamily="18" charset="0"/>
              </a:rPr>
              <a:t>” buyurdu. </a:t>
            </a:r>
            <a:endParaRPr lang="tr-TR" dirty="0" smtClean="0">
              <a:latin typeface="Times New Roman" pitchFamily="18" charset="0"/>
              <a:cs typeface="Times New Roman" pitchFamily="18" charset="0"/>
            </a:endParaRPr>
          </a:p>
          <a:p>
            <a:pPr algn="just"/>
            <a:r>
              <a:rPr lang="tr-TR" dirty="0"/>
              <a:t>Bu </a:t>
            </a:r>
            <a:r>
              <a:rPr lang="tr-TR" dirty="0" err="1"/>
              <a:t>rivâyetler</a:t>
            </a:r>
            <a:r>
              <a:rPr lang="tr-TR" dirty="0"/>
              <a:t>, ıssız çöllerde günlerce yolculuk yapılırken hem yolcuları eğlendirmek, hem de develerin hızlı yürümelerini sağlamak için türkü söyleyen kimselerin, kervanlarda görevlendirilmekte olduğuna işaret etmektedir.</a:t>
            </a:r>
          </a:p>
          <a:p>
            <a:pPr algn="just"/>
            <a:endParaRPr lang="tr-TR" dirty="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34</a:t>
            </a:fld>
            <a:endParaRPr lang="tr-T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Seleme b. El-</a:t>
            </a:r>
            <a:r>
              <a:rPr lang="tr-TR" dirty="0" err="1">
                <a:latin typeface="Times New Roman" pitchFamily="18" charset="0"/>
                <a:cs typeface="Times New Roman" pitchFamily="18" charset="0"/>
              </a:rPr>
              <a:t>Ekva</a:t>
            </a:r>
            <a:r>
              <a:rPr lang="tr-TR" dirty="0">
                <a:latin typeface="Times New Roman" pitchFamily="18" charset="0"/>
                <a:cs typeface="Times New Roman" pitchFamily="18" charset="0"/>
              </a:rPr>
              <a:t>’ anlatıyor: </a:t>
            </a:r>
            <a:r>
              <a:rPr lang="tr-TR" dirty="0" err="1">
                <a:latin typeface="Times New Roman" pitchFamily="18" charset="0"/>
                <a:cs typeface="Times New Roman" pitchFamily="18" charset="0"/>
              </a:rPr>
              <a:t>Hayber</a:t>
            </a:r>
            <a:r>
              <a:rPr lang="tr-TR" dirty="0">
                <a:latin typeface="Times New Roman" pitchFamily="18" charset="0"/>
                <a:cs typeface="Times New Roman" pitchFamily="18" charset="0"/>
              </a:rPr>
              <a:t> fethi </a:t>
            </a:r>
            <a:r>
              <a:rPr lang="tr-TR" dirty="0" err="1">
                <a:latin typeface="Times New Roman" pitchFamily="18" charset="0"/>
                <a:cs typeface="Times New Roman" pitchFamily="18" charset="0"/>
              </a:rPr>
              <a:t>münâsebetiyle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(S.A.V.) ile birlikte yola çıkmıştık. İçimizden biri, </a:t>
            </a:r>
            <a:r>
              <a:rPr lang="tr-TR" dirty="0" err="1">
                <a:latin typeface="Times New Roman" pitchFamily="18" charset="0"/>
                <a:cs typeface="Times New Roman" pitchFamily="18" charset="0"/>
              </a:rPr>
              <a:t>şâir</a:t>
            </a:r>
            <a:r>
              <a:rPr lang="tr-TR" dirty="0">
                <a:latin typeface="Times New Roman" pitchFamily="18" charset="0"/>
                <a:cs typeface="Times New Roman" pitchFamily="18" charset="0"/>
              </a:rPr>
              <a:t> bir zat olan Âmir b. El-</a:t>
            </a:r>
            <a:r>
              <a:rPr lang="tr-TR" dirty="0" err="1">
                <a:latin typeface="Times New Roman" pitchFamily="18" charset="0"/>
                <a:cs typeface="Times New Roman" pitchFamily="18" charset="0"/>
              </a:rPr>
              <a:t>Ekvâ’a</a:t>
            </a:r>
            <a:r>
              <a:rPr lang="tr-TR" dirty="0">
                <a:latin typeface="Times New Roman" pitchFamily="18" charset="0"/>
                <a:cs typeface="Times New Roman" pitchFamily="18" charset="0"/>
              </a:rPr>
              <a:t>; bize biraz nağme ile şiir okumaz mısın, diye </a:t>
            </a:r>
            <a:r>
              <a:rPr lang="tr-TR" dirty="0" err="1">
                <a:latin typeface="Times New Roman" pitchFamily="18" charset="0"/>
                <a:cs typeface="Times New Roman" pitchFamily="18" charset="0"/>
              </a:rPr>
              <a:t>ricâda</a:t>
            </a:r>
            <a:r>
              <a:rPr lang="tr-TR" dirty="0">
                <a:latin typeface="Times New Roman" pitchFamily="18" charset="0"/>
                <a:cs typeface="Times New Roman" pitchFamily="18" charset="0"/>
              </a:rPr>
              <a:t> bulundu. Bunun üzerine Âmir nağme ile şiir okumaya ve develeri sürmeye başladı. Âmir:</a:t>
            </a:r>
          </a:p>
          <a:p>
            <a:pPr algn="just"/>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Ey Allah’ım sen olmasaydın biz </a:t>
            </a:r>
            <a:r>
              <a:rPr lang="tr-TR" i="1" dirty="0" err="1">
                <a:latin typeface="Times New Roman" pitchFamily="18" charset="0"/>
                <a:cs typeface="Times New Roman" pitchFamily="18" charset="0"/>
              </a:rPr>
              <a:t>hidâyete</a:t>
            </a:r>
            <a:r>
              <a:rPr lang="tr-TR" i="1" dirty="0">
                <a:latin typeface="Times New Roman" pitchFamily="18" charset="0"/>
                <a:cs typeface="Times New Roman" pitchFamily="18" charset="0"/>
              </a:rPr>
              <a:t> ermezdik,</a:t>
            </a:r>
            <a:endParaRPr lang="tr-TR" dirty="0">
              <a:latin typeface="Times New Roman" pitchFamily="18" charset="0"/>
              <a:cs typeface="Times New Roman" pitchFamily="18" charset="0"/>
            </a:endParaRPr>
          </a:p>
          <a:p>
            <a:pPr algn="just"/>
            <a:r>
              <a:rPr lang="tr-TR" i="1" dirty="0">
                <a:latin typeface="Times New Roman" pitchFamily="18" charset="0"/>
                <a:cs typeface="Times New Roman" pitchFamily="18" charset="0"/>
              </a:rPr>
              <a:t>	Sadaka vermez, namaz kılmazdık.</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beyti</a:t>
            </a:r>
            <a:r>
              <a:rPr lang="tr-TR" dirty="0">
                <a:latin typeface="Times New Roman" pitchFamily="18" charset="0"/>
                <a:cs typeface="Times New Roman" pitchFamily="18" charset="0"/>
              </a:rPr>
              <a:t> ile başlayan şiiri nağme ile okumaya koyuldu. Hz. Peygamber bu sesi işitince bu sürücü kimdir, diye sordu. Âmir diye cevap verilince, “</a:t>
            </a:r>
            <a:r>
              <a:rPr lang="tr-TR" i="1" dirty="0">
                <a:latin typeface="Times New Roman" pitchFamily="18" charset="0"/>
                <a:cs typeface="Times New Roman" pitchFamily="18" charset="0"/>
              </a:rPr>
              <a:t>Allah onu rahmetine kavuştursun</a:t>
            </a:r>
            <a:r>
              <a:rPr lang="tr-TR" dirty="0">
                <a:latin typeface="Times New Roman" pitchFamily="18" charset="0"/>
                <a:cs typeface="Times New Roman" pitchFamily="18" charset="0"/>
              </a:rPr>
              <a:t>,” diye dua buyurdu. Sahabeden biri, </a:t>
            </a:r>
            <a:r>
              <a:rPr lang="tr-TR" dirty="0" err="1">
                <a:latin typeface="Times New Roman" pitchFamily="18" charset="0"/>
                <a:cs typeface="Times New Roman" pitchFamily="18" charset="0"/>
              </a:rPr>
              <a:t>Yâ</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Resûlallah</a:t>
            </a:r>
            <a:r>
              <a:rPr lang="tr-TR" dirty="0">
                <a:latin typeface="Times New Roman" pitchFamily="18" charset="0"/>
                <a:cs typeface="Times New Roman" pitchFamily="18" charset="0"/>
              </a:rPr>
              <a:t>! Şüphesiz ki bu duan kabul olacak. Fakat ne olurdu biraz geç dua etseydin de onun (</a:t>
            </a:r>
            <a:r>
              <a:rPr lang="tr-TR" dirty="0" err="1">
                <a:latin typeface="Times New Roman" pitchFamily="18" charset="0"/>
                <a:cs typeface="Times New Roman" pitchFamily="18" charset="0"/>
              </a:rPr>
              <a:t>mûsikîsinden</a:t>
            </a:r>
            <a:r>
              <a:rPr lang="tr-TR" dirty="0">
                <a:latin typeface="Times New Roman" pitchFamily="18" charset="0"/>
                <a:cs typeface="Times New Roman" pitchFamily="18" charset="0"/>
              </a:rPr>
              <a:t> veya arkadaşlığından) faydalansaydık, dedi. Bir müddet sonra savaş başlayınca, Âmir bir </a:t>
            </a:r>
            <a:r>
              <a:rPr lang="tr-TR" dirty="0" err="1">
                <a:latin typeface="Times New Roman" pitchFamily="18" charset="0"/>
                <a:cs typeface="Times New Roman" pitchFamily="18" charset="0"/>
              </a:rPr>
              <a:t>Yahudiyi</a:t>
            </a:r>
            <a:r>
              <a:rPr lang="tr-TR" dirty="0">
                <a:latin typeface="Times New Roman" pitchFamily="18" charset="0"/>
                <a:cs typeface="Times New Roman" pitchFamily="18" charset="0"/>
              </a:rPr>
              <a:t> öldürmek için ona kılıcıyla hücum etti, fakat kaza eseri olarak kılıç kendine döndü ve kendi kılıcı ile şehit oldu. Sahabeler Âmir’in ameli ve ibadeti boşa gitti demeye başladılar. Kardeşi Seleme buna çok üzüldü.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Âmir’in kardeşi </a:t>
            </a:r>
            <a:r>
              <a:rPr lang="tr-TR" dirty="0" err="1">
                <a:latin typeface="Times New Roman" pitchFamily="18" charset="0"/>
                <a:cs typeface="Times New Roman" pitchFamily="18" charset="0"/>
              </a:rPr>
              <a:t>Seleme’ye</a:t>
            </a:r>
            <a:r>
              <a:rPr lang="tr-TR" dirty="0">
                <a:latin typeface="Times New Roman" pitchFamily="18" charset="0"/>
                <a:cs typeface="Times New Roman" pitchFamily="18" charset="0"/>
              </a:rPr>
              <a:t> neye üzüldüğünü sordu. O da, sahabeler böyle böyle diyorlar, onun için üzgünüm deyince, Hz. Peygamber: “</a:t>
            </a:r>
            <a:r>
              <a:rPr lang="tr-TR" i="1" dirty="0">
                <a:latin typeface="Times New Roman" pitchFamily="18" charset="0"/>
                <a:cs typeface="Times New Roman" pitchFamily="18" charset="0"/>
              </a:rPr>
              <a:t>Yalan söylüyorlar, Âmir şerefli bir </a:t>
            </a:r>
            <a:r>
              <a:rPr lang="tr-TR" i="1" dirty="0" err="1">
                <a:latin typeface="Times New Roman" pitchFamily="18" charset="0"/>
                <a:cs typeface="Times New Roman" pitchFamily="18" charset="0"/>
              </a:rPr>
              <a:t>mücâhit</a:t>
            </a:r>
            <a:r>
              <a:rPr lang="tr-TR" i="1" dirty="0">
                <a:latin typeface="Times New Roman" pitchFamily="18" charset="0"/>
                <a:cs typeface="Times New Roman" pitchFamily="18" charset="0"/>
              </a:rPr>
              <a:t> ve şanlı bir </a:t>
            </a:r>
            <a:r>
              <a:rPr lang="tr-TR" i="1" dirty="0" err="1">
                <a:latin typeface="Times New Roman" pitchFamily="18" charset="0"/>
                <a:cs typeface="Times New Roman" pitchFamily="18" charset="0"/>
              </a:rPr>
              <a:t>gâzi</a:t>
            </a:r>
            <a:r>
              <a:rPr lang="tr-TR" i="1" dirty="0">
                <a:latin typeface="Times New Roman" pitchFamily="18" charset="0"/>
                <a:cs typeface="Times New Roman" pitchFamily="18" charset="0"/>
              </a:rPr>
              <a:t> olarak şehit oldu.</a:t>
            </a:r>
            <a:r>
              <a:rPr lang="tr-TR" dirty="0">
                <a:latin typeface="Times New Roman" pitchFamily="18" charset="0"/>
                <a:cs typeface="Times New Roman" pitchFamily="18" charset="0"/>
              </a:rPr>
              <a:t>” buyurdu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Kitâbu’l</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Megâzî</a:t>
            </a:r>
            <a:r>
              <a:rPr lang="tr-TR" dirty="0">
                <a:latin typeface="Times New Roman" pitchFamily="18" charset="0"/>
                <a:cs typeface="Times New Roman" pitchFamily="18" charset="0"/>
              </a:rPr>
              <a:t>; Müslim, III/ 1427; </a:t>
            </a:r>
            <a:r>
              <a:rPr lang="tr-TR" dirty="0" err="1">
                <a:latin typeface="Times New Roman" pitchFamily="18" charset="0"/>
                <a:cs typeface="Times New Roman" pitchFamily="18" charset="0"/>
              </a:rPr>
              <a:t>Hanbel</a:t>
            </a:r>
            <a:r>
              <a:rPr lang="tr-TR" dirty="0">
                <a:latin typeface="Times New Roman" pitchFamily="18" charset="0"/>
                <a:cs typeface="Times New Roman" pitchFamily="18" charset="0"/>
              </a:rPr>
              <a:t>, IV/ 47, 48, 50).</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35</a:t>
            </a:fld>
            <a:endParaRPr lang="tr-T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Hz. </a:t>
            </a:r>
            <a:r>
              <a:rPr lang="tr-TR" dirty="0" err="1">
                <a:latin typeface="Times New Roman" pitchFamily="18" charset="0"/>
                <a:cs typeface="Times New Roman" pitchFamily="18" charset="0"/>
              </a:rPr>
              <a:t>Aişe’den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edilmiştir: 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bir defasında (yanında büyüttüğü akraba) bir kadını </a:t>
            </a:r>
            <a:r>
              <a:rPr lang="tr-TR" dirty="0" err="1">
                <a:latin typeface="Times New Roman" pitchFamily="18" charset="0"/>
                <a:cs typeface="Times New Roman" pitchFamily="18" charset="0"/>
              </a:rPr>
              <a:t>Ensar’dan</a:t>
            </a:r>
            <a:r>
              <a:rPr lang="tr-TR" dirty="0">
                <a:latin typeface="Times New Roman" pitchFamily="18" charset="0"/>
                <a:cs typeface="Times New Roman" pitchFamily="18" charset="0"/>
              </a:rPr>
              <a:t> bir adamla evlendirmişti. (Düğünden dönen Hz. </a:t>
            </a:r>
            <a:r>
              <a:rPr lang="tr-TR" dirty="0" err="1">
                <a:latin typeface="Times New Roman" pitchFamily="18" charset="0"/>
                <a:cs typeface="Times New Roman" pitchFamily="18" charset="0"/>
              </a:rPr>
              <a:t>Aişe’ye</a:t>
            </a:r>
            <a:r>
              <a:rPr lang="tr-TR" dirty="0">
                <a:latin typeface="Times New Roman" pitchFamily="18" charset="0"/>
                <a:cs typeface="Times New Roman" pitchFamily="18" charset="0"/>
              </a:rPr>
              <a:t>) Nebi (S.A.V.) sordu: “</a:t>
            </a:r>
            <a:r>
              <a:rPr lang="tr-TR" i="1" dirty="0">
                <a:latin typeface="Times New Roman" pitchFamily="18" charset="0"/>
                <a:cs typeface="Times New Roman" pitchFamily="18" charset="0"/>
              </a:rPr>
              <a:t>Ya </a:t>
            </a:r>
            <a:r>
              <a:rPr lang="tr-TR" i="1" dirty="0" err="1">
                <a:latin typeface="Times New Roman" pitchFamily="18" charset="0"/>
                <a:cs typeface="Times New Roman" pitchFamily="18" charset="0"/>
              </a:rPr>
              <a:t>Aişe</a:t>
            </a:r>
            <a:r>
              <a:rPr lang="tr-TR" i="1" dirty="0">
                <a:latin typeface="Times New Roman" pitchFamily="18" charset="0"/>
                <a:cs typeface="Times New Roman" pitchFamily="18" charset="0"/>
              </a:rPr>
              <a:t>! Şüphesiz ki </a:t>
            </a:r>
            <a:r>
              <a:rPr lang="tr-TR" i="1" dirty="0" err="1">
                <a:latin typeface="Times New Roman" pitchFamily="18" charset="0"/>
                <a:cs typeface="Times New Roman" pitchFamily="18" charset="0"/>
              </a:rPr>
              <a:t>Ensar</a:t>
            </a:r>
            <a:r>
              <a:rPr lang="tr-TR" i="1" dirty="0">
                <a:latin typeface="Times New Roman" pitchFamily="18" charset="0"/>
                <a:cs typeface="Times New Roman" pitchFamily="18" charset="0"/>
              </a:rPr>
              <a:t> (kadınları </a:t>
            </a:r>
            <a:r>
              <a:rPr lang="tr-TR" i="1" dirty="0" err="1">
                <a:latin typeface="Times New Roman" pitchFamily="18" charset="0"/>
                <a:cs typeface="Times New Roman" pitchFamily="18" charset="0"/>
              </a:rPr>
              <a:t>mûsikî</a:t>
            </a:r>
            <a:r>
              <a:rPr lang="tr-TR" i="1" dirty="0">
                <a:latin typeface="Times New Roman" pitchFamily="18" charset="0"/>
                <a:cs typeface="Times New Roman" pitchFamily="18" charset="0"/>
              </a:rPr>
              <a:t> ve) eğlenceyi severler.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II/ 3;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Mâce</a:t>
            </a:r>
            <a:r>
              <a:rPr lang="tr-TR" dirty="0">
                <a:latin typeface="Times New Roman" pitchFamily="18" charset="0"/>
                <a:cs typeface="Times New Roman" pitchFamily="18" charset="0"/>
              </a:rPr>
              <a:t>, I/ 612). Yani hadisin anlamı, “</a:t>
            </a:r>
            <a:r>
              <a:rPr lang="tr-TR" i="1" dirty="0">
                <a:latin typeface="Times New Roman" pitchFamily="18" charset="0"/>
                <a:cs typeface="Times New Roman" pitchFamily="18" charset="0"/>
              </a:rPr>
              <a:t>…kadınları eğlendirecek bir </a:t>
            </a:r>
            <a:r>
              <a:rPr lang="tr-TR" i="1" dirty="0" err="1">
                <a:latin typeface="Times New Roman" pitchFamily="18" charset="0"/>
                <a:cs typeface="Times New Roman" pitchFamily="18" charset="0"/>
              </a:rPr>
              <a:t>muğanniye</a:t>
            </a:r>
            <a:r>
              <a:rPr lang="tr-TR" i="1" dirty="0">
                <a:latin typeface="Times New Roman" pitchFamily="18" charset="0"/>
                <a:cs typeface="Times New Roman" pitchFamily="18" charset="0"/>
              </a:rPr>
              <a:t> yok mu idi, bir </a:t>
            </a:r>
            <a:r>
              <a:rPr lang="tr-TR" i="1" dirty="0" err="1">
                <a:latin typeface="Times New Roman" pitchFamily="18" charset="0"/>
                <a:cs typeface="Times New Roman" pitchFamily="18" charset="0"/>
              </a:rPr>
              <a:t>muğanniyenin</a:t>
            </a:r>
            <a:r>
              <a:rPr lang="tr-TR" i="1" dirty="0">
                <a:latin typeface="Times New Roman" pitchFamily="18" charset="0"/>
                <a:cs typeface="Times New Roman" pitchFamily="18" charset="0"/>
              </a:rPr>
              <a:t> türkü veya şarkı söylemesi </a:t>
            </a:r>
            <a:r>
              <a:rPr lang="tr-TR" i="1" dirty="0" err="1">
                <a:latin typeface="Times New Roman" pitchFamily="18" charset="0"/>
                <a:cs typeface="Times New Roman" pitchFamily="18" charset="0"/>
              </a:rPr>
              <a:t>Ensar’ın</a:t>
            </a:r>
            <a:r>
              <a:rPr lang="tr-TR" i="1" dirty="0">
                <a:latin typeface="Times New Roman" pitchFamily="18" charset="0"/>
                <a:cs typeface="Times New Roman" pitchFamily="18" charset="0"/>
              </a:rPr>
              <a:t> çok hoşuna gider</a:t>
            </a:r>
            <a:r>
              <a:rPr lang="tr-TR" dirty="0">
                <a:latin typeface="Times New Roman" pitchFamily="18" charset="0"/>
                <a:cs typeface="Times New Roman" pitchFamily="18" charset="0"/>
              </a:rPr>
              <a:t>” demektir. İmam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bu hadisi şöyle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etmektedir: “Hz.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Ensar’dan</a:t>
            </a:r>
            <a:r>
              <a:rPr lang="tr-TR" dirty="0">
                <a:latin typeface="Times New Roman" pitchFamily="18" charset="0"/>
                <a:cs typeface="Times New Roman" pitchFamily="18" charset="0"/>
              </a:rPr>
              <a:t> akrabası olan genç bir kızı (</a:t>
            </a:r>
            <a:r>
              <a:rPr lang="tr-TR" dirty="0" err="1">
                <a:latin typeface="Times New Roman" pitchFamily="18" charset="0"/>
                <a:cs typeface="Times New Roman" pitchFamily="18" charset="0"/>
              </a:rPr>
              <a:t>câriye</a:t>
            </a:r>
            <a:r>
              <a:rPr lang="tr-TR" dirty="0">
                <a:latin typeface="Times New Roman" pitchFamily="18" charset="0"/>
                <a:cs typeface="Times New Roman" pitchFamily="18" charset="0"/>
              </a:rPr>
              <a:t>) evlendirmişti.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ona sordu: Kızı kocasına götürdünüz mü? Kızı kocasına teslim edecek ve zifafa atacak kadınlar gönderdiniz mi? 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evet diye cevap verdi.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Keşke bir de </a:t>
            </a:r>
            <a:r>
              <a:rPr lang="tr-TR" dirty="0" err="1">
                <a:latin typeface="Times New Roman" pitchFamily="18" charset="0"/>
                <a:cs typeface="Times New Roman" pitchFamily="18" charset="0"/>
              </a:rPr>
              <a:t>muğanniye</a:t>
            </a:r>
            <a:r>
              <a:rPr lang="tr-TR" dirty="0">
                <a:latin typeface="Times New Roman" pitchFamily="18" charset="0"/>
                <a:cs typeface="Times New Roman" pitchFamily="18" charset="0"/>
              </a:rPr>
              <a:t> gönderseydiniz de: </a:t>
            </a:r>
          </a:p>
          <a:p>
            <a:pPr algn="just"/>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Eteynâküm</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eteynâküm</a:t>
            </a:r>
            <a:r>
              <a:rPr lang="tr-TR" i="1" dirty="0">
                <a:latin typeface="Times New Roman" pitchFamily="18" charset="0"/>
                <a:cs typeface="Times New Roman" pitchFamily="18" charset="0"/>
              </a:rPr>
              <a:t>, </a:t>
            </a:r>
            <a:endParaRPr lang="tr-TR" dirty="0">
              <a:latin typeface="Times New Roman" pitchFamily="18" charset="0"/>
              <a:cs typeface="Times New Roman" pitchFamily="18" charset="0"/>
            </a:endParaRPr>
          </a:p>
          <a:p>
            <a:pPr algn="just"/>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Fe</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hayyunâ</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nühayyîküm</a:t>
            </a:r>
            <a:r>
              <a:rPr lang="tr-TR" dirty="0">
                <a:latin typeface="Times New Roman" pitchFamily="18" charset="0"/>
                <a:cs typeface="Times New Roman" pitchFamily="18" charset="0"/>
              </a:rPr>
              <a:t>.” “Size geldik, size geldik, Bizi selamlayınız, sizi selâmlayalım” türküsünü söyleseydi. Çünkü </a:t>
            </a:r>
            <a:r>
              <a:rPr lang="tr-TR" dirty="0" err="1">
                <a:latin typeface="Times New Roman" pitchFamily="18" charset="0"/>
                <a:cs typeface="Times New Roman" pitchFamily="18" charset="0"/>
              </a:rPr>
              <a:t>Ensar</a:t>
            </a:r>
            <a:r>
              <a:rPr lang="tr-TR" dirty="0">
                <a:latin typeface="Times New Roman" pitchFamily="18" charset="0"/>
                <a:cs typeface="Times New Roman" pitchFamily="18" charset="0"/>
              </a:rPr>
              <a:t>, gazel (kadın tasvir eden şiirlerin nağme ile okunmasını) sever buyurdu (</a:t>
            </a:r>
            <a:r>
              <a:rPr lang="tr-TR" dirty="0" err="1">
                <a:latin typeface="Times New Roman" pitchFamily="18" charset="0"/>
                <a:cs typeface="Times New Roman" pitchFamily="18" charset="0"/>
              </a:rPr>
              <a:t>Hanbel</a:t>
            </a:r>
            <a:r>
              <a:rPr lang="tr-TR" dirty="0">
                <a:latin typeface="Times New Roman" pitchFamily="18" charset="0"/>
                <a:cs typeface="Times New Roman" pitchFamily="18" charset="0"/>
              </a:rPr>
              <a:t>, I/ 391, VI/ 360).</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36</a:t>
            </a:fld>
            <a:endParaRPr lang="tr-T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pPr algn="just"/>
            <a:r>
              <a:rPr lang="tr-TR" dirty="0" smtClean="0">
                <a:latin typeface="Times New Roman" pitchFamily="18" charset="0"/>
                <a:cs typeface="Times New Roman" pitchFamily="18" charset="0"/>
                <a:sym typeface="Symbol"/>
              </a:rPr>
              <a:t>         </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Nebi (S.A.V.) gizli yapılan ve def çalınarak: </a:t>
            </a:r>
            <a:r>
              <a:rPr lang="tr-TR" i="1" dirty="0">
                <a:latin typeface="Times New Roman" pitchFamily="18" charset="0"/>
                <a:cs typeface="Times New Roman" pitchFamily="18" charset="0"/>
              </a:rPr>
              <a:t>Size geldik size geldik,</a:t>
            </a:r>
            <a:r>
              <a:rPr lang="tr-TR" dirty="0">
                <a:latin typeface="Times New Roman" pitchFamily="18" charset="0"/>
                <a:cs typeface="Times New Roman" pitchFamily="18" charset="0"/>
              </a:rPr>
              <a:t> b</a:t>
            </a:r>
            <a:r>
              <a:rPr lang="tr-TR" i="1" dirty="0">
                <a:latin typeface="Times New Roman" pitchFamily="18" charset="0"/>
                <a:cs typeface="Times New Roman" pitchFamily="18" charset="0"/>
              </a:rPr>
              <a:t>izi selâmlayınız, sizi selâmlayalım</a:t>
            </a:r>
            <a:r>
              <a:rPr lang="tr-TR" dirty="0">
                <a:latin typeface="Times New Roman" pitchFamily="18" charset="0"/>
                <a:cs typeface="Times New Roman" pitchFamily="18" charset="0"/>
              </a:rPr>
              <a:t> türküsü söylenmeyen nikâhlardan hiç hoşlanmazlardı.</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Helâl (nikâh) ile haram (ilişki) arasındaki fark, (helâl olanda) türkü söylenmesi ve def çalınmasıdır.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Hanbel</a:t>
            </a:r>
            <a:r>
              <a:rPr lang="tr-TR" dirty="0">
                <a:latin typeface="Times New Roman" pitchFamily="18" charset="0"/>
                <a:cs typeface="Times New Roman" pitchFamily="18" charset="0"/>
              </a:rPr>
              <a:t>, IV/ 259) Yani, zina ile helâl ilişki arasındaki fark, helâl olan cinsel ilişkinin nikâh akdine dayanması, zina’da ise akdin olmamasıdır. Hadisteki def vs. evlenme akdinin önemli bir unsuru olan “şahitliğe” vurgu yapmaktadır. </a:t>
            </a:r>
          </a:p>
          <a:p>
            <a:pPr algn="just"/>
            <a:r>
              <a:rPr lang="tr-TR" dirty="0">
                <a:latin typeface="Times New Roman" pitchFamily="18" charset="0"/>
                <a:cs typeface="Times New Roman" pitchFamily="18" charset="0"/>
              </a:rPr>
              <a:t>	İmam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bu hadisi kitabında şöyle bir hâdiseden sonra kaydetmektedir: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Belc</a:t>
            </a:r>
            <a:r>
              <a:rPr lang="tr-TR" dirty="0">
                <a:latin typeface="Times New Roman" pitchFamily="18" charset="0"/>
                <a:cs typeface="Times New Roman" pitchFamily="18" charset="0"/>
              </a:rPr>
              <a:t>, Muhammed b. </a:t>
            </a:r>
            <a:r>
              <a:rPr lang="tr-TR" dirty="0" err="1">
                <a:latin typeface="Times New Roman" pitchFamily="18" charset="0"/>
                <a:cs typeface="Times New Roman" pitchFamily="18" charset="0"/>
              </a:rPr>
              <a:t>Hatib’e</a:t>
            </a:r>
            <a:r>
              <a:rPr lang="tr-TR" dirty="0">
                <a:latin typeface="Times New Roman" pitchFamily="18" charset="0"/>
                <a:cs typeface="Times New Roman" pitchFamily="18" charset="0"/>
              </a:rPr>
              <a:t> “Ben iki defa evlendim, fakat hiç birinde de düğünümde def çalınmadı” demişti.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Hatib</a:t>
            </a:r>
            <a:r>
              <a:rPr lang="tr-TR" dirty="0">
                <a:latin typeface="Times New Roman" pitchFamily="18" charset="0"/>
                <a:cs typeface="Times New Roman" pitchFamily="18" charset="0"/>
              </a:rPr>
              <a:t>: çok fena, hiç iyi etmemişsin, dedikten sonra “</a:t>
            </a:r>
            <a:r>
              <a:rPr lang="tr-TR" i="1" dirty="0" err="1">
                <a:latin typeface="Times New Roman" pitchFamily="18" charset="0"/>
                <a:cs typeface="Times New Roman" pitchFamily="18" charset="0"/>
              </a:rPr>
              <a:t>Resûlullah’ın</a:t>
            </a:r>
            <a:r>
              <a:rPr lang="tr-TR" i="1" dirty="0">
                <a:latin typeface="Times New Roman" pitchFamily="18" charset="0"/>
                <a:cs typeface="Times New Roman" pitchFamily="18" charset="0"/>
              </a:rPr>
              <a:t> helâl nikâh ile haram arasındaki fark def çalmaktan ibarettir</a:t>
            </a:r>
            <a:r>
              <a:rPr lang="tr-TR" dirty="0">
                <a:latin typeface="Times New Roman" pitchFamily="18" charset="0"/>
                <a:cs typeface="Times New Roman" pitchFamily="18" charset="0"/>
              </a:rPr>
              <a:t>” dediğini işittim, demiştir (</a:t>
            </a:r>
            <a:r>
              <a:rPr lang="tr-TR" dirty="0" err="1">
                <a:latin typeface="Times New Roman" pitchFamily="18" charset="0"/>
                <a:cs typeface="Times New Roman" pitchFamily="18" charset="0"/>
              </a:rPr>
              <a:t>Hanbel</a:t>
            </a:r>
            <a:r>
              <a:rPr lang="tr-TR" dirty="0">
                <a:latin typeface="Times New Roman" pitchFamily="18" charset="0"/>
                <a:cs typeface="Times New Roman" pitchFamily="18" charset="0"/>
              </a:rPr>
              <a:t>, IV/ 259). Bu hadise göre </a:t>
            </a:r>
            <a:r>
              <a:rPr lang="tr-TR" dirty="0" err="1">
                <a:latin typeface="Times New Roman" pitchFamily="18" charset="0"/>
                <a:cs typeface="Times New Roman" pitchFamily="18" charset="0"/>
              </a:rPr>
              <a:t>Resûlullah’ın</a:t>
            </a:r>
            <a:r>
              <a:rPr lang="tr-TR" dirty="0">
                <a:latin typeface="Times New Roman" pitchFamily="18" charset="0"/>
                <a:cs typeface="Times New Roman" pitchFamily="18" charset="0"/>
              </a:rPr>
              <a:t>, insanları fuhuştan korumak ve </a:t>
            </a:r>
            <a:r>
              <a:rPr lang="tr-TR" dirty="0" err="1">
                <a:latin typeface="Times New Roman" pitchFamily="18" charset="0"/>
                <a:cs typeface="Times New Roman" pitchFamily="18" charset="0"/>
              </a:rPr>
              <a:t>zinâyı</a:t>
            </a:r>
            <a:r>
              <a:rPr lang="tr-TR" dirty="0">
                <a:latin typeface="Times New Roman" pitchFamily="18" charset="0"/>
                <a:cs typeface="Times New Roman" pitchFamily="18" charset="0"/>
              </a:rPr>
              <a:t> engellemek için, evlilik gibi önemli bir müessesenin herkes tarafından duyulacak şekilde ilân edilmesini öneriyor, bunun da def çalınarak, türküler söylenerek yapılmasını istiyor (Uludağ, 71). </a:t>
            </a:r>
          </a:p>
          <a:p>
            <a:pPr algn="just"/>
            <a:r>
              <a:rPr lang="tr-TR" dirty="0">
                <a:latin typeface="Times New Roman" pitchFamily="18" charset="0"/>
                <a:cs typeface="Times New Roman" pitchFamily="18" charset="0"/>
              </a:rPr>
              <a:t>	Abdullah b.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tarafından </a:t>
            </a:r>
            <a:r>
              <a:rPr lang="tr-TR" i="1" dirty="0">
                <a:latin typeface="Times New Roman" pitchFamily="18" charset="0"/>
                <a:cs typeface="Times New Roman" pitchFamily="18" charset="0"/>
              </a:rPr>
              <a:t>El-</a:t>
            </a:r>
            <a:r>
              <a:rPr lang="tr-TR" i="1" dirty="0" err="1">
                <a:latin typeface="Times New Roman" pitchFamily="18" charset="0"/>
                <a:cs typeface="Times New Roman" pitchFamily="18" charset="0"/>
              </a:rPr>
              <a:t>Müsned</a:t>
            </a:r>
            <a:r>
              <a:rPr lang="tr-TR" dirty="0">
                <a:latin typeface="Times New Roman" pitchFamily="18" charset="0"/>
                <a:cs typeface="Times New Roman" pitchFamily="18" charset="0"/>
              </a:rPr>
              <a:t> de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edilmiştir.</a:t>
            </a:r>
          </a:p>
        </p:txBody>
      </p:sp>
      <p:sp>
        <p:nvSpPr>
          <p:cNvPr id="4" name="3 Slayt Numarası Yer Tutucusu"/>
          <p:cNvSpPr>
            <a:spLocks noGrp="1"/>
          </p:cNvSpPr>
          <p:nvPr>
            <p:ph type="sldNum" sz="quarter" idx="12"/>
          </p:nvPr>
        </p:nvSpPr>
        <p:spPr/>
        <p:txBody>
          <a:bodyPr/>
          <a:lstStyle/>
          <a:p>
            <a:fld id="{F31BBFBA-2FD8-4B70-9AE5-781C6C118D94}" type="slidenum">
              <a:rPr lang="tr-TR" smtClean="0"/>
              <a:pPr/>
              <a:t>37</a:t>
            </a:fld>
            <a:endParaRPr lang="tr-T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algn="just"/>
            <a:r>
              <a:rPr lang="tr-TR" dirty="0" smtClean="0">
                <a:sym typeface="Symbol"/>
              </a:rPr>
              <a:t>          </a:t>
            </a:r>
            <a:r>
              <a:rPr lang="tr-TR" dirty="0" smtClean="0">
                <a:latin typeface="Times New Roman" pitchFamily="18" charset="0"/>
                <a:cs typeface="Times New Roman" pitchFamily="18" charset="0"/>
                <a:sym typeface="Symbol"/>
              </a:rPr>
              <a:t></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a:t>
            </a:r>
            <a:r>
              <a:rPr lang="tr-TR" i="1" dirty="0">
                <a:latin typeface="Times New Roman" pitchFamily="18" charset="0"/>
                <a:cs typeface="Times New Roman" pitchFamily="18" charset="0"/>
              </a:rPr>
              <a:t>Nikâhı def çalarak ilân ediniz.</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Mâce</a:t>
            </a:r>
            <a:r>
              <a:rPr lang="tr-TR" dirty="0">
                <a:latin typeface="Times New Roman" pitchFamily="18" charset="0"/>
                <a:cs typeface="Times New Roman" pitchFamily="18" charset="0"/>
              </a:rPr>
              <a:t>, I/ 611; </a:t>
            </a:r>
            <a:r>
              <a:rPr lang="tr-TR" dirty="0" err="1">
                <a:latin typeface="Times New Roman" pitchFamily="18" charset="0"/>
                <a:cs typeface="Times New Roman" pitchFamily="18" charset="0"/>
              </a:rPr>
              <a:t>Tirmizî</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Sünen, </a:t>
            </a:r>
            <a:r>
              <a:rPr lang="tr-TR" dirty="0">
                <a:latin typeface="Times New Roman" pitchFamily="18" charset="0"/>
                <a:cs typeface="Times New Roman" pitchFamily="18" charset="0"/>
              </a:rPr>
              <a:t>Nikâh). Bu hadiste de yine nikâhın gizli değil, açık olarak yapılmasına vurgu vardır. Ayrıca bu ve buna benzer daha birçok hadis, Hz. Peygamber zamanında, o zamanın kültür ve sosyal çevresine uygun bir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ve müzisyen gurubunun mevcut olduğunu göstermektedir.</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(R.A.)’den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edilmiştir.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(S.A.V.): “</a:t>
            </a:r>
            <a:r>
              <a:rPr lang="tr-TR" i="1" dirty="0">
                <a:latin typeface="Times New Roman" pitchFamily="18" charset="0"/>
                <a:cs typeface="Times New Roman" pitchFamily="18" charset="0"/>
              </a:rPr>
              <a:t>Nikâhı ilân ediniz, onu mescitlerde kıyınız ve onda def çalınız.</a:t>
            </a:r>
            <a:r>
              <a:rPr lang="tr-TR" dirty="0">
                <a:latin typeface="Times New Roman" pitchFamily="18" charset="0"/>
                <a:cs typeface="Times New Roman" pitchFamily="18" charset="0"/>
              </a:rPr>
              <a:t>” buyurmuştur.</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Abdurrezzâk</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etmektedir ki, Hz. Ömer bir (nağmeli) ses veya def işittiği zaman “bu nedir?” diye sorardı, kendisine “düğün veya sünnettir” denilince susardı ( </a:t>
            </a:r>
            <a:r>
              <a:rPr lang="tr-TR" dirty="0" err="1">
                <a:latin typeface="Times New Roman" pitchFamily="18" charset="0"/>
                <a:cs typeface="Times New Roman" pitchFamily="18" charset="0"/>
              </a:rPr>
              <a:t>Abdurrezzak</a:t>
            </a:r>
            <a:r>
              <a:rPr lang="tr-TR" dirty="0">
                <a:latin typeface="Times New Roman" pitchFamily="18" charset="0"/>
                <a:cs typeface="Times New Roman" pitchFamily="18" charset="0"/>
              </a:rPr>
              <a:t> Bu hadisi zayıf bir senetle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etmiştir. </a:t>
            </a:r>
            <a:r>
              <a:rPr lang="tr-TR" dirty="0" err="1">
                <a:latin typeface="Times New Roman" pitchFamily="18" charset="0"/>
                <a:cs typeface="Times New Roman" pitchFamily="18" charset="0"/>
              </a:rPr>
              <a:t>San’ânî</a:t>
            </a:r>
            <a:r>
              <a:rPr lang="tr-TR" dirty="0">
                <a:latin typeface="Times New Roman" pitchFamily="18" charset="0"/>
                <a:cs typeface="Times New Roman" pitchFamily="18" charset="0"/>
              </a:rPr>
              <a:t>, 1403, XI/ 5.  ) Burada Hz. Ömer’in susması demek, halkın bu davranışına yasak değil, sessiz bir onaylama ve tasvip olarak algılanmaktadır (</a:t>
            </a:r>
            <a:r>
              <a:rPr lang="tr-TR" dirty="0" err="1">
                <a:latin typeface="Times New Roman" pitchFamily="18" charset="0"/>
                <a:cs typeface="Times New Roman" pitchFamily="18" charset="0"/>
              </a:rPr>
              <a:t>Kanadî</a:t>
            </a:r>
            <a:r>
              <a:rPr lang="tr-TR" dirty="0">
                <a:latin typeface="Times New Roman" pitchFamily="18" charset="0"/>
                <a:cs typeface="Times New Roman" pitchFamily="18" charset="0"/>
              </a:rPr>
              <a:t>, 61, dipnot: 221). </a:t>
            </a:r>
          </a:p>
          <a:p>
            <a:pPr algn="just"/>
            <a:r>
              <a:rPr lang="tr-TR" dirty="0">
                <a:latin typeface="Times New Roman" pitchFamily="18" charset="0"/>
                <a:cs typeface="Times New Roman" pitchFamily="18" charset="0"/>
              </a:rPr>
              <a:t>	Bu hadisi </a:t>
            </a:r>
            <a:r>
              <a:rPr lang="tr-TR" dirty="0" err="1">
                <a:latin typeface="Times New Roman" pitchFamily="18" charset="0"/>
                <a:cs typeface="Times New Roman" pitchFamily="18" charset="0"/>
              </a:rPr>
              <a:t>Tirmizî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Hibbân</a:t>
            </a:r>
            <a:r>
              <a:rPr lang="tr-TR" dirty="0">
                <a:latin typeface="Times New Roman" pitchFamily="18" charset="0"/>
                <a:cs typeface="Times New Roman" pitchFamily="18" charset="0"/>
              </a:rPr>
              <a:t> ve diğerleri “</a:t>
            </a:r>
            <a:r>
              <a:rPr lang="tr-TR" dirty="0" err="1">
                <a:latin typeface="Times New Roman" pitchFamily="18" charset="0"/>
                <a:cs typeface="Times New Roman" pitchFamily="18" charset="0"/>
              </a:rPr>
              <a:t>Hasen</a:t>
            </a:r>
            <a:r>
              <a:rPr lang="tr-TR" dirty="0">
                <a:latin typeface="Times New Roman" pitchFamily="18" charset="0"/>
                <a:cs typeface="Times New Roman" pitchFamily="18" charset="0"/>
              </a:rPr>
              <a:t>” isnatla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etmişlerdir.</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38</a:t>
            </a:fld>
            <a:endParaRPr lang="tr-T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a:r>
              <a:rPr lang="tr-TR" dirty="0" smtClean="0">
                <a:latin typeface="Times New Roman" pitchFamily="18" charset="0"/>
                <a:cs typeface="Times New Roman" pitchFamily="18" charset="0"/>
                <a:sym typeface="Symbol"/>
              </a:rPr>
              <a:t>        </a:t>
            </a:r>
            <a:r>
              <a:rPr lang="tr-TR" dirty="0" smtClean="0">
                <a:latin typeface="Times New Roman" pitchFamily="18" charset="0"/>
                <a:cs typeface="Times New Roman" pitchFamily="18" charset="0"/>
              </a:rPr>
              <a:t> </a:t>
            </a:r>
            <a:r>
              <a:rPr lang="tr-TR" dirty="0" err="1">
                <a:latin typeface="Times New Roman" pitchFamily="18" charset="0"/>
                <a:cs typeface="Times New Roman" pitchFamily="18" charset="0"/>
              </a:rPr>
              <a:t>Muavviz</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Afra’nın</a:t>
            </a:r>
            <a:r>
              <a:rPr lang="tr-TR" dirty="0">
                <a:latin typeface="Times New Roman" pitchFamily="18" charset="0"/>
                <a:cs typeface="Times New Roman" pitchFamily="18" charset="0"/>
              </a:rPr>
              <a:t> kızı Er-</a:t>
            </a:r>
            <a:r>
              <a:rPr lang="tr-TR" dirty="0" err="1">
                <a:latin typeface="Times New Roman" pitchFamily="18" charset="0"/>
                <a:cs typeface="Times New Roman" pitchFamily="18" charset="0"/>
              </a:rPr>
              <a:t>Rübeyyi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Halid</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Zekvân’a</a:t>
            </a:r>
            <a:r>
              <a:rPr lang="tr-TR" dirty="0">
                <a:latin typeface="Times New Roman" pitchFamily="18" charset="0"/>
                <a:cs typeface="Times New Roman" pitchFamily="18" charset="0"/>
              </a:rPr>
              <a:t>) anlatıyor: Zifafa girdiğim gecenin sabahı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yanıma geldi ve Şimdi senin oturduğun gibi yatağıma oturdu. Bu sırada kızlar Bedir savaşında ölen babalarımız hakkında söylenen </a:t>
            </a:r>
            <a:r>
              <a:rPr lang="tr-TR" dirty="0" err="1">
                <a:latin typeface="Times New Roman" pitchFamily="18" charset="0"/>
                <a:cs typeface="Times New Roman" pitchFamily="18" charset="0"/>
              </a:rPr>
              <a:t>hamâsî</a:t>
            </a:r>
            <a:r>
              <a:rPr lang="tr-TR" dirty="0">
                <a:latin typeface="Times New Roman" pitchFamily="18" charset="0"/>
                <a:cs typeface="Times New Roman" pitchFamily="18" charset="0"/>
              </a:rPr>
              <a:t> şiirleri def çalarak söylemeye başladılar. Bu sırada kızlardan birisi:</a:t>
            </a:r>
          </a:p>
          <a:p>
            <a:pPr algn="just"/>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İçimizde yarın ne olacağını bilen bir </a:t>
            </a:r>
            <a:r>
              <a:rPr lang="tr-TR" i="1" dirty="0" err="1">
                <a:latin typeface="Times New Roman" pitchFamily="18" charset="0"/>
                <a:cs typeface="Times New Roman" pitchFamily="18" charset="0"/>
              </a:rPr>
              <a:t>Nebî</a:t>
            </a:r>
            <a:r>
              <a:rPr lang="tr-TR" i="1" dirty="0">
                <a:latin typeface="Times New Roman" pitchFamily="18" charset="0"/>
                <a:cs typeface="Times New Roman" pitchFamily="18" charset="0"/>
              </a:rPr>
              <a:t> vardır</a:t>
            </a:r>
            <a:r>
              <a:rPr lang="tr-TR" dirty="0">
                <a:latin typeface="Times New Roman" pitchFamily="18" charset="0"/>
                <a:cs typeface="Times New Roman" pitchFamily="18" charset="0"/>
              </a:rPr>
              <a:t>.” dedi. Bunun üzerine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ona: “</a:t>
            </a:r>
            <a:r>
              <a:rPr lang="tr-TR" i="1" dirty="0">
                <a:latin typeface="Times New Roman" pitchFamily="18" charset="0"/>
                <a:cs typeface="Times New Roman" pitchFamily="18" charset="0"/>
              </a:rPr>
              <a:t>Bunu bırak da evvelce söylediğin gibi söyle</a:t>
            </a:r>
            <a:r>
              <a:rPr lang="tr-TR" dirty="0">
                <a:latin typeface="Times New Roman" pitchFamily="18" charset="0"/>
                <a:cs typeface="Times New Roman" pitchFamily="18" charset="0"/>
              </a:rPr>
              <a:t>.” buyurdu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VI/ 360; </a:t>
            </a:r>
            <a:r>
              <a:rPr lang="tr-TR" dirty="0" err="1">
                <a:latin typeface="Times New Roman" pitchFamily="18" charset="0"/>
                <a:cs typeface="Times New Roman" pitchFamily="18" charset="0"/>
              </a:rPr>
              <a:t>Dâvud</a:t>
            </a:r>
            <a:r>
              <a:rPr lang="tr-TR" dirty="0">
                <a:latin typeface="Times New Roman" pitchFamily="18" charset="0"/>
                <a:cs typeface="Times New Roman" pitchFamily="18" charset="0"/>
              </a:rPr>
              <a:t>, II/ 578;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Mâce</a:t>
            </a:r>
            <a:r>
              <a:rPr lang="tr-TR" dirty="0">
                <a:latin typeface="Times New Roman" pitchFamily="18" charset="0"/>
                <a:cs typeface="Times New Roman" pitchFamily="18" charset="0"/>
              </a:rPr>
              <a:t>, IV/ 259, VI/ 360). </a:t>
            </a:r>
            <a:r>
              <a:rPr lang="tr-TR" dirty="0" err="1">
                <a:latin typeface="Times New Roman" pitchFamily="18" charset="0"/>
                <a:cs typeface="Times New Roman" pitchFamily="18" charset="0"/>
              </a:rPr>
              <a:t>Resûlullah’ın</a:t>
            </a:r>
            <a:r>
              <a:rPr lang="tr-TR" dirty="0">
                <a:latin typeface="Times New Roman" pitchFamily="18" charset="0"/>
                <a:cs typeface="Times New Roman" pitchFamily="18" charset="0"/>
              </a:rPr>
              <a:t>, kızları “İçimizde yarın ne olacağını bilen bir Peygamber var” sözlerini def ile çalarak okumaktan menetmesinin nedeni, “</a:t>
            </a:r>
            <a:r>
              <a:rPr lang="tr-TR" i="1" dirty="0">
                <a:latin typeface="Times New Roman" pitchFamily="18" charset="0"/>
                <a:cs typeface="Times New Roman" pitchFamily="18" charset="0"/>
              </a:rPr>
              <a:t>Yarın ne olacağını Allah’tan başka hiçbir kimse bilemez</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Lokmân</a:t>
            </a:r>
            <a:r>
              <a:rPr lang="tr-TR" dirty="0">
                <a:latin typeface="Times New Roman" pitchFamily="18" charset="0"/>
                <a:cs typeface="Times New Roman" pitchFamily="18" charset="0"/>
              </a:rPr>
              <a:t>: 34) şeklindeki </a:t>
            </a:r>
            <a:r>
              <a:rPr lang="tr-TR" dirty="0" err="1">
                <a:latin typeface="Times New Roman" pitchFamily="18" charset="0"/>
                <a:cs typeface="Times New Roman" pitchFamily="18" charset="0"/>
              </a:rPr>
              <a:t>âyete</a:t>
            </a:r>
            <a:r>
              <a:rPr lang="tr-TR" dirty="0">
                <a:latin typeface="Times New Roman" pitchFamily="18" charset="0"/>
                <a:cs typeface="Times New Roman" pitchFamily="18" charset="0"/>
              </a:rPr>
              <a:t> ve İslâmi </a:t>
            </a:r>
            <a:r>
              <a:rPr lang="tr-TR" dirty="0" err="1">
                <a:latin typeface="Times New Roman" pitchFamily="18" charset="0"/>
                <a:cs typeface="Times New Roman" pitchFamily="18" charset="0"/>
              </a:rPr>
              <a:t>akîdeye</a:t>
            </a:r>
            <a:r>
              <a:rPr lang="tr-TR" dirty="0">
                <a:latin typeface="Times New Roman" pitchFamily="18" charset="0"/>
                <a:cs typeface="Times New Roman" pitchFamily="18" charset="0"/>
              </a:rPr>
              <a:t> aykırı olduğu ve </a:t>
            </a:r>
            <a:r>
              <a:rPr lang="tr-TR" dirty="0" err="1">
                <a:latin typeface="Times New Roman" pitchFamily="18" charset="0"/>
                <a:cs typeface="Times New Roman" pitchFamily="18" charset="0"/>
              </a:rPr>
              <a:t>Resûlullah’ın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gaybı</a:t>
            </a:r>
            <a:r>
              <a:rPr lang="tr-TR" dirty="0">
                <a:latin typeface="Times New Roman" pitchFamily="18" charset="0"/>
                <a:cs typeface="Times New Roman" pitchFamily="18" charset="0"/>
              </a:rPr>
              <a:t> bildiği </a:t>
            </a:r>
            <a:r>
              <a:rPr lang="tr-TR" dirty="0" err="1">
                <a:latin typeface="Times New Roman" pitchFamily="18" charset="0"/>
                <a:cs typeface="Times New Roman" pitchFamily="18" charset="0"/>
              </a:rPr>
              <a:t>mânâsını</a:t>
            </a:r>
            <a:r>
              <a:rPr lang="tr-TR" dirty="0">
                <a:latin typeface="Times New Roman" pitchFamily="18" charset="0"/>
                <a:cs typeface="Times New Roman" pitchFamily="18" charset="0"/>
              </a:rPr>
              <a:t> taşıdığı içindir (Uludağ, 69). </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39</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a:latin typeface="Times New Roman" pitchFamily="18" charset="0"/>
                <a:cs typeface="Times New Roman" pitchFamily="18" charset="0"/>
              </a:rPr>
              <a:t>Evvelâ konuya </a:t>
            </a:r>
            <a:r>
              <a:rPr lang="tr-TR" dirty="0" err="1">
                <a:latin typeface="Times New Roman" pitchFamily="18" charset="0"/>
                <a:cs typeface="Times New Roman" pitchFamily="18" charset="0"/>
              </a:rPr>
              <a:t>âyetler</a:t>
            </a:r>
            <a:r>
              <a:rPr lang="tr-TR" dirty="0">
                <a:latin typeface="Times New Roman" pitchFamily="18" charset="0"/>
                <a:cs typeface="Times New Roman" pitchFamily="18" charset="0"/>
              </a:rPr>
              <a:t> açısından bakalım. </a:t>
            </a:r>
            <a:r>
              <a:rPr lang="tr-TR" dirty="0" err="1">
                <a:latin typeface="Times New Roman" pitchFamily="18" charset="0"/>
                <a:cs typeface="Times New Roman" pitchFamily="18" charset="0"/>
              </a:rPr>
              <a:t>Kur’ân</a:t>
            </a:r>
            <a:r>
              <a:rPr lang="tr-TR" dirty="0">
                <a:latin typeface="Times New Roman" pitchFamily="18" charset="0"/>
                <a:cs typeface="Times New Roman" pitchFamily="18" charset="0"/>
              </a:rPr>
              <a:t>-ı Kerimde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lehinde veya aleyhinde bir hüküm bulmamız mümkün değildir. Şu var ki helâl olduğu kesin olan bazı hususların dahi kötü amaçla ve maksadının dışında kullanılması durumunda haram olacağı açıktır. </a:t>
            </a:r>
          </a:p>
        </p:txBody>
      </p:sp>
      <p:sp>
        <p:nvSpPr>
          <p:cNvPr id="4" name="3 Slayt Numarası Yer Tutucusu"/>
          <p:cNvSpPr>
            <a:spLocks noGrp="1"/>
          </p:cNvSpPr>
          <p:nvPr>
            <p:ph type="sldNum" sz="quarter" idx="12"/>
          </p:nvPr>
        </p:nvSpPr>
        <p:spPr/>
        <p:txBody>
          <a:bodyPr/>
          <a:lstStyle/>
          <a:p>
            <a:fld id="{F31BBFBA-2FD8-4B70-9AE5-781C6C118D94}" type="slidenum">
              <a:rPr lang="tr-TR" smtClean="0"/>
              <a:pPr/>
              <a:t>4</a:t>
            </a:fld>
            <a:endParaRPr lang="tr-T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54032"/>
          </a:xfrm>
        </p:spPr>
        <p:txBody>
          <a:bodyPr>
            <a:normAutofit fontScale="90000"/>
          </a:bodyPr>
          <a:lstStyle/>
          <a:p>
            <a:pPr algn="l"/>
            <a:r>
              <a:rPr lang="tr-TR" sz="2200" b="1" dirty="0" smtClean="0"/>
              <a:t/>
            </a:r>
            <a:br>
              <a:rPr lang="tr-TR" sz="2200" b="1" dirty="0" smtClean="0"/>
            </a:br>
            <a:r>
              <a:rPr lang="tr-TR" sz="2200" b="1" dirty="0" smtClean="0"/>
              <a:t>b) </a:t>
            </a:r>
            <a:r>
              <a:rPr lang="tr-TR" sz="2200" b="1" dirty="0" err="1" smtClean="0"/>
              <a:t>Mûsikînin</a:t>
            </a:r>
            <a:r>
              <a:rPr lang="tr-TR" sz="2200" b="1" dirty="0" smtClean="0"/>
              <a:t> Aleyhinde Olanların Dayandıkları Hadisler.</a:t>
            </a:r>
            <a:r>
              <a:rPr lang="tr-TR" dirty="0" smtClean="0"/>
              <a:t/>
            </a:r>
            <a:br>
              <a:rPr lang="tr-TR" dirty="0" smtClean="0"/>
            </a:br>
            <a:endParaRPr lang="tr-TR" dirty="0"/>
          </a:p>
        </p:txBody>
      </p:sp>
      <p:sp>
        <p:nvSpPr>
          <p:cNvPr id="3" name="2 İçerik Yer Tutucusu"/>
          <p:cNvSpPr>
            <a:spLocks noGrp="1"/>
          </p:cNvSpPr>
          <p:nvPr>
            <p:ph idx="1"/>
          </p:nvPr>
        </p:nvSpPr>
        <p:spPr>
          <a:xfrm>
            <a:off x="457200" y="928670"/>
            <a:ext cx="8229600" cy="5197493"/>
          </a:xfrm>
        </p:spPr>
        <p:txBody>
          <a:bodyPr>
            <a:normAutofit fontScale="77500" lnSpcReduction="20000"/>
          </a:bodyPr>
          <a:lstStyle/>
          <a:p>
            <a:pPr algn="just"/>
            <a:r>
              <a:rPr lang="tr-TR" dirty="0"/>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a:t>
            </a:r>
            <a:r>
              <a:rPr lang="tr-TR" i="1" dirty="0" err="1">
                <a:latin typeface="Times New Roman" pitchFamily="18" charset="0"/>
                <a:cs typeface="Times New Roman" pitchFamily="18" charset="0"/>
              </a:rPr>
              <a:t>Ebû</a:t>
            </a:r>
            <a:r>
              <a:rPr lang="tr-TR" i="1" dirty="0">
                <a:latin typeface="Times New Roman" pitchFamily="18" charset="0"/>
                <a:cs typeface="Times New Roman" pitchFamily="18" charset="0"/>
              </a:rPr>
              <a:t> Âmir veya </a:t>
            </a:r>
            <a:r>
              <a:rPr lang="tr-TR" i="1" dirty="0" err="1">
                <a:latin typeface="Times New Roman" pitchFamily="18" charset="0"/>
                <a:cs typeface="Times New Roman" pitchFamily="18" charset="0"/>
              </a:rPr>
              <a:t>Ebû</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Mâlik</a:t>
            </a:r>
            <a:r>
              <a:rPr lang="tr-TR" i="1" dirty="0">
                <a:latin typeface="Times New Roman" pitchFamily="18" charset="0"/>
                <a:cs typeface="Times New Roman" pitchFamily="18" charset="0"/>
              </a:rPr>
              <a:t> el-</a:t>
            </a:r>
            <a:r>
              <a:rPr lang="tr-TR" i="1" dirty="0" err="1">
                <a:latin typeface="Times New Roman" pitchFamily="18" charset="0"/>
                <a:cs typeface="Times New Roman" pitchFamily="18" charset="0"/>
              </a:rPr>
              <a:t>Eş’ari</a:t>
            </a:r>
            <a:r>
              <a:rPr lang="tr-TR" i="1" dirty="0">
                <a:latin typeface="Times New Roman" pitchFamily="18" charset="0"/>
                <a:cs typeface="Times New Roman" pitchFamily="18" charset="0"/>
              </a:rPr>
              <a:t>, Nebi (S.A.V.)’in şöyle dediğini işittim demiştir: </a:t>
            </a:r>
            <a:r>
              <a:rPr lang="tr-TR" dirty="0">
                <a:latin typeface="Times New Roman" pitchFamily="18" charset="0"/>
                <a:cs typeface="Times New Roman" pitchFamily="18" charset="0"/>
              </a:rPr>
              <a:t>“</a:t>
            </a:r>
            <a:r>
              <a:rPr lang="tr-TR" i="1" dirty="0">
                <a:latin typeface="Times New Roman" pitchFamily="18" charset="0"/>
                <a:cs typeface="Times New Roman" pitchFamily="18" charset="0"/>
              </a:rPr>
              <a:t>Ümmetimin içinde zina yapmayı, ipekli giymeyi, içki içmeyi ve </a:t>
            </a:r>
            <a:r>
              <a:rPr lang="tr-TR" i="1" dirty="0" err="1">
                <a:latin typeface="Times New Roman" pitchFamily="18" charset="0"/>
                <a:cs typeface="Times New Roman" pitchFamily="18" charset="0"/>
              </a:rPr>
              <a:t>mûsikî</a:t>
            </a:r>
            <a:r>
              <a:rPr lang="tr-TR" i="1" dirty="0">
                <a:latin typeface="Times New Roman" pitchFamily="18" charset="0"/>
                <a:cs typeface="Times New Roman" pitchFamily="18" charset="0"/>
              </a:rPr>
              <a:t> dinlemeyi helâl sayan kimseler türeyecektir. Bunlardan bazıları dağların kenarlarına mesirelik yerlere (</a:t>
            </a:r>
            <a:r>
              <a:rPr lang="tr-TR" i="1" dirty="0" err="1">
                <a:latin typeface="Times New Roman" pitchFamily="18" charset="0"/>
                <a:cs typeface="Times New Roman" pitchFamily="18" charset="0"/>
              </a:rPr>
              <a:t>iyş</a:t>
            </a:r>
            <a:r>
              <a:rPr lang="tr-TR" i="1" dirty="0">
                <a:latin typeface="Times New Roman" pitchFamily="18" charset="0"/>
                <a:cs typeface="Times New Roman" pitchFamily="18" charset="0"/>
              </a:rPr>
              <a:t> u </a:t>
            </a:r>
            <a:r>
              <a:rPr lang="tr-TR" i="1" dirty="0" err="1">
                <a:latin typeface="Times New Roman" pitchFamily="18" charset="0"/>
                <a:cs typeface="Times New Roman" pitchFamily="18" charset="0"/>
              </a:rPr>
              <a:t>nûş</a:t>
            </a:r>
            <a:r>
              <a:rPr lang="tr-TR" i="1" dirty="0">
                <a:latin typeface="Times New Roman" pitchFamily="18" charset="0"/>
                <a:cs typeface="Times New Roman" pitchFamily="18" charset="0"/>
              </a:rPr>
              <a:t> etmek için) çekileceklerdir. Çobanları sahip oldukları sürüleri (mezelik yapmak için) akşam yanlarına getirecek, sabah tekrar gütmeye götürecek. İhtiyaç içinde bulunan bir kimse (yardım istemek için) yanlarına gelecek (zina, içki ve </a:t>
            </a:r>
            <a:r>
              <a:rPr lang="tr-TR" i="1" dirty="0" err="1">
                <a:latin typeface="Times New Roman" pitchFamily="18" charset="0"/>
                <a:cs typeface="Times New Roman" pitchFamily="18" charset="0"/>
              </a:rPr>
              <a:t>mûsikî</a:t>
            </a:r>
            <a:r>
              <a:rPr lang="tr-TR" i="1" dirty="0">
                <a:latin typeface="Times New Roman" pitchFamily="18" charset="0"/>
                <a:cs typeface="Times New Roman" pitchFamily="18" charset="0"/>
              </a:rPr>
              <a:t> ile sermest olan) bu sefih ve hissiz insanlar ona bugün git, yarın gelirsin diyeceklerdir. Şüphesiz ki, işte bundan dolayı Allah Teâlâ onların başına daha sabah olamadan bir belâ verecek ve (eteklerinde eğlendikleri) dağı başlarına yıkacaktır. Bu musibetten arta kalanlar ise ta kıyamet gününe kadar maymun ve domuz suretinde oldukları halde kalacaklardır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VI/ 243). </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40</a:t>
            </a:fld>
            <a:endParaRPr lang="tr-T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a:r>
              <a:rPr lang="tr-TR" dirty="0">
                <a:latin typeface="Times New Roman" pitchFamily="18" charset="0"/>
                <a:cs typeface="Times New Roman" pitchFamily="18" charset="0"/>
              </a:rPr>
              <a:t>Bu konuda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edilen hadislerin en sağlam ve en kuvvetlisi </a:t>
            </a:r>
            <a:r>
              <a:rPr lang="tr-TR" dirty="0" err="1">
                <a:latin typeface="Times New Roman" pitchFamily="18" charset="0"/>
                <a:cs typeface="Times New Roman" pitchFamily="18" charset="0"/>
              </a:rPr>
              <a:t>Buhârî’nin</a:t>
            </a:r>
            <a:r>
              <a:rPr lang="tr-TR" dirty="0">
                <a:latin typeface="Times New Roman" pitchFamily="18" charset="0"/>
                <a:cs typeface="Times New Roman" pitchFamily="18" charset="0"/>
              </a:rPr>
              <a:t> bu hadisidir. Bu </a:t>
            </a:r>
            <a:r>
              <a:rPr lang="tr-TR" dirty="0" err="1">
                <a:latin typeface="Times New Roman" pitchFamily="18" charset="0"/>
                <a:cs typeface="Times New Roman" pitchFamily="18" charset="0"/>
              </a:rPr>
              <a:t>meâlde</a:t>
            </a:r>
            <a:r>
              <a:rPr lang="tr-TR" dirty="0">
                <a:latin typeface="Times New Roman" pitchFamily="18" charset="0"/>
                <a:cs typeface="Times New Roman" pitchFamily="18" charset="0"/>
              </a:rPr>
              <a:t> daha başka hadis varsa da bunlar </a:t>
            </a:r>
            <a:r>
              <a:rPr lang="tr-TR" dirty="0" err="1">
                <a:latin typeface="Times New Roman" pitchFamily="18" charset="0"/>
                <a:cs typeface="Times New Roman" pitchFamily="18" charset="0"/>
              </a:rPr>
              <a:t>garib</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münker</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mevzû</a:t>
            </a:r>
            <a:r>
              <a:rPr lang="tr-TR" dirty="0">
                <a:latin typeface="Times New Roman" pitchFamily="18" charset="0"/>
                <a:cs typeface="Times New Roman" pitchFamily="18" charset="0"/>
              </a:rPr>
              <a:t> hadisler olarak bilinmektedir. Böyle hadislere dayanarak birisine </a:t>
            </a:r>
            <a:r>
              <a:rPr lang="tr-TR" dirty="0" err="1">
                <a:latin typeface="Times New Roman" pitchFamily="18" charset="0"/>
                <a:cs typeface="Times New Roman" pitchFamily="18" charset="0"/>
              </a:rPr>
              <a:t>bidatçı</a:t>
            </a:r>
            <a:r>
              <a:rPr lang="tr-TR" dirty="0">
                <a:latin typeface="Times New Roman" pitchFamily="18" charset="0"/>
                <a:cs typeface="Times New Roman" pitchFamily="18" charset="0"/>
              </a:rPr>
              <a:t>, dalâletçi veya kâfir demek mümkün değildir. Ayrıca </a:t>
            </a:r>
            <a:r>
              <a:rPr lang="tr-TR" dirty="0" err="1">
                <a:latin typeface="Times New Roman" pitchFamily="18" charset="0"/>
                <a:cs typeface="Times New Roman" pitchFamily="18" charset="0"/>
              </a:rPr>
              <a:t>Buhârî’nin</a:t>
            </a:r>
            <a:r>
              <a:rPr lang="tr-TR" dirty="0">
                <a:latin typeface="Times New Roman" pitchFamily="18" charset="0"/>
                <a:cs typeface="Times New Roman" pitchFamily="18" charset="0"/>
              </a:rPr>
              <a:t> bu hadisinin senedi de tenkit edilmiştir. Senette ismi geçen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Âmir isimli </a:t>
            </a:r>
            <a:r>
              <a:rPr lang="tr-TR" dirty="0" err="1">
                <a:latin typeface="Times New Roman" pitchFamily="18" charset="0"/>
                <a:cs typeface="Times New Roman" pitchFamily="18" charset="0"/>
              </a:rPr>
              <a:t>râvînin</a:t>
            </a:r>
            <a:r>
              <a:rPr lang="tr-TR" dirty="0">
                <a:latin typeface="Times New Roman" pitchFamily="18" charset="0"/>
                <a:cs typeface="Times New Roman" pitchFamily="18" charset="0"/>
              </a:rPr>
              <a:t> kim olduğu bilinmemektedir.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bu hadisi senetli olarak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etmemiştir. </a:t>
            </a:r>
            <a:r>
              <a:rPr lang="tr-TR" dirty="0" err="1">
                <a:latin typeface="Times New Roman" pitchFamily="18" charset="0"/>
                <a:cs typeface="Times New Roman" pitchFamily="18" charset="0"/>
              </a:rPr>
              <a:t>Buhârî’nin</a:t>
            </a:r>
            <a:r>
              <a:rPr lang="tr-TR" dirty="0">
                <a:latin typeface="Times New Roman" pitchFamily="18" charset="0"/>
                <a:cs typeface="Times New Roman" pitchFamily="18" charset="0"/>
              </a:rPr>
              <a:t> bu hadisine itiraz edenlerin başında, Endülüs’ün tanınmış âlimlerinden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gelmektedir.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tarafından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edilen bu hadisin, </a:t>
            </a:r>
            <a:r>
              <a:rPr lang="tr-TR" dirty="0" err="1">
                <a:latin typeface="Times New Roman" pitchFamily="18" charset="0"/>
                <a:cs typeface="Times New Roman" pitchFamily="18" charset="0"/>
              </a:rPr>
              <a:t>Emevîlerle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Abbâsîler</a:t>
            </a:r>
            <a:r>
              <a:rPr lang="tr-TR" dirty="0">
                <a:latin typeface="Times New Roman" pitchFamily="18" charset="0"/>
                <a:cs typeface="Times New Roman" pitchFamily="18" charset="0"/>
              </a:rPr>
              <a:t> zamanında yaygın olan bir işret çeşidini tasvir ettiği ileri sürülmektedir.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Mûsikîyi</a:t>
            </a:r>
            <a:r>
              <a:rPr lang="tr-TR" i="1" dirty="0">
                <a:latin typeface="Times New Roman" pitchFamily="18" charset="0"/>
                <a:cs typeface="Times New Roman" pitchFamily="18" charset="0"/>
              </a:rPr>
              <a:t> yasaklayan hadislerin hepsi çürüktür, bu hususta </a:t>
            </a:r>
            <a:r>
              <a:rPr lang="tr-TR" i="1" dirty="0" err="1">
                <a:latin typeface="Times New Roman" pitchFamily="18" charset="0"/>
                <a:cs typeface="Times New Roman" pitchFamily="18" charset="0"/>
              </a:rPr>
              <a:t>sahîh</a:t>
            </a:r>
            <a:r>
              <a:rPr lang="tr-TR" i="1" dirty="0">
                <a:latin typeface="Times New Roman" pitchFamily="18" charset="0"/>
                <a:cs typeface="Times New Roman" pitchFamily="18" charset="0"/>
              </a:rPr>
              <a:t> olan hiçbir şey yoktur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1987, 1/ 434) demektedir. Bu konuda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edilen hadislerin hepsinin zayıf olduğu hususunda </a:t>
            </a:r>
            <a:r>
              <a:rPr lang="tr-TR" dirty="0" err="1">
                <a:latin typeface="Times New Roman" pitchFamily="18" charset="0"/>
                <a:cs typeface="Times New Roman" pitchFamily="18" charset="0"/>
              </a:rPr>
              <a:t>İbnu’l</a:t>
            </a:r>
            <a:r>
              <a:rPr lang="tr-TR" dirty="0">
                <a:latin typeface="Times New Roman" pitchFamily="18" charset="0"/>
                <a:cs typeface="Times New Roman" pitchFamily="18" charset="0"/>
              </a:rPr>
              <a:t>-Arabî, </a:t>
            </a:r>
            <a:r>
              <a:rPr lang="tr-TR" i="1" dirty="0">
                <a:latin typeface="Times New Roman" pitchFamily="18" charset="0"/>
                <a:cs typeface="Times New Roman" pitchFamily="18" charset="0"/>
              </a:rPr>
              <a:t>el-</a:t>
            </a:r>
            <a:r>
              <a:rPr lang="tr-TR" i="1" dirty="0" err="1">
                <a:latin typeface="Times New Roman" pitchFamily="18" charset="0"/>
                <a:cs typeface="Times New Roman" pitchFamily="18" charset="0"/>
              </a:rPr>
              <a:t>İhkâm</a:t>
            </a:r>
            <a:r>
              <a:rPr lang="tr-TR" dirty="0">
                <a:latin typeface="Times New Roman" pitchFamily="18" charset="0"/>
                <a:cs typeface="Times New Roman" pitchFamily="18" charset="0"/>
              </a:rPr>
              <a:t>’ da; </a:t>
            </a:r>
            <a:r>
              <a:rPr lang="tr-TR" dirty="0" err="1">
                <a:latin typeface="Times New Roman" pitchFamily="18" charset="0"/>
                <a:cs typeface="Times New Roman" pitchFamily="18" charset="0"/>
              </a:rPr>
              <a:t>İbnu’n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Nahvî</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el-</a:t>
            </a:r>
            <a:r>
              <a:rPr lang="tr-TR" i="1" dirty="0" err="1">
                <a:latin typeface="Times New Roman" pitchFamily="18" charset="0"/>
                <a:cs typeface="Times New Roman" pitchFamily="18" charset="0"/>
              </a:rPr>
              <a:t>Uma</a:t>
            </a:r>
            <a:r>
              <a:rPr lang="tr-TR" dirty="0" err="1">
                <a:latin typeface="Times New Roman" pitchFamily="18" charset="0"/>
                <a:cs typeface="Times New Roman" pitchFamily="18" charset="0"/>
              </a:rPr>
              <a:t>’da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Gazzâlî</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Tâhir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a:t>
            </a:r>
            <a:r>
              <a:rPr lang="tr-TR" dirty="0">
                <a:latin typeface="Times New Roman" pitchFamily="18" charset="0"/>
                <a:cs typeface="Times New Roman" pitchFamily="18" charset="0"/>
              </a:rPr>
              <a:t> muvafakat etmişlerdir (Uludağ, 141-142).</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41</a:t>
            </a:fld>
            <a:endParaRPr lang="tr-T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a:r>
              <a:rPr lang="tr-TR" dirty="0" smtClean="0">
                <a:latin typeface="Times New Roman" pitchFamily="18" charset="0"/>
                <a:cs typeface="Times New Roman" pitchFamily="18" charset="0"/>
                <a:sym typeface="Symbol"/>
              </a:rPr>
              <a:t>        </a:t>
            </a:r>
            <a:r>
              <a:rPr lang="tr-TR" dirty="0" smtClean="0">
                <a:latin typeface="Times New Roman" pitchFamily="18" charset="0"/>
                <a:cs typeface="Times New Roman" pitchFamily="18" charset="0"/>
              </a:rPr>
              <a:t> </a:t>
            </a:r>
            <a:r>
              <a:rPr lang="tr-TR" dirty="0" err="1">
                <a:latin typeface="Times New Roman" pitchFamily="18" charset="0"/>
                <a:cs typeface="Times New Roman" pitchFamily="18" charset="0"/>
              </a:rPr>
              <a:t>Nâfi’den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edilen bir haberde o şöyle diyor: </a:t>
            </a:r>
            <a:r>
              <a:rPr lang="tr-TR" i="1" dirty="0" err="1">
                <a:latin typeface="Times New Roman" pitchFamily="18" charset="0"/>
                <a:cs typeface="Times New Roman" pitchFamily="18" charset="0"/>
              </a:rPr>
              <a:t>İbn</a:t>
            </a:r>
            <a:r>
              <a:rPr lang="tr-TR" i="1" dirty="0">
                <a:latin typeface="Times New Roman" pitchFamily="18" charset="0"/>
                <a:cs typeface="Times New Roman" pitchFamily="18" charset="0"/>
              </a:rPr>
              <a:t> Ömer’le bir yolda gidiyorduk, bir çobanın kavalını işitince, parmaklarını kulağına tıkadı sonra yolundan döndü, durmadan bana, ey </a:t>
            </a:r>
            <a:r>
              <a:rPr lang="tr-TR" i="1" dirty="0" err="1">
                <a:latin typeface="Times New Roman" pitchFamily="18" charset="0"/>
                <a:cs typeface="Times New Roman" pitchFamily="18" charset="0"/>
              </a:rPr>
              <a:t>Nâfi</a:t>
            </a:r>
            <a:r>
              <a:rPr lang="tr-TR" i="1" dirty="0">
                <a:latin typeface="Times New Roman" pitchFamily="18" charset="0"/>
                <a:cs typeface="Times New Roman" pitchFamily="18" charset="0"/>
              </a:rPr>
              <a:t>, kavalı işitiyor musun diyordu, ben artık işitmiyorum deyince, parmaklarını kulağından çıkardı ve ben </a:t>
            </a:r>
            <a:r>
              <a:rPr lang="tr-TR" i="1" dirty="0" err="1">
                <a:latin typeface="Times New Roman" pitchFamily="18" charset="0"/>
                <a:cs typeface="Times New Roman" pitchFamily="18" charset="0"/>
              </a:rPr>
              <a:t>Resûlullah</a:t>
            </a:r>
            <a:r>
              <a:rPr lang="tr-TR" i="1" dirty="0">
                <a:latin typeface="Times New Roman" pitchFamily="18" charset="0"/>
                <a:cs typeface="Times New Roman" pitchFamily="18" charset="0"/>
              </a:rPr>
              <a:t> (S.A.V.)’in böyle yaparak men ettiğini gördüm dedi.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Dâvud</a:t>
            </a:r>
            <a:r>
              <a:rPr lang="tr-TR" dirty="0">
                <a:latin typeface="Times New Roman" pitchFamily="18" charset="0"/>
                <a:cs typeface="Times New Roman" pitchFamily="18" charset="0"/>
              </a:rPr>
              <a:t> bu hadisin </a:t>
            </a:r>
            <a:r>
              <a:rPr lang="tr-TR" dirty="0" err="1">
                <a:latin typeface="Times New Roman" pitchFamily="18" charset="0"/>
                <a:cs typeface="Times New Roman" pitchFamily="18" charset="0"/>
              </a:rPr>
              <a:t>münker</a:t>
            </a:r>
            <a:r>
              <a:rPr lang="tr-TR" dirty="0">
                <a:latin typeface="Times New Roman" pitchFamily="18" charset="0"/>
                <a:cs typeface="Times New Roman" pitchFamily="18" charset="0"/>
              </a:rPr>
              <a:t> olduğunu söylemektedir (</a:t>
            </a:r>
            <a:r>
              <a:rPr lang="tr-TR" dirty="0" err="1">
                <a:latin typeface="Times New Roman" pitchFamily="18" charset="0"/>
                <a:cs typeface="Times New Roman" pitchFamily="18" charset="0"/>
              </a:rPr>
              <a:t>Dâvud</a:t>
            </a:r>
            <a:r>
              <a:rPr lang="tr-TR" dirty="0">
                <a:latin typeface="Times New Roman" pitchFamily="18" charset="0"/>
                <a:cs typeface="Times New Roman" pitchFamily="18" charset="0"/>
              </a:rPr>
              <a:t>, IV/ 281-282).</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Ankaravî’ye</a:t>
            </a:r>
            <a:r>
              <a:rPr lang="tr-TR" dirty="0">
                <a:latin typeface="Times New Roman" pitchFamily="18" charset="0"/>
                <a:cs typeface="Times New Roman" pitchFamily="18" charset="0"/>
              </a:rPr>
              <a:t> göre bu hadis, </a:t>
            </a:r>
            <a:r>
              <a:rPr lang="tr-TR" dirty="0" err="1">
                <a:latin typeface="Times New Roman" pitchFamily="18" charset="0"/>
                <a:cs typeface="Times New Roman" pitchFamily="18" charset="0"/>
              </a:rPr>
              <a:t>semâ’ın</a:t>
            </a:r>
            <a:r>
              <a:rPr lang="tr-TR" dirty="0">
                <a:latin typeface="Times New Roman" pitchFamily="18" charset="0"/>
                <a:cs typeface="Times New Roman" pitchFamily="18" charset="0"/>
              </a:rPr>
              <a:t> haramlığına delâlet etmez. Çünkü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Ömer sadece kendisi parmaklarıyla kulaklarını tıkamış ve bunu </a:t>
            </a:r>
            <a:r>
              <a:rPr lang="tr-TR" dirty="0" err="1">
                <a:latin typeface="Times New Roman" pitchFamily="18" charset="0"/>
                <a:cs typeface="Times New Roman" pitchFamily="18" charset="0"/>
              </a:rPr>
              <a:t>Nafi’e</a:t>
            </a:r>
            <a:r>
              <a:rPr lang="tr-TR" dirty="0">
                <a:latin typeface="Times New Roman" pitchFamily="18" charset="0"/>
                <a:cs typeface="Times New Roman" pitchFamily="18" charset="0"/>
              </a:rPr>
              <a:t> emretmemiş ve onun dinlemesine karşı çıkmamıştır. Şayet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Ömer’e göre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dinlemek haram olsaydı </a:t>
            </a:r>
            <a:r>
              <a:rPr lang="tr-TR" dirty="0" err="1">
                <a:latin typeface="Times New Roman" pitchFamily="18" charset="0"/>
                <a:cs typeface="Times New Roman" pitchFamily="18" charset="0"/>
              </a:rPr>
              <a:t>Nâfi’e</a:t>
            </a:r>
            <a:r>
              <a:rPr lang="tr-TR" dirty="0">
                <a:latin typeface="Times New Roman" pitchFamily="18" charset="0"/>
                <a:cs typeface="Times New Roman" pitchFamily="18" charset="0"/>
              </a:rPr>
              <a:t> de kulaklarını böyle kapamasını emrederdi.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Ömer’in böyle yapmasının sebebi, içinde bulunduğu zikir ve fikir halini, o anda kavalı dinlemekten daha üstün görmüş ve onun terkini daha üstün kabul etmiş olabilir ki, birçok hallerde ve bazı vakitlerde biz de </a:t>
            </a:r>
            <a:r>
              <a:rPr lang="tr-TR" dirty="0" err="1">
                <a:latin typeface="Times New Roman" pitchFamily="18" charset="0"/>
                <a:cs typeface="Times New Roman" pitchFamily="18" charset="0"/>
              </a:rPr>
              <a:t>semâ’ı</a:t>
            </a:r>
            <a:r>
              <a:rPr lang="tr-TR" dirty="0">
                <a:latin typeface="Times New Roman" pitchFamily="18" charset="0"/>
                <a:cs typeface="Times New Roman" pitchFamily="18" charset="0"/>
              </a:rPr>
              <a:t> terk etmeyi daha iyi görürüz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24/a) demektedir. </a:t>
            </a:r>
            <a:r>
              <a:rPr lang="tr-TR" i="1" dirty="0">
                <a:latin typeface="Times New Roman" pitchFamily="18" charset="0"/>
                <a:cs typeface="Times New Roman" pitchFamily="18" charset="0"/>
              </a:rPr>
              <a:t> </a:t>
            </a:r>
            <a:endParaRPr lang="tr-TR" dirty="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F31BBFBA-2FD8-4B70-9AE5-781C6C118D94}" type="slidenum">
              <a:rPr lang="tr-TR" smtClean="0"/>
              <a:pPr/>
              <a:t>42</a:t>
            </a:fld>
            <a:endParaRPr lang="tr-T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Mesud’un</a:t>
            </a:r>
            <a:r>
              <a:rPr lang="tr-TR" dirty="0">
                <a:latin typeface="Times New Roman" pitchFamily="18" charset="0"/>
                <a:cs typeface="Times New Roman" pitchFamily="18" charset="0"/>
              </a:rPr>
              <a:t> kavlinde: “</a:t>
            </a:r>
            <a:r>
              <a:rPr lang="tr-TR" i="1" dirty="0">
                <a:latin typeface="Times New Roman" pitchFamily="18" charset="0"/>
                <a:cs typeface="Times New Roman" pitchFamily="18" charset="0"/>
              </a:rPr>
              <a:t>Suyun baklayı (veya yeşil otu) bitirdiği gibi, </a:t>
            </a:r>
            <a:r>
              <a:rPr lang="tr-TR" i="1" dirty="0" err="1">
                <a:latin typeface="Times New Roman" pitchFamily="18" charset="0"/>
                <a:cs typeface="Times New Roman" pitchFamily="18" charset="0"/>
              </a:rPr>
              <a:t>ğinâ</a:t>
            </a:r>
            <a:r>
              <a:rPr lang="tr-TR" i="1" dirty="0">
                <a:latin typeface="Times New Roman" pitchFamily="18" charset="0"/>
                <a:cs typeface="Times New Roman" pitchFamily="18" charset="0"/>
              </a:rPr>
              <a:t> da nifakı kalpte öylece bitirir.</a:t>
            </a:r>
            <a:r>
              <a:rPr lang="tr-TR" dirty="0">
                <a:latin typeface="Times New Roman" pitchFamily="18" charset="0"/>
                <a:cs typeface="Times New Roman" pitchFamily="18" charset="0"/>
              </a:rPr>
              <a:t>” denilmiştir. Ali el-</a:t>
            </a:r>
            <a:r>
              <a:rPr lang="tr-TR" dirty="0" err="1">
                <a:latin typeface="Times New Roman" pitchFamily="18" charset="0"/>
                <a:cs typeface="Times New Roman" pitchFamily="18" charset="0"/>
              </a:rPr>
              <a:t>Muttakî</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Kenzu’l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Ummâl</a:t>
            </a:r>
            <a:r>
              <a:rPr lang="tr-TR" dirty="0">
                <a:latin typeface="Times New Roman" pitchFamily="18" charset="0"/>
                <a:cs typeface="Times New Roman" pitchFamily="18" charset="0"/>
              </a:rPr>
              <a:t>, Beyrut 1985, c. XV, s. 218- 219- 221, Hadis: 40658, 40659, 40670. </a:t>
            </a:r>
            <a:r>
              <a:rPr lang="tr-TR" dirty="0" err="1">
                <a:latin typeface="Times New Roman" pitchFamily="18" charset="0"/>
                <a:cs typeface="Times New Roman" pitchFamily="18" charset="0"/>
              </a:rPr>
              <a:t>Nevevî</a:t>
            </a:r>
            <a:r>
              <a:rPr lang="tr-TR" dirty="0">
                <a:latin typeface="Times New Roman" pitchFamily="18" charset="0"/>
                <a:cs typeface="Times New Roman" pitchFamily="18" charset="0"/>
              </a:rPr>
              <a:t> bu hadisin </a:t>
            </a:r>
            <a:r>
              <a:rPr lang="tr-TR" dirty="0" err="1">
                <a:latin typeface="Times New Roman" pitchFamily="18" charset="0"/>
                <a:cs typeface="Times New Roman" pitchFamily="18" charset="0"/>
              </a:rPr>
              <a:t>sahîh</a:t>
            </a:r>
            <a:r>
              <a:rPr lang="tr-TR" dirty="0">
                <a:latin typeface="Times New Roman" pitchFamily="18" charset="0"/>
                <a:cs typeface="Times New Roman" pitchFamily="18" charset="0"/>
              </a:rPr>
              <a:t> olmadığını söylemektedir (</a:t>
            </a:r>
            <a:r>
              <a:rPr lang="tr-TR" dirty="0" err="1">
                <a:latin typeface="Times New Roman" pitchFamily="18" charset="0"/>
                <a:cs typeface="Times New Roman" pitchFamily="18" charset="0"/>
              </a:rPr>
              <a:t>Sahâvî</a:t>
            </a:r>
            <a:r>
              <a:rPr lang="tr-TR" dirty="0">
                <a:latin typeface="Times New Roman" pitchFamily="18" charset="0"/>
                <a:cs typeface="Times New Roman" pitchFamily="18" charset="0"/>
              </a:rPr>
              <a:t>, 1956, 296). Bu hadisin senedi </a:t>
            </a:r>
            <a:r>
              <a:rPr lang="tr-TR" dirty="0" err="1">
                <a:latin typeface="Times New Roman" pitchFamily="18" charset="0"/>
                <a:cs typeface="Times New Roman" pitchFamily="18" charset="0"/>
              </a:rPr>
              <a:t>sahîh</a:t>
            </a:r>
            <a:r>
              <a:rPr lang="tr-TR" dirty="0">
                <a:latin typeface="Times New Roman" pitchFamily="18" charset="0"/>
                <a:cs typeface="Times New Roman" pitchFamily="18" charset="0"/>
              </a:rPr>
              <a:t> değildir,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Mesut’a ait </a:t>
            </a:r>
            <a:r>
              <a:rPr lang="tr-TR" dirty="0" err="1">
                <a:latin typeface="Times New Roman" pitchFamily="18" charset="0"/>
                <a:cs typeface="Times New Roman" pitchFamily="18" charset="0"/>
              </a:rPr>
              <a:t>mevkûf</a:t>
            </a:r>
            <a:r>
              <a:rPr lang="tr-TR" dirty="0">
                <a:latin typeface="Times New Roman" pitchFamily="18" charset="0"/>
                <a:cs typeface="Times New Roman" pitchFamily="18" charset="0"/>
              </a:rPr>
              <a:t> bir hadis olduğu bildirilmektedir. Bu hadisi </a:t>
            </a:r>
            <a:r>
              <a:rPr lang="tr-TR" dirty="0" err="1">
                <a:latin typeface="Times New Roman" pitchFamily="18" charset="0"/>
                <a:cs typeface="Times New Roman" pitchFamily="18" charset="0"/>
              </a:rPr>
              <a:t>İbnu’l</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Kayserânî</a:t>
            </a:r>
            <a:r>
              <a:rPr lang="tr-TR" dirty="0">
                <a:latin typeface="Times New Roman" pitchFamily="18" charset="0"/>
                <a:cs typeface="Times New Roman" pitchFamily="18" charset="0"/>
              </a:rPr>
              <a:t> başka bir </a:t>
            </a:r>
            <a:r>
              <a:rPr lang="tr-TR" dirty="0" err="1">
                <a:latin typeface="Times New Roman" pitchFamily="18" charset="0"/>
                <a:cs typeface="Times New Roman" pitchFamily="18" charset="0"/>
              </a:rPr>
              <a:t>tarîkle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Hureyre’ye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isnad</a:t>
            </a:r>
            <a:r>
              <a:rPr lang="tr-TR" dirty="0">
                <a:latin typeface="Times New Roman" pitchFamily="18" charset="0"/>
                <a:cs typeface="Times New Roman" pitchFamily="18" charset="0"/>
              </a:rPr>
              <a:t> etse de, hadis senedinde bulunan </a:t>
            </a:r>
            <a:r>
              <a:rPr lang="tr-TR" dirty="0" err="1">
                <a:latin typeface="Times New Roman" pitchFamily="18" charset="0"/>
                <a:cs typeface="Times New Roman" pitchFamily="18" charset="0"/>
              </a:rPr>
              <a:t>Abdurrahman</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Abdillâh</a:t>
            </a:r>
            <a:r>
              <a:rPr lang="tr-TR" dirty="0">
                <a:latin typeface="Times New Roman" pitchFamily="18" charset="0"/>
                <a:cs typeface="Times New Roman" pitchFamily="18" charset="0"/>
              </a:rPr>
              <a:t> el-</a:t>
            </a:r>
            <a:r>
              <a:rPr lang="tr-TR" dirty="0" err="1">
                <a:latin typeface="Times New Roman" pitchFamily="18" charset="0"/>
                <a:cs typeface="Times New Roman" pitchFamily="18" charset="0"/>
              </a:rPr>
              <a:t>Amrî</a:t>
            </a:r>
            <a:r>
              <a:rPr lang="tr-TR" dirty="0">
                <a:latin typeface="Times New Roman" pitchFamily="18" charset="0"/>
                <a:cs typeface="Times New Roman" pitchFamily="18" charset="0"/>
              </a:rPr>
              <a:t> hakkında </a:t>
            </a:r>
            <a:r>
              <a:rPr lang="tr-TR" dirty="0" err="1">
                <a:latin typeface="Times New Roman" pitchFamily="18" charset="0"/>
                <a:cs typeface="Times New Roman" pitchFamily="18" charset="0"/>
              </a:rPr>
              <a:t>menfî</a:t>
            </a:r>
            <a:r>
              <a:rPr lang="tr-TR" dirty="0">
                <a:latin typeface="Times New Roman" pitchFamily="18" charset="0"/>
                <a:cs typeface="Times New Roman" pitchFamily="18" charset="0"/>
              </a:rPr>
              <a:t> yönde konuşanlar olmuştur. Meselâ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Hanbel</a:t>
            </a:r>
            <a:r>
              <a:rPr lang="tr-TR" dirty="0">
                <a:latin typeface="Times New Roman" pitchFamily="18" charset="0"/>
                <a:cs typeface="Times New Roman" pitchFamily="18" charset="0"/>
              </a:rPr>
              <a:t>: “…onun naklettiği hadis bir şeye benzemez, onun hadisleri hatalarla doludur ve o yalancının biridir” şeklinde söylemektedir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422).</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43</a:t>
            </a:fld>
            <a:endParaRPr lang="tr-T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Ümâme’den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edildiğine göre Hz. Peygamber (S.A.V.)’in: ”</a:t>
            </a:r>
            <a:r>
              <a:rPr lang="tr-TR" i="1" dirty="0">
                <a:latin typeface="Times New Roman" pitchFamily="18" charset="0"/>
                <a:cs typeface="Times New Roman" pitchFamily="18" charset="0"/>
              </a:rPr>
              <a:t>Sesini </a:t>
            </a:r>
            <a:r>
              <a:rPr lang="tr-TR" i="1" dirty="0" err="1">
                <a:latin typeface="Times New Roman" pitchFamily="18" charset="0"/>
                <a:cs typeface="Times New Roman" pitchFamily="18" charset="0"/>
              </a:rPr>
              <a:t>teğannî</a:t>
            </a:r>
            <a:r>
              <a:rPr lang="tr-TR" i="1" dirty="0">
                <a:latin typeface="Times New Roman" pitchFamily="18" charset="0"/>
                <a:cs typeface="Times New Roman" pitchFamily="18" charset="0"/>
              </a:rPr>
              <a:t> ile yükselten kişiye Allah iki şeytan gönderir, onlar </a:t>
            </a:r>
            <a:r>
              <a:rPr lang="tr-TR" i="1" dirty="0" err="1">
                <a:latin typeface="Times New Roman" pitchFamily="18" charset="0"/>
                <a:cs typeface="Times New Roman" pitchFamily="18" charset="0"/>
              </a:rPr>
              <a:t>teğannî</a:t>
            </a:r>
            <a:r>
              <a:rPr lang="tr-TR" i="1" dirty="0">
                <a:latin typeface="Times New Roman" pitchFamily="18" charset="0"/>
                <a:cs typeface="Times New Roman" pitchFamily="18" charset="0"/>
              </a:rPr>
              <a:t> edenin omuzlarına oturur ve topuklarıyla susuncaya kadar onun göğsüne vururlar.</a:t>
            </a:r>
            <a:r>
              <a:rPr lang="tr-TR" dirty="0">
                <a:latin typeface="Times New Roman" pitchFamily="18" charset="0"/>
                <a:cs typeface="Times New Roman" pitchFamily="18" charset="0"/>
              </a:rPr>
              <a:t>” Buyurmuştur. Hadis diye nakledilen bu haberlerin kaynağı yoktur.  </a:t>
            </a:r>
            <a:r>
              <a:rPr lang="tr-TR" dirty="0" err="1">
                <a:latin typeface="Times New Roman" pitchFamily="18" charset="0"/>
                <a:cs typeface="Times New Roman" pitchFamily="18" charset="0"/>
              </a:rPr>
              <a:t>Fettenî</a:t>
            </a:r>
            <a:r>
              <a:rPr lang="tr-TR" dirty="0">
                <a:latin typeface="Times New Roman" pitchFamily="18" charset="0"/>
                <a:cs typeface="Times New Roman" pitchFamily="18" charset="0"/>
              </a:rPr>
              <a:t> bu haberi zayıf olarak kitabında nakletmektedir (s. 197).</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44</a:t>
            </a:fld>
            <a:endParaRPr lang="tr-T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Hz. </a:t>
            </a:r>
            <a:r>
              <a:rPr lang="tr-TR" dirty="0" err="1">
                <a:latin typeface="Times New Roman" pitchFamily="18" charset="0"/>
                <a:cs typeface="Times New Roman" pitchFamily="18" charset="0"/>
              </a:rPr>
              <a:t>Aişe</a:t>
            </a:r>
            <a:r>
              <a:rPr lang="tr-TR" dirty="0">
                <a:latin typeface="Times New Roman" pitchFamily="18" charset="0"/>
                <a:cs typeface="Times New Roman" pitchFamily="18" charset="0"/>
              </a:rPr>
              <a:t> (R.A.)’</a:t>
            </a:r>
            <a:r>
              <a:rPr lang="tr-TR" dirty="0" err="1">
                <a:latin typeface="Times New Roman" pitchFamily="18" charset="0"/>
                <a:cs typeface="Times New Roman" pitchFamily="18" charset="0"/>
              </a:rPr>
              <a:t>nın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ettiği bir hadiste Peygamber (S.A.V.): “</a:t>
            </a:r>
            <a:r>
              <a:rPr lang="tr-TR" i="1" dirty="0">
                <a:latin typeface="Times New Roman" pitchFamily="18" charset="0"/>
                <a:cs typeface="Times New Roman" pitchFamily="18" charset="0"/>
              </a:rPr>
              <a:t>Şüphesiz ki Allah Teâlâ şarkı söyleyen </a:t>
            </a:r>
            <a:r>
              <a:rPr lang="tr-TR" i="1" dirty="0" err="1">
                <a:latin typeface="Times New Roman" pitchFamily="18" charset="0"/>
                <a:cs typeface="Times New Roman" pitchFamily="18" charset="0"/>
              </a:rPr>
              <a:t>câriyenin</a:t>
            </a:r>
            <a:r>
              <a:rPr lang="tr-TR" i="1" dirty="0">
                <a:latin typeface="Times New Roman" pitchFamily="18" charset="0"/>
                <a:cs typeface="Times New Roman" pitchFamily="18" charset="0"/>
              </a:rPr>
              <a:t> satılmasını, parasını ve onun eğitimini meslek haline getirmeyi haram kılmıştır.</a:t>
            </a:r>
            <a:r>
              <a:rPr lang="tr-TR" dirty="0">
                <a:latin typeface="Times New Roman" pitchFamily="18" charset="0"/>
                <a:cs typeface="Times New Roman" pitchFamily="18" charset="0"/>
              </a:rPr>
              <a:t>” (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Îsa</a:t>
            </a:r>
            <a:r>
              <a:rPr lang="tr-TR" dirty="0">
                <a:latin typeface="Times New Roman" pitchFamily="18" charset="0"/>
                <a:cs typeface="Times New Roman" pitchFamily="18" charset="0"/>
              </a:rPr>
              <a:t> bu </a:t>
            </a:r>
            <a:r>
              <a:rPr lang="tr-TR" dirty="0" err="1">
                <a:latin typeface="Times New Roman" pitchFamily="18" charset="0"/>
                <a:cs typeface="Times New Roman" pitchFamily="18" charset="0"/>
              </a:rPr>
              <a:t>hadîs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garîb</a:t>
            </a:r>
            <a:r>
              <a:rPr lang="tr-TR" dirty="0">
                <a:latin typeface="Times New Roman" pitchFamily="18" charset="0"/>
                <a:cs typeface="Times New Roman" pitchFamily="18" charset="0"/>
              </a:rPr>
              <a:t>” tir demiştir. </a:t>
            </a:r>
            <a:r>
              <a:rPr lang="tr-TR" dirty="0" err="1">
                <a:latin typeface="Times New Roman" pitchFamily="18" charset="0"/>
                <a:cs typeface="Times New Roman" pitchFamily="18" charset="0"/>
              </a:rPr>
              <a:t>Tirmizî</a:t>
            </a:r>
            <a:r>
              <a:rPr lang="tr-TR" dirty="0">
                <a:latin typeface="Times New Roman" pitchFamily="18" charset="0"/>
                <a:cs typeface="Times New Roman" pitchFamily="18" charset="0"/>
              </a:rPr>
              <a:t>,</a:t>
            </a:r>
            <a:r>
              <a:rPr lang="tr-TR" i="1" dirty="0">
                <a:latin typeface="Times New Roman" pitchFamily="18" charset="0"/>
                <a:cs typeface="Times New Roman" pitchFamily="18" charset="0"/>
              </a:rPr>
              <a:t> Sünen, </a:t>
            </a:r>
            <a:r>
              <a:rPr lang="tr-TR" dirty="0">
                <a:latin typeface="Times New Roman" pitchFamily="18" charset="0"/>
                <a:cs typeface="Times New Roman" pitchFamily="18" charset="0"/>
              </a:rPr>
              <a:t>III/ 579, V/ 345-346;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Mâce</a:t>
            </a:r>
            <a:r>
              <a:rPr lang="tr-TR" dirty="0">
                <a:latin typeface="Times New Roman" pitchFamily="18" charset="0"/>
                <a:cs typeface="Times New Roman" pitchFamily="18" charset="0"/>
              </a:rPr>
              <a:t>, II/ 733). Burada kastedilen şarkıcı </a:t>
            </a:r>
            <a:r>
              <a:rPr lang="tr-TR" dirty="0" err="1">
                <a:latin typeface="Times New Roman" pitchFamily="18" charset="0"/>
                <a:cs typeface="Times New Roman" pitchFamily="18" charset="0"/>
              </a:rPr>
              <a:t>câriyeler</a:t>
            </a:r>
            <a:r>
              <a:rPr lang="tr-TR" dirty="0">
                <a:latin typeface="Times New Roman" pitchFamily="18" charset="0"/>
                <a:cs typeface="Times New Roman" pitchFamily="18" charset="0"/>
              </a:rPr>
              <a:t>, içki meclislerinde </a:t>
            </a:r>
            <a:r>
              <a:rPr lang="tr-TR" dirty="0" err="1">
                <a:latin typeface="Times New Roman" pitchFamily="18" charset="0"/>
                <a:cs typeface="Times New Roman" pitchFamily="18" charset="0"/>
              </a:rPr>
              <a:t>fâsıklar</a:t>
            </a:r>
            <a:r>
              <a:rPr lang="tr-TR" dirty="0">
                <a:latin typeface="Times New Roman" pitchFamily="18" charset="0"/>
                <a:cs typeface="Times New Roman" pitchFamily="18" charset="0"/>
              </a:rPr>
              <a:t> için şarkı söyleyen </a:t>
            </a:r>
            <a:r>
              <a:rPr lang="tr-TR" dirty="0" err="1">
                <a:latin typeface="Times New Roman" pitchFamily="18" charset="0"/>
                <a:cs typeface="Times New Roman" pitchFamily="18" charset="0"/>
              </a:rPr>
              <a:t>câriyelerdir</a:t>
            </a:r>
            <a:r>
              <a:rPr lang="tr-TR" dirty="0">
                <a:latin typeface="Times New Roman" pitchFamily="18" charset="0"/>
                <a:cs typeface="Times New Roman" pitchFamily="18" charset="0"/>
              </a:rPr>
              <a:t>. Bundan </a:t>
            </a:r>
            <a:r>
              <a:rPr lang="tr-TR" dirty="0" err="1">
                <a:latin typeface="Times New Roman" pitchFamily="18" charset="0"/>
                <a:cs typeface="Times New Roman" pitchFamily="18" charset="0"/>
              </a:rPr>
              <a:t>semâ’ın</a:t>
            </a:r>
            <a:r>
              <a:rPr lang="tr-TR" dirty="0">
                <a:latin typeface="Times New Roman" pitchFamily="18" charset="0"/>
                <a:cs typeface="Times New Roman" pitchFamily="18" charset="0"/>
              </a:rPr>
              <a:t> haram olduğu hükmü çıkarılamaz (</a:t>
            </a:r>
            <a:r>
              <a:rPr lang="tr-TR" dirty="0" err="1">
                <a:latin typeface="Times New Roman" pitchFamily="18" charset="0"/>
                <a:cs typeface="Times New Roman" pitchFamily="18" charset="0"/>
              </a:rPr>
              <a:t>Ankaravî</a:t>
            </a:r>
            <a:r>
              <a:rPr lang="tr-TR" dirty="0">
                <a:latin typeface="Times New Roman" pitchFamily="18" charset="0"/>
                <a:cs typeface="Times New Roman" pitchFamily="18" charset="0"/>
              </a:rPr>
              <a:t>, 22/a). Bu </a:t>
            </a:r>
            <a:r>
              <a:rPr lang="tr-TR" dirty="0" err="1">
                <a:latin typeface="Times New Roman" pitchFamily="18" charset="0"/>
                <a:cs typeface="Times New Roman" pitchFamily="18" charset="0"/>
              </a:rPr>
              <a:t>hadîsi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reddetmiştir. Çünkü </a:t>
            </a:r>
            <a:r>
              <a:rPr lang="tr-TR" dirty="0" err="1">
                <a:latin typeface="Times New Roman" pitchFamily="18" charset="0"/>
                <a:cs typeface="Times New Roman" pitchFamily="18" charset="0"/>
              </a:rPr>
              <a:t>râvî</a:t>
            </a:r>
            <a:r>
              <a:rPr lang="tr-TR" dirty="0">
                <a:latin typeface="Times New Roman" pitchFamily="18" charset="0"/>
                <a:cs typeface="Times New Roman" pitchFamily="18" charset="0"/>
              </a:rPr>
              <a:t> zincirinde bulunan </a:t>
            </a:r>
            <a:r>
              <a:rPr lang="tr-TR" dirty="0" err="1">
                <a:latin typeface="Times New Roman" pitchFamily="18" charset="0"/>
                <a:cs typeface="Times New Roman" pitchFamily="18" charset="0"/>
              </a:rPr>
              <a:t>Saîd</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Ebî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Rezîn’in</a:t>
            </a:r>
            <a:r>
              <a:rPr lang="tr-TR" dirty="0">
                <a:latin typeface="Times New Roman" pitchFamily="18" charset="0"/>
                <a:cs typeface="Times New Roman" pitchFamily="18" charset="0"/>
              </a:rPr>
              <a:t> kardeşinden nakletmesini kabul etmemiştir. Ayrıca onun bu görüşünü </a:t>
            </a:r>
            <a:r>
              <a:rPr lang="tr-TR" dirty="0" err="1">
                <a:latin typeface="Times New Roman" pitchFamily="18" charset="0"/>
                <a:cs typeface="Times New Roman" pitchFamily="18" charset="0"/>
              </a:rPr>
              <a:t>Zehebî</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Mîzân</a:t>
            </a:r>
            <a:r>
              <a:rPr lang="tr-TR" i="1" dirty="0">
                <a:latin typeface="Times New Roman" pitchFamily="18" charset="0"/>
                <a:cs typeface="Times New Roman" pitchFamily="18" charset="0"/>
              </a:rPr>
              <a:t>: 2: 136)</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Hacer</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Lisân</a:t>
            </a:r>
            <a:r>
              <a:rPr lang="tr-TR" i="1" dirty="0">
                <a:latin typeface="Times New Roman" pitchFamily="18" charset="0"/>
                <a:cs typeface="Times New Roman" pitchFamily="18" charset="0"/>
              </a:rPr>
              <a:t>: 3 :29) </a:t>
            </a:r>
            <a:r>
              <a:rPr lang="tr-TR" dirty="0">
                <a:latin typeface="Times New Roman" pitchFamily="18" charset="0"/>
                <a:cs typeface="Times New Roman" pitchFamily="18" charset="0"/>
              </a:rPr>
              <a:t>desteklemiştir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1987, 421).</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45</a:t>
            </a:fld>
            <a:endParaRPr lang="tr-T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Kim bir ses sanatkârı </a:t>
            </a:r>
            <a:r>
              <a:rPr lang="tr-TR" i="1" dirty="0" err="1">
                <a:latin typeface="Times New Roman" pitchFamily="18" charset="0"/>
                <a:cs typeface="Times New Roman" pitchFamily="18" charset="0"/>
              </a:rPr>
              <a:t>câriyeyi</a:t>
            </a:r>
            <a:r>
              <a:rPr lang="tr-TR" i="1" dirty="0">
                <a:latin typeface="Times New Roman" pitchFamily="18" charset="0"/>
                <a:cs typeface="Times New Roman" pitchFamily="18" charset="0"/>
              </a:rPr>
              <a:t> dinlerse kulağına (</a:t>
            </a:r>
            <a:r>
              <a:rPr lang="tr-TR" i="1" dirty="0" err="1">
                <a:latin typeface="Times New Roman" pitchFamily="18" charset="0"/>
                <a:cs typeface="Times New Roman" pitchFamily="18" charset="0"/>
              </a:rPr>
              <a:t>kıyâmet</a:t>
            </a:r>
            <a:r>
              <a:rPr lang="tr-TR" i="1" dirty="0">
                <a:latin typeface="Times New Roman" pitchFamily="18" charset="0"/>
                <a:cs typeface="Times New Roman" pitchFamily="18" charset="0"/>
              </a:rPr>
              <a:t> gününde) eritilmiş kurşun dökülür.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bu hadisin felâketle dolu olduğunu, çünkü bu hadiste birçok bilinmeyen kişi var olduğunu söylemektedir. Ayrıca hadisteki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Naîm</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Kayserânî’nin</a:t>
            </a:r>
            <a:r>
              <a:rPr lang="tr-TR" dirty="0">
                <a:latin typeface="Times New Roman" pitchFamily="18" charset="0"/>
                <a:cs typeface="Times New Roman" pitchFamily="18" charset="0"/>
              </a:rPr>
              <a:t> kayıtlarında Ubeyd b. Muhammed olarak bilinmekte olduğunu, bu şahsın hadis </a:t>
            </a:r>
            <a:r>
              <a:rPr lang="tr-TR" dirty="0" err="1">
                <a:latin typeface="Times New Roman" pitchFamily="18" charset="0"/>
                <a:cs typeface="Times New Roman" pitchFamily="18" charset="0"/>
              </a:rPr>
              <a:t>rivâyetinde</a:t>
            </a:r>
            <a:r>
              <a:rPr lang="tr-TR" dirty="0">
                <a:latin typeface="Times New Roman" pitchFamily="18" charset="0"/>
                <a:cs typeface="Times New Roman" pitchFamily="18" charset="0"/>
              </a:rPr>
              <a:t> zayıf olduğunu ve </a:t>
            </a:r>
            <a:r>
              <a:rPr lang="tr-TR" dirty="0" err="1">
                <a:latin typeface="Times New Roman" pitchFamily="18" charset="0"/>
                <a:cs typeface="Times New Roman" pitchFamily="18" charset="0"/>
              </a:rPr>
              <a:t>İbnu’l</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Mubârek’e</a:t>
            </a:r>
            <a:r>
              <a:rPr lang="tr-TR" dirty="0">
                <a:latin typeface="Times New Roman" pitchFamily="18" charset="0"/>
                <a:cs typeface="Times New Roman" pitchFamily="18" charset="0"/>
              </a:rPr>
              <a:t> de ulaşmadığını söyleyerek bu hadisi </a:t>
            </a:r>
            <a:r>
              <a:rPr lang="tr-TR" dirty="0" err="1">
                <a:latin typeface="Times New Roman" pitchFamily="18" charset="0"/>
                <a:cs typeface="Times New Roman" pitchFamily="18" charset="0"/>
              </a:rPr>
              <a:t>garîb</a:t>
            </a:r>
            <a:r>
              <a:rPr lang="tr-TR" dirty="0">
                <a:latin typeface="Times New Roman" pitchFamily="18" charset="0"/>
                <a:cs typeface="Times New Roman" pitchFamily="18" charset="0"/>
              </a:rPr>
              <a:t> bulmuştur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425).</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46</a:t>
            </a:fld>
            <a:endParaRPr lang="tr-T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700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Ali b. </a:t>
            </a:r>
            <a:r>
              <a:rPr lang="tr-TR" dirty="0" err="1">
                <a:latin typeface="Times New Roman" pitchFamily="18" charset="0"/>
                <a:cs typeface="Times New Roman" pitchFamily="18" charset="0"/>
              </a:rPr>
              <a:t>Ebî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Tâlib’den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edilmiştir.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buyurdu ki: “</a:t>
            </a:r>
            <a:r>
              <a:rPr lang="tr-TR" i="1" dirty="0">
                <a:latin typeface="Times New Roman" pitchFamily="18" charset="0"/>
                <a:cs typeface="Times New Roman" pitchFamily="18" charset="0"/>
              </a:rPr>
              <a:t>Ümmetimde on beş haslet olursa onlara belâ </a:t>
            </a:r>
            <a:r>
              <a:rPr lang="tr-TR" i="1" dirty="0" err="1">
                <a:latin typeface="Times New Roman" pitchFamily="18" charset="0"/>
                <a:cs typeface="Times New Roman" pitchFamily="18" charset="0"/>
              </a:rPr>
              <a:t>nâzil</a:t>
            </a:r>
            <a:r>
              <a:rPr lang="tr-TR" i="1" dirty="0">
                <a:latin typeface="Times New Roman" pitchFamily="18" charset="0"/>
                <a:cs typeface="Times New Roman" pitchFamily="18" charset="0"/>
              </a:rPr>
              <a:t> olur. (Orada bulunanlar) </a:t>
            </a:r>
            <a:r>
              <a:rPr lang="tr-TR" dirty="0">
                <a:latin typeface="Times New Roman" pitchFamily="18" charset="0"/>
                <a:cs typeface="Times New Roman" pitchFamily="18" charset="0"/>
              </a:rPr>
              <a:t>"Ya </a:t>
            </a:r>
            <a:r>
              <a:rPr lang="tr-TR" dirty="0" err="1">
                <a:latin typeface="Times New Roman" pitchFamily="18" charset="0"/>
                <a:cs typeface="Times New Roman" pitchFamily="18" charset="0"/>
              </a:rPr>
              <a:t>Resûlallah</a:t>
            </a:r>
            <a:r>
              <a:rPr lang="tr-TR" dirty="0">
                <a:latin typeface="Times New Roman" pitchFamily="18" charset="0"/>
                <a:cs typeface="Times New Roman" pitchFamily="18" charset="0"/>
              </a:rPr>
              <a:t>, onlar nelerdir?" diye sorduklarında </a:t>
            </a:r>
            <a:r>
              <a:rPr lang="tr-TR" dirty="0" err="1">
                <a:latin typeface="Times New Roman" pitchFamily="18" charset="0"/>
                <a:cs typeface="Times New Roman" pitchFamily="18" charset="0"/>
              </a:rPr>
              <a:t>Resûlüllah</a:t>
            </a:r>
            <a:r>
              <a:rPr lang="tr-TR" dirty="0">
                <a:latin typeface="Times New Roman" pitchFamily="18" charset="0"/>
                <a:cs typeface="Times New Roman" pitchFamily="18" charset="0"/>
              </a:rPr>
              <a:t> şöyle buyurdu: “ </a:t>
            </a:r>
            <a:r>
              <a:rPr lang="tr-TR" i="1" dirty="0">
                <a:latin typeface="Times New Roman" pitchFamily="18" charset="0"/>
                <a:cs typeface="Times New Roman" pitchFamily="18" charset="0"/>
              </a:rPr>
              <a:t>İnsanlar serveti elden ele devrettiklerinde (müstahak olan kimselerden esirgediklerinde), emaneti </a:t>
            </a:r>
            <a:r>
              <a:rPr lang="tr-TR" i="1" dirty="0" err="1">
                <a:latin typeface="Times New Roman" pitchFamily="18" charset="0"/>
                <a:cs typeface="Times New Roman" pitchFamily="18" charset="0"/>
              </a:rPr>
              <a:t>ganîmet</a:t>
            </a:r>
            <a:r>
              <a:rPr lang="tr-TR" i="1" dirty="0">
                <a:latin typeface="Times New Roman" pitchFamily="18" charset="0"/>
                <a:cs typeface="Times New Roman" pitchFamily="18" charset="0"/>
              </a:rPr>
              <a:t> bildiklerinde, zekâtı zarar saydıklarında, erkek hanımına itaat edip annesine karşı geldiğinde, (arkadaşlarıyla iyi geçinip) babasına zulmettiğinde, </a:t>
            </a:r>
            <a:r>
              <a:rPr lang="tr-TR" i="1" dirty="0" err="1">
                <a:latin typeface="Times New Roman" pitchFamily="18" charset="0"/>
                <a:cs typeface="Times New Roman" pitchFamily="18" charset="0"/>
              </a:rPr>
              <a:t>Câmide</a:t>
            </a:r>
            <a:r>
              <a:rPr lang="tr-TR" i="1" dirty="0">
                <a:latin typeface="Times New Roman" pitchFamily="18" charset="0"/>
                <a:cs typeface="Times New Roman" pitchFamily="18" charset="0"/>
              </a:rPr>
              <a:t> sesler yükseldiğinde, aşağılık kimseler toplumu yönettiğinde, kişiye şerrinden korkularak ikram edildiğinde, (erkek tarafından) ipek elbise giyildiğinde, şarkıcı kadın ve çalgı âletleri edinildiğinde, ümmetin sonradan gelenleri öncekileri lânetlediklerinde, bunları yaptıklarında üç belâyı beklemelidirler: kırmızı (sam) yelinin esmesini, insanların </a:t>
            </a:r>
            <a:r>
              <a:rPr lang="tr-TR" i="1" dirty="0" err="1">
                <a:latin typeface="Times New Roman" pitchFamily="18" charset="0"/>
                <a:cs typeface="Times New Roman" pitchFamily="18" charset="0"/>
              </a:rPr>
              <a:t>meshedilmesi</a:t>
            </a:r>
            <a:r>
              <a:rPr lang="tr-TR" i="1" dirty="0">
                <a:latin typeface="Times New Roman" pitchFamily="18" charset="0"/>
                <a:cs typeface="Times New Roman" pitchFamily="18" charset="0"/>
              </a:rPr>
              <a:t> (hilkatlerinin değişmesini) ve toplumun çözülmesini.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Tirmizî</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Sünen, </a:t>
            </a:r>
            <a:r>
              <a:rPr lang="tr-TR" dirty="0" err="1">
                <a:latin typeface="Times New Roman" pitchFamily="18" charset="0"/>
                <a:cs typeface="Times New Roman" pitchFamily="18" charset="0"/>
              </a:rPr>
              <a:t>Fiten</a:t>
            </a:r>
            <a:r>
              <a:rPr lang="tr-TR" dirty="0">
                <a:latin typeface="Times New Roman" pitchFamily="18" charset="0"/>
                <a:cs typeface="Times New Roman" pitchFamily="18" charset="0"/>
              </a:rPr>
              <a:t>: 38).</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Bu hadisin senedinde bulunan </a:t>
            </a:r>
            <a:r>
              <a:rPr lang="tr-TR" dirty="0" err="1">
                <a:latin typeface="Times New Roman" pitchFamily="18" charset="0"/>
                <a:cs typeface="Times New Roman" pitchFamily="18" charset="0"/>
              </a:rPr>
              <a:t>Ebu’l</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Mürcâ</a:t>
            </a:r>
            <a:r>
              <a:rPr lang="tr-TR" dirty="0">
                <a:latin typeface="Times New Roman" pitchFamily="18" charset="0"/>
                <a:cs typeface="Times New Roman" pitchFamily="18" charset="0"/>
              </a:rPr>
              <a:t> el-</a:t>
            </a:r>
            <a:r>
              <a:rPr lang="tr-TR" dirty="0" err="1">
                <a:latin typeface="Times New Roman" pitchFamily="18" charset="0"/>
                <a:cs typeface="Times New Roman" pitchFamily="18" charset="0"/>
              </a:rPr>
              <a:t>Ceylânî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Saîd</a:t>
            </a:r>
            <a:r>
              <a:rPr lang="tr-TR" dirty="0">
                <a:latin typeface="Times New Roman" pitchFamily="18" charset="0"/>
                <a:cs typeface="Times New Roman" pitchFamily="18" charset="0"/>
              </a:rPr>
              <a:t>, Muhammed b. </a:t>
            </a:r>
            <a:r>
              <a:rPr lang="tr-TR" dirty="0" err="1">
                <a:latin typeface="Times New Roman" pitchFamily="18" charset="0"/>
                <a:cs typeface="Times New Roman" pitchFamily="18" charset="0"/>
              </a:rPr>
              <a:t>Kesîr</a:t>
            </a:r>
            <a:r>
              <a:rPr lang="tr-TR" dirty="0">
                <a:latin typeface="Times New Roman" pitchFamily="18" charset="0"/>
                <a:cs typeface="Times New Roman" pitchFamily="18" charset="0"/>
              </a:rPr>
              <a:t> el-</a:t>
            </a:r>
            <a:r>
              <a:rPr lang="tr-TR" dirty="0" err="1">
                <a:latin typeface="Times New Roman" pitchFamily="18" charset="0"/>
                <a:cs typeface="Times New Roman" pitchFamily="18" charset="0"/>
              </a:rPr>
              <a:t>Humusî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Ferec</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Fudâle</a:t>
            </a:r>
            <a:r>
              <a:rPr lang="tr-TR" dirty="0">
                <a:latin typeface="Times New Roman" pitchFamily="18" charset="0"/>
                <a:cs typeface="Times New Roman" pitchFamily="18" charset="0"/>
              </a:rPr>
              <a:t> gibi birçok kişinin kim oldukları bilinmediklerinden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bu hadisi reddetmiştir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421). Kaldı ki bu hadis, </a:t>
            </a:r>
            <a:r>
              <a:rPr lang="tr-TR" dirty="0" err="1">
                <a:latin typeface="Times New Roman" pitchFamily="18" charset="0"/>
                <a:cs typeface="Times New Roman" pitchFamily="18" charset="0"/>
              </a:rPr>
              <a:t>kıyâmet</a:t>
            </a:r>
            <a:r>
              <a:rPr lang="tr-TR" dirty="0">
                <a:latin typeface="Times New Roman" pitchFamily="18" charset="0"/>
                <a:cs typeface="Times New Roman" pitchFamily="18" charset="0"/>
              </a:rPr>
              <a:t> vaktinin yakınlığına dair alâmetleri belirten bir hadis olarak bilinmektedir, </a:t>
            </a:r>
            <a:r>
              <a:rPr lang="tr-TR" dirty="0" err="1">
                <a:latin typeface="Times New Roman" pitchFamily="18" charset="0"/>
                <a:cs typeface="Times New Roman" pitchFamily="18" charset="0"/>
              </a:rPr>
              <a:t>mûsikîyi</a:t>
            </a:r>
            <a:r>
              <a:rPr lang="tr-TR" dirty="0">
                <a:latin typeface="Times New Roman" pitchFamily="18" charset="0"/>
                <a:cs typeface="Times New Roman" pitchFamily="18" charset="0"/>
              </a:rPr>
              <a:t> bir sanat olarak yasaklayan hadis değildir. </a:t>
            </a:r>
          </a:p>
        </p:txBody>
      </p:sp>
      <p:sp>
        <p:nvSpPr>
          <p:cNvPr id="4" name="3 Slayt Numarası Yer Tutucusu"/>
          <p:cNvSpPr>
            <a:spLocks noGrp="1"/>
          </p:cNvSpPr>
          <p:nvPr>
            <p:ph type="sldNum" sz="quarter" idx="12"/>
          </p:nvPr>
        </p:nvSpPr>
        <p:spPr/>
        <p:txBody>
          <a:bodyPr/>
          <a:lstStyle/>
          <a:p>
            <a:fld id="{F31BBFBA-2FD8-4B70-9AE5-781C6C118D94}" type="slidenum">
              <a:rPr lang="tr-TR" smtClean="0"/>
              <a:pPr/>
              <a:t>47</a:t>
            </a:fld>
            <a:endParaRPr lang="tr-T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lnSpcReduction="1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Ümmetimden bazı insanlar içkiyi başka bir isim vererek içecekler, onların yanı başlarında çalgılar çalınır ve şarkıcı kadınlar şarkı söyler, Allah onları yerin dibine geçirir.</a:t>
            </a:r>
            <a:r>
              <a:rPr lang="tr-TR" dirty="0">
                <a:latin typeface="Times New Roman" pitchFamily="18" charset="0"/>
                <a:cs typeface="Times New Roman" pitchFamily="18" charset="0"/>
              </a:rPr>
              <a:t>” Hadis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Hanbel’in</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Müsned</a:t>
            </a:r>
            <a:r>
              <a:rPr lang="tr-TR" dirty="0" err="1">
                <a:latin typeface="Times New Roman" pitchFamily="18" charset="0"/>
                <a:cs typeface="Times New Roman" pitchFamily="18" charset="0"/>
              </a:rPr>
              <a:t>’inde</a:t>
            </a:r>
            <a:r>
              <a:rPr lang="tr-TR" dirty="0">
                <a:latin typeface="Times New Roman" pitchFamily="18" charset="0"/>
                <a:cs typeface="Times New Roman" pitchFamily="18" charset="0"/>
              </a:rPr>
              <a:t> ve biraz daha değişik şekilde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Mâce</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Sünen</a:t>
            </a:r>
            <a:r>
              <a:rPr lang="tr-TR" dirty="0" err="1">
                <a:latin typeface="Times New Roman" pitchFamily="18" charset="0"/>
                <a:cs typeface="Times New Roman" pitchFamily="18" charset="0"/>
              </a:rPr>
              <a:t>’inde</a:t>
            </a:r>
            <a:r>
              <a:rPr lang="tr-TR" dirty="0">
                <a:latin typeface="Times New Roman" pitchFamily="18" charset="0"/>
                <a:cs typeface="Times New Roman" pitchFamily="18" charset="0"/>
              </a:rPr>
              <a:t> geçmektedir. Hadisin </a:t>
            </a:r>
            <a:r>
              <a:rPr lang="tr-TR" dirty="0" err="1">
                <a:latin typeface="Times New Roman" pitchFamily="18" charset="0"/>
                <a:cs typeface="Times New Roman" pitchFamily="18" charset="0"/>
              </a:rPr>
              <a:t>râvî</a:t>
            </a:r>
            <a:r>
              <a:rPr lang="tr-TR" dirty="0">
                <a:latin typeface="Times New Roman" pitchFamily="18" charset="0"/>
                <a:cs typeface="Times New Roman" pitchFamily="18" charset="0"/>
              </a:rPr>
              <a:t> zincirinde </a:t>
            </a:r>
            <a:r>
              <a:rPr lang="tr-TR" dirty="0" err="1">
                <a:latin typeface="Times New Roman" pitchFamily="18" charset="0"/>
                <a:cs typeface="Times New Roman" pitchFamily="18" charset="0"/>
              </a:rPr>
              <a:t>Muaviye</a:t>
            </a:r>
            <a:r>
              <a:rPr lang="tr-TR" dirty="0">
                <a:latin typeface="Times New Roman" pitchFamily="18" charset="0"/>
                <a:cs typeface="Times New Roman" pitchFamily="18" charset="0"/>
              </a:rPr>
              <a:t> b. Salih olduğu için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onun hadisini zayıf olarak nitelemiş ve kabul etmemiştir.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yine </a:t>
            </a:r>
            <a:r>
              <a:rPr lang="tr-TR" dirty="0" err="1">
                <a:latin typeface="Times New Roman" pitchFamily="18" charset="0"/>
                <a:cs typeface="Times New Roman" pitchFamily="18" charset="0"/>
              </a:rPr>
              <a:t>râvîler</a:t>
            </a:r>
            <a:r>
              <a:rPr lang="tr-TR" dirty="0">
                <a:latin typeface="Times New Roman" pitchFamily="18" charset="0"/>
                <a:cs typeface="Times New Roman" pitchFamily="18" charset="0"/>
              </a:rPr>
              <a:t> arasında bulunan </a:t>
            </a:r>
            <a:r>
              <a:rPr lang="tr-TR" dirty="0" err="1">
                <a:latin typeface="Times New Roman" pitchFamily="18" charset="0"/>
                <a:cs typeface="Times New Roman" pitchFamily="18" charset="0"/>
              </a:rPr>
              <a:t>Mâlik</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Ebî</a:t>
            </a:r>
            <a:r>
              <a:rPr lang="tr-TR" dirty="0">
                <a:latin typeface="Times New Roman" pitchFamily="18" charset="0"/>
                <a:cs typeface="Times New Roman" pitchFamily="18" charset="0"/>
              </a:rPr>
              <a:t> Meryem kim olduğu bilinmiyor diyerek bu hadisi reddetmiştir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425, Hadis: 11).</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  </a:t>
            </a:r>
            <a:endParaRPr lang="tr-TR" dirty="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48</a:t>
            </a:fld>
            <a:endParaRPr lang="tr-T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925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Ümmetimden bazı topluluklar yemek içmek ve </a:t>
            </a:r>
            <a:r>
              <a:rPr lang="tr-TR" i="1" dirty="0" err="1">
                <a:latin typeface="Times New Roman" pitchFamily="18" charset="0"/>
                <a:cs typeface="Times New Roman" pitchFamily="18" charset="0"/>
              </a:rPr>
              <a:t>lehv</a:t>
            </a:r>
            <a:r>
              <a:rPr lang="tr-TR" i="1" dirty="0">
                <a:latin typeface="Times New Roman" pitchFamily="18" charset="0"/>
                <a:cs typeface="Times New Roman" pitchFamily="18" charset="0"/>
              </a:rPr>
              <a:t> (çalgı) ile geceleyeceklerdir ki sonra maymunlar ve domuzlar olarak sabahlayacaklardır. Bunların,  Allah’ın üzerlerine taş yağdırdığı ve yerin dibine soktuğu topluluklardan olmalarının sebebi, şarkıcı kadınlar tutmaları, içkileri içmeleri, def çalmaları ve ipek (elbise) giymeleridir…</a:t>
            </a:r>
            <a:r>
              <a:rPr lang="tr-TR" dirty="0">
                <a:latin typeface="Times New Roman" pitchFamily="18" charset="0"/>
                <a:cs typeface="Times New Roman" pitchFamily="18" charset="0"/>
              </a:rPr>
              <a:t>” Bu hadiste ismi zikredilmemiş kişi vardır ki o da hadisi kabul edilmeyen </a:t>
            </a:r>
            <a:r>
              <a:rPr lang="tr-TR" dirty="0" err="1">
                <a:latin typeface="Times New Roman" pitchFamily="18" charset="0"/>
                <a:cs typeface="Times New Roman" pitchFamily="18" charset="0"/>
              </a:rPr>
              <a:t>Ziyâd</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Ziyâd</a:t>
            </a:r>
            <a:r>
              <a:rPr lang="tr-TR" dirty="0">
                <a:latin typeface="Times New Roman" pitchFamily="18" charset="0"/>
                <a:cs typeface="Times New Roman" pitchFamily="18" charset="0"/>
              </a:rPr>
              <a:t> el-</a:t>
            </a:r>
            <a:r>
              <a:rPr lang="tr-TR" dirty="0" err="1">
                <a:latin typeface="Times New Roman" pitchFamily="18" charset="0"/>
                <a:cs typeface="Times New Roman" pitchFamily="18" charset="0"/>
              </a:rPr>
              <a:t>Cassâs’tır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Hazm</a:t>
            </a:r>
            <a:r>
              <a:rPr lang="tr-TR" dirty="0">
                <a:latin typeface="Times New Roman" pitchFamily="18" charset="0"/>
                <a:cs typeface="Times New Roman" pitchFamily="18" charset="0"/>
              </a:rPr>
              <a:t>, 426). İçkili </a:t>
            </a:r>
            <a:r>
              <a:rPr lang="tr-TR" dirty="0" err="1">
                <a:latin typeface="Times New Roman" pitchFamily="18" charset="0"/>
                <a:cs typeface="Times New Roman" pitchFamily="18" charset="0"/>
              </a:rPr>
              <a:t>sefâhat</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sefâlet</a:t>
            </a:r>
            <a:r>
              <a:rPr lang="tr-TR" dirty="0">
                <a:latin typeface="Times New Roman" pitchFamily="18" charset="0"/>
                <a:cs typeface="Times New Roman" pitchFamily="18" charset="0"/>
              </a:rPr>
              <a:t> âlemlerini tasvir eden bu hadis olmasa da bu tip toplantı ve âlemlerin yapılmasının dinen </a:t>
            </a:r>
            <a:r>
              <a:rPr lang="tr-TR" dirty="0" err="1">
                <a:latin typeface="Times New Roman" pitchFamily="18" charset="0"/>
                <a:cs typeface="Times New Roman" pitchFamily="18" charset="0"/>
              </a:rPr>
              <a:t>câiz</a:t>
            </a:r>
            <a:r>
              <a:rPr lang="tr-TR" dirty="0">
                <a:latin typeface="Times New Roman" pitchFamily="18" charset="0"/>
                <a:cs typeface="Times New Roman" pitchFamily="18" charset="0"/>
              </a:rPr>
              <a:t> olmadığı herkes tarafından bilinen şeylerdendir.</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49</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lehinde ve aleyhinde olanlar hadislerden de kendilerine göre deliller ileri sürmüşlerdir. İlerde görüleceği üzere,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mübâh</a:t>
            </a:r>
            <a:r>
              <a:rPr lang="tr-TR" dirty="0">
                <a:latin typeface="Times New Roman" pitchFamily="18" charset="0"/>
                <a:cs typeface="Times New Roman" pitchFamily="18" charset="0"/>
              </a:rPr>
              <a:t> olduğuna delil olarak gösterilen hadisler daha net,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bakımından daha sağlam, İslâm’ın genel prensiplerine ve dünya görüşüne daha uygun bulunmaktadır. </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5</a:t>
            </a:fld>
            <a:endParaRPr lang="tr-T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70000" lnSpcReduction="20000"/>
          </a:bodyPr>
          <a:lstStyle/>
          <a:p>
            <a:pPr algn="just"/>
            <a:r>
              <a:rPr lang="tr-TR" dirty="0">
                <a:sym typeface="Symbol"/>
              </a:rPr>
              <a:t></a:t>
            </a:r>
            <a:r>
              <a:rPr lang="tr-TR" dirty="0"/>
              <a:t> ”</a:t>
            </a:r>
            <a:r>
              <a:rPr lang="tr-TR" i="1" dirty="0"/>
              <a:t>Aziz ve Celil olan Rabbim </a:t>
            </a:r>
            <a:r>
              <a:rPr lang="tr-TR" i="1" dirty="0" err="1"/>
              <a:t>Tanbûr</a:t>
            </a:r>
            <a:r>
              <a:rPr lang="tr-TR" i="1" dirty="0"/>
              <a:t> ve </a:t>
            </a:r>
            <a:r>
              <a:rPr lang="tr-TR" i="1" dirty="0" err="1"/>
              <a:t>Mizmar</a:t>
            </a:r>
            <a:r>
              <a:rPr lang="tr-TR" i="1" dirty="0"/>
              <a:t> (düdük)’ı reddetmemi bana emretti.</a:t>
            </a:r>
            <a:r>
              <a:rPr lang="tr-TR" dirty="0"/>
              <a:t>” Aynı </a:t>
            </a:r>
            <a:r>
              <a:rPr lang="tr-TR" dirty="0" err="1"/>
              <a:t>hadîs</a:t>
            </a:r>
            <a:r>
              <a:rPr lang="tr-TR" dirty="0"/>
              <a:t> başka yollarla da değişik şekilde nakledilmiştir: “</a:t>
            </a:r>
            <a:r>
              <a:rPr lang="tr-TR" i="1" dirty="0"/>
              <a:t>…düdükleri ve davulları yıkmak, (başka bir </a:t>
            </a:r>
            <a:r>
              <a:rPr lang="tr-TR" i="1" dirty="0" err="1"/>
              <a:t>rivâyette</a:t>
            </a:r>
            <a:r>
              <a:rPr lang="tr-TR" i="1" dirty="0"/>
              <a:t>) düdükleri kırmak için gönderildim.</a:t>
            </a:r>
            <a:r>
              <a:rPr lang="tr-TR" dirty="0"/>
              <a:t>” Bu hadisi İbrahim b. El-</a:t>
            </a:r>
            <a:r>
              <a:rPr lang="tr-TR" dirty="0" err="1"/>
              <a:t>Yesa</a:t>
            </a:r>
            <a:r>
              <a:rPr lang="tr-TR" dirty="0"/>
              <a:t>’ </a:t>
            </a:r>
            <a:r>
              <a:rPr lang="tr-TR" dirty="0" err="1"/>
              <a:t>rivâyet</a:t>
            </a:r>
            <a:r>
              <a:rPr lang="tr-TR" dirty="0"/>
              <a:t> etmiştir ki </a:t>
            </a:r>
            <a:r>
              <a:rPr lang="tr-TR" dirty="0" err="1"/>
              <a:t>Buhârî</a:t>
            </a:r>
            <a:r>
              <a:rPr lang="tr-TR" dirty="0"/>
              <a:t> onun </a:t>
            </a:r>
            <a:r>
              <a:rPr lang="tr-TR" dirty="0" err="1"/>
              <a:t>münkeru’l</a:t>
            </a:r>
            <a:r>
              <a:rPr lang="tr-TR" dirty="0"/>
              <a:t>-</a:t>
            </a:r>
            <a:r>
              <a:rPr lang="tr-TR" dirty="0" err="1"/>
              <a:t>hadîs</a:t>
            </a:r>
            <a:r>
              <a:rPr lang="tr-TR" dirty="0"/>
              <a:t> olduğunu söylemiştir (</a:t>
            </a:r>
            <a:r>
              <a:rPr lang="tr-TR" dirty="0" err="1"/>
              <a:t>İbn</a:t>
            </a:r>
            <a:r>
              <a:rPr lang="tr-TR" dirty="0"/>
              <a:t> </a:t>
            </a:r>
            <a:r>
              <a:rPr lang="tr-TR" dirty="0" err="1"/>
              <a:t>Hazm</a:t>
            </a:r>
            <a:r>
              <a:rPr lang="tr-TR" dirty="0"/>
              <a:t>, 426). Bu hadiste bir gariplik vardır ki, “</a:t>
            </a:r>
            <a:r>
              <a:rPr lang="tr-TR" i="1" dirty="0"/>
              <a:t>Ben ancak yüksek bir ahlâkı tamamlamak için gönderildim</a:t>
            </a:r>
            <a:r>
              <a:rPr lang="tr-TR" dirty="0"/>
              <a:t>” diyen bir peygamberi, </a:t>
            </a:r>
            <a:r>
              <a:rPr lang="tr-TR" dirty="0" err="1"/>
              <a:t>mûsikî</a:t>
            </a:r>
            <a:r>
              <a:rPr lang="tr-TR" dirty="0"/>
              <a:t> âletlerini kırmak için gönderilmiş gibi göstermek, O’nun yüce gayesini küçültmek ve ulvî vazifesini basitleştirmek olmaz mı? O, ne </a:t>
            </a:r>
            <a:r>
              <a:rPr lang="tr-TR" dirty="0" err="1"/>
              <a:t>mûsikî</a:t>
            </a:r>
            <a:r>
              <a:rPr lang="tr-TR" dirty="0"/>
              <a:t> âletlerini </a:t>
            </a:r>
            <a:r>
              <a:rPr lang="tr-TR" dirty="0" err="1"/>
              <a:t>imâl</a:t>
            </a:r>
            <a:r>
              <a:rPr lang="tr-TR" dirty="0"/>
              <a:t> etmek ve ne de kırmak için gönderilmemişti. Müzik âletlerini imal etmek ve kullanmak kadar, onları kırıp yok etmek de onun yüce görevinin dışında idi. Bu sebeple İslâm’a ve ahlâka aykırı olmadıkça </a:t>
            </a:r>
            <a:r>
              <a:rPr lang="tr-TR" dirty="0" err="1"/>
              <a:t>mûsikî</a:t>
            </a:r>
            <a:r>
              <a:rPr lang="tr-TR" dirty="0"/>
              <a:t> uygulamalarını </a:t>
            </a:r>
            <a:r>
              <a:rPr lang="tr-TR" dirty="0" err="1"/>
              <a:t>mübâh</a:t>
            </a:r>
            <a:r>
              <a:rPr lang="tr-TR" dirty="0"/>
              <a:t> görmüş, hatta bazen bu işi teşvik etmiştir. Buna karşılık bir kere olsun bir </a:t>
            </a:r>
            <a:r>
              <a:rPr lang="tr-TR" dirty="0" err="1"/>
              <a:t>mûsikî</a:t>
            </a:r>
            <a:r>
              <a:rPr lang="tr-TR" dirty="0"/>
              <a:t> âletini kırdığı veya kırdırdığı bilinmemektedir. “</a:t>
            </a:r>
            <a:r>
              <a:rPr lang="tr-TR" i="1" dirty="0"/>
              <a:t>…çalgı âletlerini kırmak için gönderildim…</a:t>
            </a:r>
            <a:r>
              <a:rPr lang="tr-TR" dirty="0"/>
              <a:t>” sözü, Hz. Peygamberin asıl gönderiliş amacı ile ilgili olan hadis veznine tatbik edilerek uydurulmuş saçma bir sözden başka bir şey değildir (Uludağ, 152).</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50</a:t>
            </a:fld>
            <a:endParaRPr lang="tr-T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85000" lnSpcReduction="20000"/>
          </a:bodyPr>
          <a:lstStyle/>
          <a:p>
            <a:pPr algn="just"/>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Abbas’tan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edilen bir hadiste Hz. Peygamber (S.A.V.)’in: “</a:t>
            </a:r>
            <a:r>
              <a:rPr lang="tr-TR" i="1" dirty="0">
                <a:latin typeface="Times New Roman" pitchFamily="18" charset="0"/>
                <a:cs typeface="Times New Roman" pitchFamily="18" charset="0"/>
              </a:rPr>
              <a:t>Şüphesiz ki Allah bana içkiyi, kumarı ve davulu haram kıldı.</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Hanbel</a:t>
            </a:r>
            <a:r>
              <a:rPr lang="tr-TR" dirty="0">
                <a:latin typeface="Times New Roman" pitchFamily="18" charset="0"/>
                <a:cs typeface="Times New Roman" pitchFamily="18" charset="0"/>
              </a:rPr>
              <a:t>, I/ 289 ve 350, II/ 158 ve 171-172) buyurduğu nakledilmektedir. </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Şüphesiz ki Allah Teâlâ ümmetime içkiyi, kumarı, </a:t>
            </a:r>
            <a:r>
              <a:rPr lang="tr-TR" i="1" dirty="0" err="1">
                <a:latin typeface="Times New Roman" pitchFamily="18" charset="0"/>
                <a:cs typeface="Times New Roman" pitchFamily="18" charset="0"/>
              </a:rPr>
              <a:t>mizr’i</a:t>
            </a:r>
            <a:r>
              <a:rPr lang="tr-TR" i="1" dirty="0">
                <a:latin typeface="Times New Roman" pitchFamily="18" charset="0"/>
                <a:cs typeface="Times New Roman" pitchFamily="18" charset="0"/>
              </a:rPr>
              <a:t> (tahıldan yapılan içkiyi), davulu ve </a:t>
            </a:r>
            <a:r>
              <a:rPr lang="tr-TR" i="1" dirty="0" err="1">
                <a:latin typeface="Times New Roman" pitchFamily="18" charset="0"/>
                <a:cs typeface="Times New Roman" pitchFamily="18" charset="0"/>
              </a:rPr>
              <a:t>Ud’u</a:t>
            </a:r>
            <a:r>
              <a:rPr lang="tr-TR" i="1" dirty="0">
                <a:latin typeface="Times New Roman" pitchFamily="18" charset="0"/>
                <a:cs typeface="Times New Roman" pitchFamily="18" charset="0"/>
              </a:rPr>
              <a:t> haram kılmıştır.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Hanbel</a:t>
            </a:r>
            <a:r>
              <a:rPr lang="tr-TR" dirty="0">
                <a:latin typeface="Times New Roman" pitchFamily="18" charset="0"/>
                <a:cs typeface="Times New Roman" pitchFamily="18" charset="0"/>
              </a:rPr>
              <a:t>, II/ 165 ve 167).</a:t>
            </a:r>
          </a:p>
          <a:p>
            <a:pPr algn="just"/>
            <a:r>
              <a:rPr lang="tr-TR" dirty="0">
                <a:latin typeface="Times New Roman" pitchFamily="18" charset="0"/>
                <a:cs typeface="Times New Roman" pitchFamily="18" charset="0"/>
              </a:rPr>
              <a:t>	</a:t>
            </a:r>
            <a:r>
              <a:rPr lang="tr-TR" dirty="0">
                <a:latin typeface="Times New Roman" pitchFamily="18" charset="0"/>
                <a:cs typeface="Times New Roman" pitchFamily="18" charset="0"/>
                <a:sym typeface="Symbol"/>
              </a:rPr>
              <a:t></a:t>
            </a:r>
            <a:r>
              <a:rPr lang="tr-TR" dirty="0">
                <a:latin typeface="Times New Roman" pitchFamily="18" charset="0"/>
                <a:cs typeface="Times New Roman" pitchFamily="18" charset="0"/>
              </a:rPr>
              <a:t> Gece </a:t>
            </a:r>
            <a:r>
              <a:rPr lang="tr-TR" dirty="0" err="1">
                <a:latin typeface="Times New Roman" pitchFamily="18" charset="0"/>
                <a:cs typeface="Times New Roman" pitchFamily="18" charset="0"/>
              </a:rPr>
              <a:t>teğannî</a:t>
            </a:r>
            <a:r>
              <a:rPr lang="tr-TR" dirty="0">
                <a:latin typeface="Times New Roman" pitchFamily="18" charset="0"/>
                <a:cs typeface="Times New Roman" pitchFamily="18" charset="0"/>
              </a:rPr>
              <a:t> yapan bir adamın sesini işiten Nebi (S.A.V.): “</a:t>
            </a:r>
            <a:r>
              <a:rPr lang="tr-TR" i="1" dirty="0">
                <a:latin typeface="Times New Roman" pitchFamily="18" charset="0"/>
                <a:cs typeface="Times New Roman" pitchFamily="18" charset="0"/>
              </a:rPr>
              <a:t>Bu adamın kıldığı namazın hükmü yoktur.</a:t>
            </a:r>
            <a:r>
              <a:rPr lang="tr-TR" dirty="0">
                <a:latin typeface="Times New Roman" pitchFamily="18" charset="0"/>
                <a:cs typeface="Times New Roman" pitchFamily="18" charset="0"/>
              </a:rPr>
              <a:t>” buyurdu (</a:t>
            </a:r>
            <a:r>
              <a:rPr lang="tr-TR" dirty="0" err="1">
                <a:latin typeface="Times New Roman" pitchFamily="18" charset="0"/>
                <a:cs typeface="Times New Roman" pitchFamily="18" charset="0"/>
              </a:rPr>
              <a:t>Şevkânî</a:t>
            </a:r>
            <a:r>
              <a:rPr lang="tr-TR" dirty="0">
                <a:latin typeface="Times New Roman" pitchFamily="18" charset="0"/>
                <a:cs typeface="Times New Roman" pitchFamily="18" charset="0"/>
              </a:rPr>
              <a:t>, VIII/ 179</a:t>
            </a:r>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aleyhinde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edilen daha birçok hadis vardır. Ancak bunlar gerçekten </a:t>
            </a:r>
            <a:r>
              <a:rPr lang="tr-TR" dirty="0" err="1">
                <a:latin typeface="Times New Roman" pitchFamily="18" charset="0"/>
                <a:cs typeface="Times New Roman" pitchFamily="18" charset="0"/>
              </a:rPr>
              <a:t>mûsikîyi</a:t>
            </a:r>
            <a:r>
              <a:rPr lang="tr-TR" dirty="0">
                <a:latin typeface="Times New Roman" pitchFamily="18" charset="0"/>
                <a:cs typeface="Times New Roman" pitchFamily="18" charset="0"/>
              </a:rPr>
              <a:t> bir sanat olarak yasaklayan hadisler değildir. Bu hadislerde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yasaklanması hep </a:t>
            </a:r>
            <a:r>
              <a:rPr lang="tr-TR" dirty="0" err="1">
                <a:latin typeface="Times New Roman" pitchFamily="18" charset="0"/>
                <a:cs typeface="Times New Roman" pitchFamily="18" charset="0"/>
              </a:rPr>
              <a:t>ârizî</a:t>
            </a:r>
            <a:r>
              <a:rPr lang="tr-TR" dirty="0">
                <a:latin typeface="Times New Roman" pitchFamily="18" charset="0"/>
                <a:cs typeface="Times New Roman" pitchFamily="18" charset="0"/>
              </a:rPr>
              <a:t> (geçici) nedenden dolayıdır yahut da hadis </a:t>
            </a:r>
            <a:r>
              <a:rPr lang="tr-TR" dirty="0" err="1">
                <a:latin typeface="Times New Roman" pitchFamily="18" charset="0"/>
                <a:cs typeface="Times New Roman" pitchFamily="18" charset="0"/>
              </a:rPr>
              <a:t>sahîh</a:t>
            </a:r>
            <a:r>
              <a:rPr lang="tr-TR" dirty="0">
                <a:latin typeface="Times New Roman" pitchFamily="18" charset="0"/>
                <a:cs typeface="Times New Roman" pitchFamily="18" charset="0"/>
              </a:rPr>
              <a:t> değildir. </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51</a:t>
            </a:fld>
            <a:endParaRPr lang="tr-T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000" dirty="0">
                <a:latin typeface="Times New Roman" pitchFamily="18" charset="0"/>
                <a:cs typeface="Times New Roman" pitchFamily="18" charset="0"/>
              </a:rPr>
              <a:t>C- FIKIH MEZHEPLERİNİN MÛSİKÎ HAKKINDAKİ GÖRÜŞLERİ</a:t>
            </a:r>
            <a:br>
              <a:rPr lang="tr-TR" sz="2000" dirty="0">
                <a:latin typeface="Times New Roman" pitchFamily="18" charset="0"/>
                <a:cs typeface="Times New Roman" pitchFamily="18" charset="0"/>
              </a:rPr>
            </a:br>
            <a:endParaRPr lang="tr-TR" sz="2000"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285860"/>
            <a:ext cx="8229600" cy="4840303"/>
          </a:xfrm>
        </p:spPr>
        <p:txBody>
          <a:bodyPr>
            <a:normAutofit/>
          </a:bodyPr>
          <a:lstStyle/>
          <a:p>
            <a:pPr algn="just"/>
            <a:r>
              <a:rPr lang="tr-TR" sz="1800" dirty="0" err="1">
                <a:latin typeface="Times New Roman" pitchFamily="18" charset="0"/>
                <a:cs typeface="Times New Roman" pitchFamily="18" charset="0"/>
              </a:rPr>
              <a:t>Semâ’ın</a:t>
            </a:r>
            <a:r>
              <a:rPr lang="tr-TR" sz="1800" dirty="0">
                <a:latin typeface="Times New Roman" pitchFamily="18" charset="0"/>
                <a:cs typeface="Times New Roman" pitchFamily="18" charset="0"/>
              </a:rPr>
              <a:t> birçok tasavvufî çevrede iyi karşılanıp takdir görmesine rağmen, fıkıhta en müsamahakâr olanlar sınırlı olarak </a:t>
            </a:r>
            <a:r>
              <a:rPr lang="tr-TR" sz="1800" dirty="0" err="1">
                <a:latin typeface="Times New Roman" pitchFamily="18" charset="0"/>
                <a:cs typeface="Times New Roman" pitchFamily="18" charset="0"/>
              </a:rPr>
              <a:t>mûsikînin</a:t>
            </a:r>
            <a:r>
              <a:rPr lang="tr-TR" sz="1800" dirty="0">
                <a:latin typeface="Times New Roman" pitchFamily="18" charset="0"/>
                <a:cs typeface="Times New Roman" pitchFamily="18" charset="0"/>
              </a:rPr>
              <a:t> ancak bazı çeşitlerinin </a:t>
            </a:r>
            <a:r>
              <a:rPr lang="tr-TR" sz="1800" dirty="0" err="1">
                <a:latin typeface="Times New Roman" pitchFamily="18" charset="0"/>
                <a:cs typeface="Times New Roman" pitchFamily="18" charset="0"/>
              </a:rPr>
              <a:t>mübah</a:t>
            </a:r>
            <a:r>
              <a:rPr lang="tr-TR" sz="1800" dirty="0">
                <a:latin typeface="Times New Roman" pitchFamily="18" charset="0"/>
                <a:cs typeface="Times New Roman" pitchFamily="18" charset="0"/>
              </a:rPr>
              <a:t> olabileceğini söylemektedirler. Genel ifadeyle </a:t>
            </a:r>
            <a:r>
              <a:rPr lang="tr-TR" sz="1800" dirty="0" err="1">
                <a:latin typeface="Times New Roman" pitchFamily="18" charset="0"/>
                <a:cs typeface="Times New Roman" pitchFamily="18" charset="0"/>
              </a:rPr>
              <a:t>mûsikî</a:t>
            </a:r>
            <a:r>
              <a:rPr lang="tr-TR" sz="1800" dirty="0">
                <a:latin typeface="Times New Roman" pitchFamily="18" charset="0"/>
                <a:cs typeface="Times New Roman" pitchFamily="18" charset="0"/>
              </a:rPr>
              <a:t> hakkında bir serbestlik fıkıhta görülmemektedir. Bu konuda en serbest düşünenler bile </a:t>
            </a:r>
            <a:r>
              <a:rPr lang="tr-TR" sz="1800" dirty="0" err="1">
                <a:latin typeface="Times New Roman" pitchFamily="18" charset="0"/>
                <a:cs typeface="Times New Roman" pitchFamily="18" charset="0"/>
              </a:rPr>
              <a:t>mübahlık</a:t>
            </a:r>
            <a:r>
              <a:rPr lang="tr-TR" sz="1800" dirty="0">
                <a:latin typeface="Times New Roman" pitchFamily="18" charset="0"/>
                <a:cs typeface="Times New Roman" pitchFamily="18" charset="0"/>
              </a:rPr>
              <a:t> konusunda mutlaka bazı şartları ileri sürmektedirler. </a:t>
            </a:r>
          </a:p>
          <a:p>
            <a:pPr algn="just"/>
            <a:r>
              <a:rPr lang="tr-TR" sz="1800" dirty="0">
                <a:latin typeface="Times New Roman" pitchFamily="18" charset="0"/>
                <a:cs typeface="Times New Roman" pitchFamily="18" charset="0"/>
              </a:rPr>
              <a:t>İslâm Hukuku ile ilgili kaynaklardaki bu tartışmaları burada verecek değiliz, ancak önde gelen mezheplerin </a:t>
            </a:r>
            <a:r>
              <a:rPr lang="tr-TR" sz="1800" dirty="0" err="1">
                <a:latin typeface="Times New Roman" pitchFamily="18" charset="0"/>
                <a:cs typeface="Times New Roman" pitchFamily="18" charset="0"/>
              </a:rPr>
              <a:t>mûsikî</a:t>
            </a:r>
            <a:r>
              <a:rPr lang="tr-TR" sz="1800" dirty="0">
                <a:latin typeface="Times New Roman" pitchFamily="18" charset="0"/>
                <a:cs typeface="Times New Roman" pitchFamily="18" charset="0"/>
              </a:rPr>
              <a:t> konusundaki görüşlerine kısa kısa değinmek istiyoruz.  </a:t>
            </a:r>
          </a:p>
          <a:p>
            <a:pPr algn="just"/>
            <a:r>
              <a:rPr lang="tr-TR" sz="1800" b="1" dirty="0">
                <a:latin typeface="Times New Roman" pitchFamily="18" charset="0"/>
                <a:cs typeface="Times New Roman" pitchFamily="18" charset="0"/>
              </a:rPr>
              <a:t>	</a:t>
            </a:r>
            <a:r>
              <a:rPr lang="tr-TR" sz="1800" dirty="0" err="1">
                <a:latin typeface="Times New Roman" pitchFamily="18" charset="0"/>
                <a:cs typeface="Times New Roman" pitchFamily="18" charset="0"/>
              </a:rPr>
              <a:t>Mûsikî</a:t>
            </a:r>
            <a:r>
              <a:rPr lang="tr-TR" sz="1800" dirty="0">
                <a:latin typeface="Times New Roman" pitchFamily="18" charset="0"/>
                <a:cs typeface="Times New Roman" pitchFamily="18" charset="0"/>
              </a:rPr>
              <a:t> konusunda </a:t>
            </a:r>
            <a:r>
              <a:rPr lang="tr-TR" sz="1800" dirty="0" err="1">
                <a:latin typeface="Times New Roman" pitchFamily="18" charset="0"/>
                <a:cs typeface="Times New Roman" pitchFamily="18" charset="0"/>
              </a:rPr>
              <a:t>Hicâz</a:t>
            </a:r>
            <a:r>
              <a:rPr lang="tr-TR" sz="1800" dirty="0">
                <a:latin typeface="Times New Roman" pitchFamily="18" charset="0"/>
                <a:cs typeface="Times New Roman" pitchFamily="18" charset="0"/>
              </a:rPr>
              <a:t> ekolüne sahip olanlar, müzik ve </a:t>
            </a:r>
            <a:r>
              <a:rPr lang="tr-TR" sz="1800" dirty="0" err="1">
                <a:latin typeface="Times New Roman" pitchFamily="18" charset="0"/>
                <a:cs typeface="Times New Roman" pitchFamily="18" charset="0"/>
              </a:rPr>
              <a:t>semâ</a:t>
            </a:r>
            <a:r>
              <a:rPr lang="tr-TR" sz="1800" dirty="0">
                <a:latin typeface="Times New Roman" pitchFamily="18" charset="0"/>
                <a:cs typeface="Times New Roman" pitchFamily="18" charset="0"/>
              </a:rPr>
              <a:t>’ konularında daha çok uygulamalara bağlı olarak hareket etmektedirler, Peygamberimiz Hz. Muhammed (S.A.V)’in ve ashabının tatbikatlarını ve o zamanki Arap örf ve âdetlerini esas almaktadırlar. Irak ekolüne mensup olanlar </a:t>
            </a:r>
            <a:r>
              <a:rPr lang="tr-TR" sz="1800" dirty="0" err="1">
                <a:latin typeface="Times New Roman" pitchFamily="18" charset="0"/>
                <a:cs typeface="Times New Roman" pitchFamily="18" charset="0"/>
              </a:rPr>
              <a:t>mûsikî</a:t>
            </a:r>
            <a:r>
              <a:rPr lang="tr-TR" sz="1800" dirty="0">
                <a:latin typeface="Times New Roman" pitchFamily="18" charset="0"/>
                <a:cs typeface="Times New Roman" pitchFamily="18" charset="0"/>
              </a:rPr>
              <a:t> konusunda daha çok nakil ve akılla hareket etmişler ancak zamanla tasavvufun fıkıh üzerindeki tesiriyle Irak fıkıh ekolüne mensup olanların da </a:t>
            </a:r>
            <a:r>
              <a:rPr lang="tr-TR" sz="1800" dirty="0" err="1">
                <a:latin typeface="Times New Roman" pitchFamily="18" charset="0"/>
                <a:cs typeface="Times New Roman" pitchFamily="18" charset="0"/>
              </a:rPr>
              <a:t>Hicâz</a:t>
            </a:r>
            <a:r>
              <a:rPr lang="tr-TR" sz="1800" dirty="0">
                <a:latin typeface="Times New Roman" pitchFamily="18" charset="0"/>
                <a:cs typeface="Times New Roman" pitchFamily="18" charset="0"/>
              </a:rPr>
              <a:t> fıkıh ekolü mensupları gibi müsamahakâr bir duruma geldikleri bilinmektedir. </a:t>
            </a:r>
          </a:p>
        </p:txBody>
      </p:sp>
      <p:sp>
        <p:nvSpPr>
          <p:cNvPr id="4" name="3 Slayt Numarası Yer Tutucusu"/>
          <p:cNvSpPr>
            <a:spLocks noGrp="1"/>
          </p:cNvSpPr>
          <p:nvPr>
            <p:ph type="sldNum" sz="quarter" idx="12"/>
          </p:nvPr>
        </p:nvSpPr>
        <p:spPr/>
        <p:txBody>
          <a:bodyPr/>
          <a:lstStyle/>
          <a:p>
            <a:fld id="{F31BBFBA-2FD8-4B70-9AE5-781C6C118D94}" type="slidenum">
              <a:rPr lang="tr-TR" smtClean="0"/>
              <a:pPr/>
              <a:t>52</a:t>
            </a:fld>
            <a:endParaRPr lang="tr-T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a:bodyPr>
          <a:lstStyle/>
          <a:p>
            <a:pPr algn="just"/>
            <a:endParaRPr lang="tr-TR" sz="2400" dirty="0" smtClean="0">
              <a:latin typeface="Times New Roman" pitchFamily="18" charset="0"/>
              <a:cs typeface="Times New Roman" pitchFamily="18" charset="0"/>
            </a:endParaRPr>
          </a:p>
          <a:p>
            <a:pPr algn="just"/>
            <a:r>
              <a:rPr lang="tr-TR" sz="2400" dirty="0" err="1" smtClean="0">
                <a:latin typeface="Times New Roman" pitchFamily="18" charset="0"/>
                <a:cs typeface="Times New Roman" pitchFamily="18" charset="0"/>
              </a:rPr>
              <a:t>Fakîhler</a:t>
            </a:r>
            <a:r>
              <a:rPr lang="tr-TR" sz="2400" dirty="0" smtClean="0">
                <a:latin typeface="Times New Roman" pitchFamily="18" charset="0"/>
                <a:cs typeface="Times New Roman" pitchFamily="18" charset="0"/>
              </a:rPr>
              <a:t> </a:t>
            </a:r>
            <a:r>
              <a:rPr lang="tr-TR" sz="2400" dirty="0">
                <a:latin typeface="Times New Roman" pitchFamily="18" charset="0"/>
                <a:cs typeface="Times New Roman" pitchFamily="18" charset="0"/>
              </a:rPr>
              <a:t>iki farklı bakış açısıyla müzik ve eğlenceyi ele almaktadırlar. </a:t>
            </a:r>
          </a:p>
          <a:p>
            <a:pPr algn="just"/>
            <a:r>
              <a:rPr lang="tr-TR" sz="2400" dirty="0">
                <a:latin typeface="Times New Roman" pitchFamily="18" charset="0"/>
                <a:cs typeface="Times New Roman" pitchFamily="18" charset="0"/>
              </a:rPr>
              <a:t>	Bir kısmına göre </a:t>
            </a:r>
            <a:r>
              <a:rPr lang="tr-TR" sz="2400" dirty="0" err="1">
                <a:latin typeface="Times New Roman" pitchFamily="18" charset="0"/>
                <a:cs typeface="Times New Roman" pitchFamily="18" charset="0"/>
              </a:rPr>
              <a:t>âyet</a:t>
            </a:r>
            <a:r>
              <a:rPr lang="tr-TR" sz="2400" dirty="0">
                <a:latin typeface="Times New Roman" pitchFamily="18" charset="0"/>
                <a:cs typeface="Times New Roman" pitchFamily="18" charset="0"/>
              </a:rPr>
              <a:t> ve hadisler doğrultusunda mutlak yasaklama vardır fakat bundan bazı istisnalar olabilir. </a:t>
            </a:r>
          </a:p>
          <a:p>
            <a:pPr algn="just"/>
            <a:r>
              <a:rPr lang="tr-TR" sz="2400" dirty="0">
                <a:latin typeface="Times New Roman" pitchFamily="18" charset="0"/>
                <a:cs typeface="Times New Roman" pitchFamily="18" charset="0"/>
              </a:rPr>
              <a:t>	Diğer bir kısmına göre de müzik ve eğlence konusunda </a:t>
            </a:r>
            <a:r>
              <a:rPr lang="tr-TR" sz="2400" dirty="0" err="1">
                <a:latin typeface="Times New Roman" pitchFamily="18" charset="0"/>
                <a:cs typeface="Times New Roman" pitchFamily="18" charset="0"/>
              </a:rPr>
              <a:t>ibâhe</a:t>
            </a:r>
            <a:r>
              <a:rPr lang="tr-TR" sz="2400" dirty="0">
                <a:latin typeface="Times New Roman" pitchFamily="18" charset="0"/>
                <a:cs typeface="Times New Roman" pitchFamily="18" charset="0"/>
              </a:rPr>
              <a:t> mutlak olarak vardır fakat istisnaî olarak bazı yasaklamalar olabilir görüşündedirler. </a:t>
            </a:r>
          </a:p>
          <a:p>
            <a:pPr algn="just"/>
            <a:r>
              <a:rPr lang="tr-TR" sz="2400" dirty="0">
                <a:latin typeface="Times New Roman" pitchFamily="18" charset="0"/>
                <a:cs typeface="Times New Roman" pitchFamily="18" charset="0"/>
              </a:rPr>
              <a:t>	Her iki düşünceye mensup olanların kendilerine göre de delilleri var, haklı oldukları ve yanıldıkları taraflar da vardır. Müzik ve eğlence konusundaki görüşlerini bu doğrultuda ileri sürmektedirler. </a:t>
            </a:r>
          </a:p>
          <a:p>
            <a:endParaRPr lang="tr-TR" sz="2000"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53</a:t>
            </a:fld>
            <a:endParaRPr lang="tr-T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fontScale="85000" lnSpcReduction="10000"/>
          </a:bodyPr>
          <a:lstStyle/>
          <a:p>
            <a:pPr algn="just"/>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kötüye kullanılmaya müsait bir konu olması sebebiyle, halkın bu sanatı kötüye kullanabileceği ihtimalini göz önünde bulunduran bazı </a:t>
            </a:r>
            <a:r>
              <a:rPr lang="tr-TR" dirty="0" err="1">
                <a:latin typeface="Times New Roman" pitchFamily="18" charset="0"/>
                <a:cs typeface="Times New Roman" pitchFamily="18" charset="0"/>
              </a:rPr>
              <a:t>fakîhler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sanatını en </a:t>
            </a:r>
            <a:r>
              <a:rPr lang="tr-TR" dirty="0" err="1">
                <a:latin typeface="Times New Roman" pitchFamily="18" charset="0"/>
                <a:cs typeface="Times New Roman" pitchFamily="18" charset="0"/>
              </a:rPr>
              <a:t>âdi</a:t>
            </a:r>
            <a:r>
              <a:rPr lang="tr-TR" dirty="0">
                <a:latin typeface="Times New Roman" pitchFamily="18" charset="0"/>
                <a:cs typeface="Times New Roman" pitchFamily="18" charset="0"/>
              </a:rPr>
              <a:t> meslekler içinde zikretmişler, bu sanatla uğraşanları </a:t>
            </a:r>
            <a:r>
              <a:rPr lang="tr-TR" dirty="0" err="1">
                <a:latin typeface="Times New Roman" pitchFamily="18" charset="0"/>
                <a:cs typeface="Times New Roman" pitchFamily="18" charset="0"/>
              </a:rPr>
              <a:t>fâsık</a:t>
            </a:r>
            <a:r>
              <a:rPr lang="tr-TR" dirty="0">
                <a:latin typeface="Times New Roman" pitchFamily="18" charset="0"/>
                <a:cs typeface="Times New Roman" pitchFamily="18" charset="0"/>
              </a:rPr>
              <a:t> olarak nitelendirmişler ve bunların şahitliklerinin kabul olmayacağını söylemişlerdir. Salt yasakçılık anlayışıyla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konusunu hukuk kitaplarında “</a:t>
            </a:r>
            <a:r>
              <a:rPr lang="tr-TR" dirty="0" err="1">
                <a:latin typeface="Times New Roman" pitchFamily="18" charset="0"/>
                <a:cs typeface="Times New Roman" pitchFamily="18" charset="0"/>
              </a:rPr>
              <a:t>Kitâbü’l</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lehviyyât</a:t>
            </a:r>
            <a:r>
              <a:rPr lang="tr-TR" dirty="0">
                <a:latin typeface="Times New Roman" pitchFamily="18" charset="0"/>
                <a:cs typeface="Times New Roman" pitchFamily="18" charset="0"/>
              </a:rPr>
              <a:t>” “Boş ve lüzumsuz şeyler bölümünde) zikretmişlerdir. Böylece ihtimal dâhilinde olan, gerçekle ilgisi olmayan bir takım endişelerin halka yansımalarına sebep olmuşlar, meselenin inceliği ve sebepleri açıklanmayarak yasaklama yolunu tercih etmişlerdir. Dolayısıyla, bu konu hakkında liyakatsiz kişilerin verdikleri bilgiler, toplum içinde değişik anlayışlara sebep olmuştur. </a:t>
            </a:r>
          </a:p>
        </p:txBody>
      </p:sp>
      <p:sp>
        <p:nvSpPr>
          <p:cNvPr id="4" name="3 Slayt Numarası Yer Tutucusu"/>
          <p:cNvSpPr>
            <a:spLocks noGrp="1"/>
          </p:cNvSpPr>
          <p:nvPr>
            <p:ph type="sldNum" sz="quarter" idx="12"/>
          </p:nvPr>
        </p:nvSpPr>
        <p:spPr/>
        <p:txBody>
          <a:bodyPr/>
          <a:lstStyle/>
          <a:p>
            <a:fld id="{F31BBFBA-2FD8-4B70-9AE5-781C6C118D94}" type="slidenum">
              <a:rPr lang="tr-TR" smtClean="0"/>
              <a:pPr/>
              <a:t>54</a:t>
            </a:fld>
            <a:endParaRPr lang="tr-T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92500" lnSpcReduction="10000"/>
          </a:bodyPr>
          <a:lstStyle/>
          <a:p>
            <a:pPr algn="just"/>
            <a:r>
              <a:rPr lang="tr-TR" dirty="0">
                <a:latin typeface="Times New Roman" pitchFamily="18" charset="0"/>
                <a:cs typeface="Times New Roman" pitchFamily="18" charset="0"/>
              </a:rPr>
              <a:t>Peygamberimiz özellikle düğünlerde eğlenme, şen şakrak olma, sevinme, oynama ve gülme gibi konularda </a:t>
            </a:r>
            <a:r>
              <a:rPr lang="tr-TR" dirty="0" err="1">
                <a:latin typeface="Times New Roman" pitchFamily="18" charset="0"/>
                <a:cs typeface="Times New Roman" pitchFamily="18" charset="0"/>
              </a:rPr>
              <a:t>husûsi</a:t>
            </a:r>
            <a:r>
              <a:rPr lang="tr-TR" dirty="0">
                <a:latin typeface="Times New Roman" pitchFamily="18" charset="0"/>
                <a:cs typeface="Times New Roman" pitchFamily="18" charset="0"/>
              </a:rPr>
              <a:t> bir ilgi gösterdiği halde, onun bu tutumunun sonradan, dindarlık hevesiyle bazıları tarafından ne hale getirildiği meydandadır. Bayramlarda, düğünlerde, neşeli günlerde ve eğlencelerde, insan olması hasebiyle içinde bulunduğu toplumun fıtratına ters düşmeyen tavırlarıyla, insanlar için gerçekten eşsiz bir örnek olan yüce Peygamberimiz, tebliğ ettiği dinin prensiplerine aykırı olan davranışları da anında düzeltmesini bilen bir sorumluluk anlayışıyla hareket etmiştir. </a:t>
            </a:r>
          </a:p>
        </p:txBody>
      </p:sp>
      <p:sp>
        <p:nvSpPr>
          <p:cNvPr id="4" name="3 Slayt Numarası Yer Tutucusu"/>
          <p:cNvSpPr>
            <a:spLocks noGrp="1"/>
          </p:cNvSpPr>
          <p:nvPr>
            <p:ph type="sldNum" sz="quarter" idx="12"/>
          </p:nvPr>
        </p:nvSpPr>
        <p:spPr/>
        <p:txBody>
          <a:bodyPr/>
          <a:lstStyle/>
          <a:p>
            <a:fld id="{F31BBFBA-2FD8-4B70-9AE5-781C6C118D94}" type="slidenum">
              <a:rPr lang="tr-TR" smtClean="0"/>
              <a:pPr/>
              <a:t>55</a:t>
            </a:fld>
            <a:endParaRPr lang="tr-T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548680"/>
            <a:ext cx="8157592" cy="504056"/>
          </a:xfrm>
        </p:spPr>
        <p:txBody>
          <a:bodyPr>
            <a:noAutofit/>
          </a:bodyPr>
          <a:lstStyle/>
          <a:p>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Prof. Dr. Bayram AKDOĞAN</a:t>
            </a:r>
            <a:endParaRPr lang="tr-TR" sz="3200"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lgn="ctr">
              <a:buNone/>
            </a:pPr>
            <a:endParaRPr lang="tr-TR" dirty="0" smtClean="0">
              <a:latin typeface="Times New Roman" pitchFamily="18" charset="0"/>
              <a:cs typeface="Times New Roman" pitchFamily="18" charset="0"/>
            </a:endParaRPr>
          </a:p>
          <a:p>
            <a:pPr algn="ctr">
              <a:buNone/>
            </a:pPr>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56</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gn="just"/>
            <a:r>
              <a:rPr lang="tr-TR" dirty="0">
                <a:latin typeface="Times New Roman" pitchFamily="18" charset="0"/>
                <a:cs typeface="Times New Roman" pitchFamily="18" charset="0"/>
              </a:rPr>
              <a:t>Hz. Muhammed (S.A.V.)’den günümüze gelinceye kadar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konusunda çok şeyler söylenmiş ve yazılmıştır. Bunlara bakarak, bugün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hakkında bir sonuca ulaşmamız çok zordur. </a:t>
            </a:r>
            <a:r>
              <a:rPr lang="tr-TR" dirty="0" err="1">
                <a:latin typeface="Times New Roman" pitchFamily="18" charset="0"/>
                <a:cs typeface="Times New Roman" pitchFamily="18" charset="0"/>
              </a:rPr>
              <a:t>Âyet</a:t>
            </a:r>
            <a:r>
              <a:rPr lang="tr-TR" dirty="0">
                <a:latin typeface="Times New Roman" pitchFamily="18" charset="0"/>
                <a:cs typeface="Times New Roman" pitchFamily="18" charset="0"/>
              </a:rPr>
              <a:t> ve Hadislerin dışında birçok kişisel kanaatler, idareci ve hâkimlerin baskısı altında görev yapan âlimlerin zorunlu olarak verdikleri </a:t>
            </a:r>
            <a:r>
              <a:rPr lang="tr-TR" dirty="0" err="1">
                <a:latin typeface="Times New Roman" pitchFamily="18" charset="0"/>
                <a:cs typeface="Times New Roman" pitchFamily="18" charset="0"/>
              </a:rPr>
              <a:t>fetvâlar</a:t>
            </a:r>
            <a:r>
              <a:rPr lang="tr-TR" dirty="0">
                <a:latin typeface="Times New Roman" pitchFamily="18" charset="0"/>
                <a:cs typeface="Times New Roman" pitchFamily="18" charset="0"/>
              </a:rPr>
              <a:t> kaynaklara yansımıştır. Birçok ana ve </a:t>
            </a:r>
            <a:r>
              <a:rPr lang="tr-TR" dirty="0" err="1">
                <a:latin typeface="Times New Roman" pitchFamily="18" charset="0"/>
                <a:cs typeface="Times New Roman" pitchFamily="18" charset="0"/>
              </a:rPr>
              <a:t>tâli</a:t>
            </a:r>
            <a:r>
              <a:rPr lang="tr-TR" dirty="0">
                <a:latin typeface="Times New Roman" pitchFamily="18" charset="0"/>
                <a:cs typeface="Times New Roman" pitchFamily="18" charset="0"/>
              </a:rPr>
              <a:t> konuda olduğu gibi,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konusunda da ana kaynakların, yani </a:t>
            </a:r>
            <a:r>
              <a:rPr lang="tr-TR" dirty="0" err="1">
                <a:latin typeface="Times New Roman" pitchFamily="18" charset="0"/>
                <a:cs typeface="Times New Roman" pitchFamily="18" charset="0"/>
              </a:rPr>
              <a:t>âyet</a:t>
            </a:r>
            <a:r>
              <a:rPr lang="tr-TR" dirty="0">
                <a:latin typeface="Times New Roman" pitchFamily="18" charset="0"/>
                <a:cs typeface="Times New Roman" pitchFamily="18" charset="0"/>
              </a:rPr>
              <a:t> ve hadislerin ele alınması gerekmektedir. Konunun aslı ne ise onu söylemeli ve ortaya konmalıdır. Çünkü hiç kimse dindarlıkta </a:t>
            </a:r>
            <a:r>
              <a:rPr lang="tr-TR" dirty="0" err="1">
                <a:latin typeface="Times New Roman" pitchFamily="18" charset="0"/>
                <a:cs typeface="Times New Roman" pitchFamily="18" charset="0"/>
              </a:rPr>
              <a:t>Resûlullah’ın</a:t>
            </a:r>
            <a:r>
              <a:rPr lang="tr-TR" dirty="0">
                <a:latin typeface="Times New Roman" pitchFamily="18" charset="0"/>
                <a:cs typeface="Times New Roman" pitchFamily="18" charset="0"/>
              </a:rPr>
              <a:t> önüne geçemez, kimse de Allah’a dinini öğretemez.</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algn="just"/>
            <a:r>
              <a:rPr lang="tr-TR" dirty="0">
                <a:latin typeface="Times New Roman" pitchFamily="18" charset="0"/>
                <a:cs typeface="Times New Roman" pitchFamily="18" charset="0"/>
              </a:rPr>
              <a:t>Enes b. </a:t>
            </a:r>
            <a:r>
              <a:rPr lang="tr-TR" dirty="0" err="1">
                <a:latin typeface="Times New Roman" pitchFamily="18" charset="0"/>
                <a:cs typeface="Times New Roman" pitchFamily="18" charset="0"/>
              </a:rPr>
              <a:t>Mâlik</a:t>
            </a:r>
            <a:r>
              <a:rPr lang="tr-TR" dirty="0">
                <a:latin typeface="Times New Roman" pitchFamily="18" charset="0"/>
                <a:cs typeface="Times New Roman" pitchFamily="18" charset="0"/>
              </a:rPr>
              <a:t> (R.A.)’den </a:t>
            </a:r>
            <a:r>
              <a:rPr lang="tr-TR" dirty="0" err="1">
                <a:latin typeface="Times New Roman" pitchFamily="18" charset="0"/>
                <a:cs typeface="Times New Roman" pitchFamily="18" charset="0"/>
              </a:rPr>
              <a:t>rivâyet</a:t>
            </a:r>
            <a:r>
              <a:rPr lang="tr-TR" dirty="0">
                <a:latin typeface="Times New Roman" pitchFamily="18" charset="0"/>
                <a:cs typeface="Times New Roman" pitchFamily="18" charset="0"/>
              </a:rPr>
              <a:t> edilmiştir ki şöyle diyor: Bir gün üç kişi Hz. Peygamber’in hanımlarının bulunduğu eve geldi ve Nebi (S.A.V.)’in ibadetinden sordular. Kendilerine bu konuda gereken bilgi verilince, onlar bunu azımsar gibi oldular ve Peygamber (S.A.V.) nerede, biz neredeyiz diye ümitsizliğe düştüler. Halbuki Onun gelmiş ve gelecek bütün günahları affedilmiştir dediler. Bunun üzerine onlardan birisi: “Ben geceleri uyumayıp hep namaz kılarak ömrümü geçireceğim” dedi. Diğeri de: “Ben daima oruç tutup hiç orucumu bozmayacağım” dedi. Diğeri de: “Ben de kadınlardan uzak durup ömrüm boyunca evlenmeyeceğim” dedi. </a:t>
            </a:r>
            <a:r>
              <a:rPr lang="tr-TR" dirty="0" err="1">
                <a:latin typeface="Times New Roman" pitchFamily="18" charset="0"/>
                <a:cs typeface="Times New Roman" pitchFamily="18" charset="0"/>
              </a:rPr>
              <a:t>Resûlullah</a:t>
            </a:r>
            <a:r>
              <a:rPr lang="tr-TR" dirty="0">
                <a:latin typeface="Times New Roman" pitchFamily="18" charset="0"/>
                <a:cs typeface="Times New Roman" pitchFamily="18" charset="0"/>
              </a:rPr>
              <a:t> geldi ve onlara: “</a:t>
            </a:r>
            <a:r>
              <a:rPr lang="tr-TR" i="1" dirty="0">
                <a:latin typeface="Times New Roman" pitchFamily="18" charset="0"/>
                <a:cs typeface="Times New Roman" pitchFamily="18" charset="0"/>
              </a:rPr>
              <a:t>Şöyle şöyle diyenler siz misiniz? Allah’a yemin ederim ki, sizin Allah’tan en çok korkanınız ve sakınanınız benim. Fakat ben oruç tutarım ve iftar ederim, namaz kılarım ve uyurum, kadınlarla da evlenirim. (İşte bu benim sünnetimdir). Kim benim sünnetimden yüz çevirirse benden değildir</a:t>
            </a:r>
            <a:r>
              <a:rPr lang="tr-TR" dirty="0">
                <a:latin typeface="Times New Roman" pitchFamily="18" charset="0"/>
                <a:cs typeface="Times New Roman" pitchFamily="18" charset="0"/>
              </a:rPr>
              <a:t>” buyurdu (</a:t>
            </a:r>
            <a:r>
              <a:rPr lang="tr-TR" dirty="0" err="1">
                <a:latin typeface="Times New Roman" pitchFamily="18" charset="0"/>
                <a:cs typeface="Times New Roman" pitchFamily="18" charset="0"/>
              </a:rPr>
              <a:t>Buhârî</a:t>
            </a:r>
            <a:r>
              <a:rPr lang="tr-TR" dirty="0">
                <a:latin typeface="Times New Roman" pitchFamily="18" charset="0"/>
                <a:cs typeface="Times New Roman" pitchFamily="18" charset="0"/>
              </a:rPr>
              <a:t>, 1979, 67/ 116). Bu hadise göre ibadet ve dindarlıkta Peygamberden ileri geçmek isteyen insanlar kınanmış oldu. Hz. Peygamber zamanında bazı Müslümanlar daha da ileri giderek, maalesef, Allah’a dinini öğretmeye </a:t>
            </a:r>
            <a:r>
              <a:rPr lang="tr-TR" dirty="0" smtClean="0">
                <a:latin typeface="Times New Roman" pitchFamily="18" charset="0"/>
                <a:cs typeface="Times New Roman" pitchFamily="18" charset="0"/>
              </a:rPr>
              <a:t>kalkışmışlardır.</a:t>
            </a:r>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F31BBFBA-2FD8-4B70-9AE5-781C6C118D94}"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gn="just"/>
            <a:r>
              <a:rPr lang="tr-TR" dirty="0" err="1">
                <a:latin typeface="Times New Roman" pitchFamily="18" charset="0"/>
                <a:cs typeface="Times New Roman" pitchFamily="18" charset="0"/>
              </a:rPr>
              <a:t>Esed</a:t>
            </a:r>
            <a:r>
              <a:rPr lang="tr-TR" dirty="0">
                <a:latin typeface="Times New Roman" pitchFamily="18" charset="0"/>
                <a:cs typeface="Times New Roman" pitchFamily="18" charset="0"/>
              </a:rPr>
              <a:t> Oğullarından bir topluluk, bir kıtlık senesinde Medine’ye gelerek iman ettiklerini söylemişler ve Hz. Peygamber’e “Sana yüklerimiz ve ailelerimizle geldik. Seninle filan kabile gibi savaşmadık” demişler, sadaka istemişlerdi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Sa’d</a:t>
            </a:r>
            <a:r>
              <a:rPr lang="tr-TR" dirty="0">
                <a:latin typeface="Times New Roman" pitchFamily="18" charset="0"/>
                <a:cs typeface="Times New Roman" pitchFamily="18" charset="0"/>
              </a:rPr>
              <a:t>, 1/ 292). </a:t>
            </a:r>
            <a:r>
              <a:rPr lang="tr-TR" dirty="0" err="1">
                <a:latin typeface="Times New Roman" pitchFamily="18" charset="0"/>
                <a:cs typeface="Times New Roman" pitchFamily="18" charset="0"/>
              </a:rPr>
              <a:t>Hucurât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sûresi</a:t>
            </a:r>
            <a:r>
              <a:rPr lang="tr-TR" dirty="0">
                <a:latin typeface="Times New Roman" pitchFamily="18" charset="0"/>
                <a:cs typeface="Times New Roman" pitchFamily="18" charset="0"/>
              </a:rPr>
              <a:t> 14. </a:t>
            </a:r>
            <a:r>
              <a:rPr lang="tr-TR" dirty="0" err="1">
                <a:latin typeface="Times New Roman" pitchFamily="18" charset="0"/>
                <a:cs typeface="Times New Roman" pitchFamily="18" charset="0"/>
              </a:rPr>
              <a:t>âyeti</a:t>
            </a:r>
            <a:r>
              <a:rPr lang="tr-TR" dirty="0">
                <a:latin typeface="Times New Roman" pitchFamily="18" charset="0"/>
                <a:cs typeface="Times New Roman" pitchFamily="18" charset="0"/>
              </a:rPr>
              <a:t> onların bu durumunu tahlil ederek, onların kalpten tasdik etmediklerini, sadece dilden teslimiyetlerini belirttiklerini ifade etmektedir. İman ettiklerini başa kakarak bildiren ve şeriatın kendi isteklerine göre hükmetmesini isteyen bu topluluk hakkında: “</a:t>
            </a:r>
            <a:r>
              <a:rPr lang="tr-TR" i="1" dirty="0">
                <a:latin typeface="Times New Roman" pitchFamily="18" charset="0"/>
                <a:cs typeface="Times New Roman" pitchFamily="18" charset="0"/>
              </a:rPr>
              <a:t>De ki: siz dininizi Allah’a mı öğretiyorsunuz? Oysa Allah göklerde olanları da bilir, yerde olanları da. Allah her şeyi hakkıyla bilendir.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Hucurât</a:t>
            </a:r>
            <a:r>
              <a:rPr lang="tr-TR" dirty="0">
                <a:latin typeface="Times New Roman" pitchFamily="18" charset="0"/>
                <a:cs typeface="Times New Roman" pitchFamily="18" charset="0"/>
              </a:rPr>
              <a:t>: 16) buyrulmuştur. </a:t>
            </a:r>
          </a:p>
          <a:p>
            <a:endParaRPr lang="tr-TR" dirty="0"/>
          </a:p>
        </p:txBody>
      </p:sp>
      <p:sp>
        <p:nvSpPr>
          <p:cNvPr id="4" name="3 Slayt Numarası Yer Tutucusu"/>
          <p:cNvSpPr>
            <a:spLocks noGrp="1"/>
          </p:cNvSpPr>
          <p:nvPr>
            <p:ph type="sldNum" sz="quarter" idx="12"/>
          </p:nvPr>
        </p:nvSpPr>
        <p:spPr/>
        <p:txBody>
          <a:bodyPr/>
          <a:lstStyle/>
          <a:p>
            <a:fld id="{F31BBFBA-2FD8-4B70-9AE5-781C6C118D94}"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77500" lnSpcReduction="20000"/>
          </a:bodyPr>
          <a:lstStyle/>
          <a:p>
            <a:pPr algn="just"/>
            <a:r>
              <a:rPr lang="tr-TR" dirty="0">
                <a:solidFill>
                  <a:srgbClr val="FF0000"/>
                </a:solidFill>
                <a:latin typeface="Times New Roman" pitchFamily="18" charset="0"/>
                <a:cs typeface="Times New Roman" pitchFamily="18" charset="0"/>
              </a:rPr>
              <a:t>İslâmî araştırmalarda bir konunun hükmü araştırılırken</a:t>
            </a:r>
            <a:r>
              <a:rPr lang="tr-TR" dirty="0">
                <a:latin typeface="Times New Roman" pitchFamily="18" charset="0"/>
                <a:cs typeface="Times New Roman" pitchFamily="18" charset="0"/>
              </a:rPr>
              <a:t>, önce o konu ile ilgili </a:t>
            </a:r>
            <a:r>
              <a:rPr lang="tr-TR" dirty="0" err="1">
                <a:latin typeface="Times New Roman" pitchFamily="18" charset="0"/>
                <a:cs typeface="Times New Roman" pitchFamily="18" charset="0"/>
              </a:rPr>
              <a:t>âyetler</a:t>
            </a:r>
            <a:r>
              <a:rPr lang="tr-TR" dirty="0">
                <a:latin typeface="Times New Roman" pitchFamily="18" charset="0"/>
                <a:cs typeface="Times New Roman" pitchFamily="18" charset="0"/>
              </a:rPr>
              <a:t> varsa bunlar tespit edilir. </a:t>
            </a:r>
            <a:r>
              <a:rPr lang="tr-TR" dirty="0" err="1">
                <a:latin typeface="Times New Roman" pitchFamily="18" charset="0"/>
                <a:cs typeface="Times New Roman" pitchFamily="18" charset="0"/>
              </a:rPr>
              <a:t>Âyetlerin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sebeb</a:t>
            </a:r>
            <a:r>
              <a:rPr lang="tr-TR" dirty="0">
                <a:latin typeface="Times New Roman" pitchFamily="18" charset="0"/>
                <a:cs typeface="Times New Roman" pitchFamily="18" charset="0"/>
              </a:rPr>
              <a:t>-i </a:t>
            </a:r>
            <a:r>
              <a:rPr lang="tr-TR" dirty="0" err="1">
                <a:latin typeface="Times New Roman" pitchFamily="18" charset="0"/>
                <a:cs typeface="Times New Roman" pitchFamily="18" charset="0"/>
              </a:rPr>
              <a:t>nüzûlleri</a:t>
            </a:r>
            <a:r>
              <a:rPr lang="tr-TR" dirty="0">
                <a:latin typeface="Times New Roman" pitchFamily="18" charset="0"/>
                <a:cs typeface="Times New Roman" pitchFamily="18" charset="0"/>
              </a:rPr>
              <a:t> (indiriliş sebepleri) çok önemlidir. Her hangi bir konuda inen bir </a:t>
            </a:r>
            <a:r>
              <a:rPr lang="tr-TR" dirty="0" err="1">
                <a:latin typeface="Times New Roman" pitchFamily="18" charset="0"/>
                <a:cs typeface="Times New Roman" pitchFamily="18" charset="0"/>
              </a:rPr>
              <a:t>âyeti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zâhiri</a:t>
            </a:r>
            <a:r>
              <a:rPr lang="tr-TR" dirty="0">
                <a:latin typeface="Times New Roman" pitchFamily="18" charset="0"/>
                <a:cs typeface="Times New Roman" pitchFamily="18" charset="0"/>
              </a:rPr>
              <a:t> anlamına bakarak başka bir konuyla ilgili gibi göstermek Allah’a iftiradır ve büyük günahtır. </a:t>
            </a:r>
          </a:p>
          <a:p>
            <a:pPr algn="just"/>
            <a:r>
              <a:rPr lang="tr-TR" dirty="0">
                <a:latin typeface="Times New Roman" pitchFamily="18" charset="0"/>
                <a:cs typeface="Times New Roman" pitchFamily="18" charset="0"/>
              </a:rPr>
              <a:t>	Eğer konu ile ilgili </a:t>
            </a:r>
            <a:r>
              <a:rPr lang="tr-TR" dirty="0" err="1">
                <a:latin typeface="Times New Roman" pitchFamily="18" charset="0"/>
                <a:cs typeface="Times New Roman" pitchFamily="18" charset="0"/>
              </a:rPr>
              <a:t>âyet</a:t>
            </a:r>
            <a:r>
              <a:rPr lang="tr-TR" dirty="0">
                <a:latin typeface="Times New Roman" pitchFamily="18" charset="0"/>
                <a:cs typeface="Times New Roman" pitchFamily="18" charset="0"/>
              </a:rPr>
              <a:t> yoksa o zaman Hz. Muhammed (S.A.V.) in hadisleri araştırılır. Bulunan hadislerin kaynakları çıkarılır. Hadisi nakledenlerin (</a:t>
            </a:r>
            <a:r>
              <a:rPr lang="tr-TR" dirty="0" err="1">
                <a:latin typeface="Times New Roman" pitchFamily="18" charset="0"/>
                <a:cs typeface="Times New Roman" pitchFamily="18" charset="0"/>
              </a:rPr>
              <a:t>râvîlerin</a:t>
            </a:r>
            <a:r>
              <a:rPr lang="tr-TR" dirty="0">
                <a:latin typeface="Times New Roman" pitchFamily="18" charset="0"/>
                <a:cs typeface="Times New Roman" pitchFamily="18" charset="0"/>
              </a:rPr>
              <a:t>) durumu araştırılır, sağlamlık ve güvenirlik konusunda bu hadisler incelemeye tabi tutulur. İslâm’ın genel prensiplerine ve Hz. Peygamber’in tebliğ ettiği dinin temel esaslarıyla bağdaşıp bağdaşmadığı araştırılır. </a:t>
            </a:r>
          </a:p>
        </p:txBody>
      </p:sp>
      <p:sp>
        <p:nvSpPr>
          <p:cNvPr id="4" name="3 Slayt Numarası Yer Tutucusu"/>
          <p:cNvSpPr>
            <a:spLocks noGrp="1"/>
          </p:cNvSpPr>
          <p:nvPr>
            <p:ph type="sldNum" sz="quarter" idx="12"/>
          </p:nvPr>
        </p:nvSpPr>
        <p:spPr/>
        <p:txBody>
          <a:bodyPr/>
          <a:lstStyle/>
          <a:p>
            <a:fld id="{F31BBFBA-2FD8-4B70-9AE5-781C6C118D94}" type="slidenum">
              <a:rPr lang="tr-TR" smtClean="0"/>
              <a:pPr/>
              <a:t>9</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4185</Words>
  <Application>Microsoft Office PowerPoint</Application>
  <PresentationFormat>Ekran Gösterisi (4:3)</PresentationFormat>
  <Paragraphs>185</Paragraphs>
  <Slides>56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56</vt:i4>
      </vt:variant>
    </vt:vector>
  </HeadingPairs>
  <TitlesOfParts>
    <vt:vector size="62" baseType="lpstr">
      <vt:lpstr>Arial</vt:lpstr>
      <vt:lpstr>Calibri</vt:lpstr>
      <vt:lpstr>Shaikh Hamdullah</vt:lpstr>
      <vt:lpstr>Symbol</vt:lpstr>
      <vt:lpstr>Times New Roman</vt:lpstr>
      <vt:lpstr>Ofis Teması</vt:lpstr>
      <vt:lpstr>ÜNİTE: 2                                                 İSLÂM VE MÛSİKÎ</vt:lpstr>
      <vt:lpstr>PowerPoint Sunusu</vt:lpstr>
      <vt:lpstr>MÛSİKÎNİN İSLÂM DİNİNDEKİ YERİ. </vt:lpstr>
      <vt:lpstr>PowerPoint Sunusu</vt:lpstr>
      <vt:lpstr>PowerPoint Sunusu</vt:lpstr>
      <vt:lpstr>PowerPoint Sunusu</vt:lpstr>
      <vt:lpstr>PowerPoint Sunusu</vt:lpstr>
      <vt:lpstr>PowerPoint Sunusu</vt:lpstr>
      <vt:lpstr>PowerPoint Sunusu</vt:lpstr>
      <vt:lpstr>PowerPoint Sunusu</vt:lpstr>
      <vt:lpstr>PowerPoint Sunusu</vt:lpstr>
      <vt:lpstr>A- MÛSİKÎ KONUSUNDA KAYNAK OLARAK İLERİ SÜRÜLEN ÂYETLER.</vt:lpstr>
      <vt:lpstr>PowerPoint Sunusu</vt:lpstr>
      <vt:lpstr>a) Mûsikînin Lehinde Olanların Dayandıkları Kur’an Âyetleri. </vt:lpstr>
      <vt:lpstr>PowerPoint Sunusu</vt:lpstr>
      <vt:lpstr>PowerPoint Sunusu</vt:lpstr>
      <vt:lpstr>PowerPoint Sunusu</vt:lpstr>
      <vt:lpstr>PowerPoint Sunusu</vt:lpstr>
      <vt:lpstr>b) Mûsikînin Aleyhinde Olanların Dayandıkları Kur’an Âyetleri. </vt:lpstr>
      <vt:lpstr>PowerPoint Sunusu</vt:lpstr>
      <vt:lpstr>PowerPoint Sunusu</vt:lpstr>
      <vt:lpstr>B- MÛSİKÎ KONUSUNDA KAYNAK OLARAK İLERİ SÜRÜLEN HADİS-LER. </vt:lpstr>
      <vt:lpstr>  a) Mûsikînin Lehinde Olanların Dayandıkları Hadisler.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b) Mûsikînin Aleyhinde Olanların Dayandıkları Hadisler.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C- FIKIH MEZHEPLERİNİN MÛSİKÎ HAKKINDAKİ GÖRÜŞLERİ </vt:lpstr>
      <vt:lpstr>PowerPoint Sunusu</vt:lpstr>
      <vt:lpstr>PowerPoint Sunusu</vt:lpstr>
      <vt:lpstr>PowerPoint Sunusu</vt:lpstr>
      <vt:lpstr>           Prof. Dr. Bayram AKDOĞAN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ÜNİTE: 2                                                 İSLÂM VE MÛSİKÎ</dc:title>
  <dc:creator>OEM</dc:creator>
  <cp:lastModifiedBy>Windows Kullanıcısı</cp:lastModifiedBy>
  <cp:revision>74</cp:revision>
  <dcterms:created xsi:type="dcterms:W3CDTF">2015-02-18T09:57:04Z</dcterms:created>
  <dcterms:modified xsi:type="dcterms:W3CDTF">2018-01-29T09:14:49Z</dcterms:modified>
</cp:coreProperties>
</file>