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187645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87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219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719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225871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47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187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72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06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52645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927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7086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571500"/>
            <a:ext cx="9601200" cy="1600200"/>
          </a:xfrm>
        </p:spPr>
        <p:txBody>
          <a:bodyPr>
            <a:normAutofit fontScale="90000"/>
          </a:bodyPr>
          <a:lstStyle/>
          <a:p>
            <a:r>
              <a:rPr lang="tr-TR" dirty="0"/>
              <a:t>MEASURES OF DISEASE </a:t>
            </a:r>
            <a:r>
              <a:rPr lang="tr-TR" dirty="0" smtClean="0"/>
              <a:t>OCCURRENCE</a:t>
            </a:r>
            <a:br>
              <a:rPr lang="tr-TR" dirty="0" smtClean="0"/>
            </a:b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relationship</a:t>
            </a:r>
            <a:r>
              <a:rPr lang="tr-TR" sz="4000" dirty="0"/>
              <a:t> </a:t>
            </a:r>
            <a:r>
              <a:rPr lang="tr-TR" sz="4000" dirty="0" err="1"/>
              <a:t>between</a:t>
            </a:r>
            <a:r>
              <a:rPr lang="tr-TR" sz="4000" dirty="0"/>
              <a:t> </a:t>
            </a:r>
            <a:r>
              <a:rPr lang="tr-TR" sz="4000" dirty="0" err="1" smtClean="0"/>
              <a:t>prevalence</a:t>
            </a:r>
            <a:r>
              <a:rPr lang="tr-TR" sz="4000" dirty="0" smtClean="0"/>
              <a:t> </a:t>
            </a:r>
            <a:r>
              <a:rPr lang="tr-TR" sz="4000" dirty="0"/>
              <a:t/>
            </a:r>
            <a:br>
              <a:rPr lang="tr-TR" sz="4000" dirty="0"/>
            </a:br>
            <a:r>
              <a:rPr lang="tr-TR" sz="4000" dirty="0" err="1"/>
              <a:t>and</a:t>
            </a:r>
            <a:r>
              <a:rPr lang="tr-TR" sz="4000" dirty="0"/>
              <a:t> </a:t>
            </a:r>
            <a:r>
              <a:rPr lang="tr-TR" sz="4000" dirty="0" err="1"/>
              <a:t>incidence</a:t>
            </a:r>
            <a:r>
              <a:rPr lang="tr-TR" sz="4000" dirty="0"/>
              <a:t> rate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Prevalence, P, therefore depends on the duration, </a:t>
            </a:r>
            <a:r>
              <a:rPr lang="en-US" dirty="0" smtClean="0"/>
              <a:t>D,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the incidence rate, I, of a disease:</a:t>
            </a:r>
          </a:p>
          <a:p>
            <a:r>
              <a:rPr lang="en-US" dirty="0" smtClean="0"/>
              <a:t>This </a:t>
            </a:r>
            <a:r>
              <a:rPr lang="en-US" dirty="0"/>
              <a:t>means that a change in prevalence can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tr-TR" dirty="0" err="1" smtClean="0"/>
              <a:t>due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en-US" dirty="0" smtClean="0"/>
              <a:t>• </a:t>
            </a:r>
            <a:r>
              <a:rPr lang="en-US" dirty="0"/>
              <a:t>a change in incidence </a:t>
            </a:r>
            <a:r>
              <a:rPr lang="en-US" dirty="0" smtClean="0"/>
              <a:t>rate;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 smtClean="0"/>
              <a:t>• </a:t>
            </a:r>
            <a:r>
              <a:rPr lang="en-US" dirty="0"/>
              <a:t>a change in the average duration of the disease</a:t>
            </a:r>
            <a:r>
              <a:rPr lang="en-US" dirty="0" smtClean="0"/>
              <a:t>;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 smtClean="0"/>
              <a:t>• </a:t>
            </a:r>
            <a:r>
              <a:rPr lang="en-US" dirty="0"/>
              <a:t>a change in both incidence rate and duration</a:t>
            </a:r>
            <a:r>
              <a:rPr lang="en-US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78685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561109"/>
            <a:ext cx="9601200" cy="1610591"/>
          </a:xfrm>
        </p:spPr>
        <p:txBody>
          <a:bodyPr>
            <a:normAutofit fontScale="90000"/>
          </a:bodyPr>
          <a:lstStyle/>
          <a:p>
            <a:r>
              <a:rPr lang="tr-TR" dirty="0"/>
              <a:t>MEASURES OF DISEASE OCCURRENCE</a:t>
            </a:r>
            <a:br>
              <a:rPr lang="tr-TR" dirty="0"/>
            </a:b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relationship</a:t>
            </a:r>
            <a:r>
              <a:rPr lang="tr-TR" sz="4000" dirty="0"/>
              <a:t> </a:t>
            </a:r>
            <a:r>
              <a:rPr lang="tr-TR" sz="4000" dirty="0" err="1"/>
              <a:t>between</a:t>
            </a:r>
            <a:r>
              <a:rPr lang="tr-TR" sz="4000" dirty="0"/>
              <a:t> </a:t>
            </a:r>
            <a:r>
              <a:rPr lang="tr-TR" sz="4000" dirty="0" err="1"/>
              <a:t>prevalence</a:t>
            </a:r>
            <a:r>
              <a:rPr lang="tr-TR" sz="4000" dirty="0"/>
              <a:t> </a:t>
            </a:r>
            <a:br>
              <a:rPr lang="tr-TR" sz="4000" dirty="0"/>
            </a:br>
            <a:r>
              <a:rPr lang="tr-TR" sz="4000" dirty="0" err="1"/>
              <a:t>and</a:t>
            </a:r>
            <a:r>
              <a:rPr lang="tr-TR" sz="4000" dirty="0"/>
              <a:t> </a:t>
            </a:r>
            <a:r>
              <a:rPr lang="tr-TR" sz="4000" dirty="0" err="1"/>
              <a:t>incidence</a:t>
            </a:r>
            <a:r>
              <a:rPr lang="tr-TR" sz="4000" dirty="0"/>
              <a:t> rate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relationship between prevalence and incidence</a:t>
            </a:r>
            <a:r>
              <a:rPr lang="tr-TR" dirty="0"/>
              <a:t> </a:t>
            </a:r>
            <a:r>
              <a:rPr lang="en-US" dirty="0"/>
              <a:t>rate can be likened to balls poured into a bucket. The bucket represents a population, and</a:t>
            </a:r>
            <a:r>
              <a:rPr lang="tr-TR" dirty="0"/>
              <a:t> </a:t>
            </a:r>
            <a:r>
              <a:rPr lang="en-US" dirty="0"/>
              <a:t>the current level of balls in the bucket is equivalent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 smtClean="0"/>
              <a:t>prevalence</a:t>
            </a:r>
            <a:r>
              <a:rPr lang="tr-TR" dirty="0" smtClean="0"/>
              <a:t> (a)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incidence</a:t>
            </a:r>
            <a:r>
              <a:rPr lang="tr-TR" dirty="0"/>
              <a:t> rate is </a:t>
            </a:r>
            <a:r>
              <a:rPr lang="en-US" dirty="0"/>
              <a:t>represented by balls poured into the bucket. If balls</a:t>
            </a:r>
            <a:r>
              <a:rPr lang="tr-TR" dirty="0"/>
              <a:t> </a:t>
            </a:r>
            <a:r>
              <a:rPr lang="en-US" dirty="0"/>
              <a:t>are poured into the bucket (representing the addition</a:t>
            </a:r>
            <a:r>
              <a:rPr lang="tr-TR" dirty="0"/>
              <a:t> </a:t>
            </a:r>
            <a:r>
              <a:rPr lang="en-US" dirty="0"/>
              <a:t>of new cases), the prevalence will increase</a:t>
            </a:r>
            <a:r>
              <a:rPr lang="tr-TR" dirty="0"/>
              <a:t> </a:t>
            </a:r>
            <a:r>
              <a:rPr lang="tr-TR" dirty="0" smtClean="0"/>
              <a:t>(b)</a:t>
            </a:r>
            <a:r>
              <a:rPr lang="en-US" dirty="0" smtClean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2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1600" y="581891"/>
            <a:ext cx="9601200" cy="1589809"/>
          </a:xfrm>
        </p:spPr>
        <p:txBody>
          <a:bodyPr>
            <a:normAutofit fontScale="90000"/>
          </a:bodyPr>
          <a:lstStyle/>
          <a:p>
            <a:r>
              <a:rPr lang="tr-TR" dirty="0"/>
              <a:t>MEASURES OF DISEASE OCCURRENCE</a:t>
            </a:r>
            <a:br>
              <a:rPr lang="tr-TR" dirty="0"/>
            </a:br>
            <a:r>
              <a:rPr lang="tr-TR" sz="4000" dirty="0" err="1"/>
              <a:t>The</a:t>
            </a:r>
            <a:r>
              <a:rPr lang="tr-TR" sz="4000" dirty="0"/>
              <a:t> </a:t>
            </a:r>
            <a:r>
              <a:rPr lang="tr-TR" sz="4000" dirty="0" err="1"/>
              <a:t>relationship</a:t>
            </a:r>
            <a:r>
              <a:rPr lang="tr-TR" sz="4000" dirty="0"/>
              <a:t> </a:t>
            </a:r>
            <a:r>
              <a:rPr lang="tr-TR" sz="4000" dirty="0" err="1"/>
              <a:t>between</a:t>
            </a:r>
            <a:r>
              <a:rPr lang="tr-TR" sz="4000" dirty="0"/>
              <a:t> </a:t>
            </a:r>
            <a:r>
              <a:rPr lang="tr-TR" sz="4000" dirty="0" err="1"/>
              <a:t>prevalence</a:t>
            </a:r>
            <a:r>
              <a:rPr lang="tr-TR" sz="4000" dirty="0"/>
              <a:t> </a:t>
            </a:r>
            <a:br>
              <a:rPr lang="tr-TR" sz="4000" dirty="0"/>
            </a:br>
            <a:r>
              <a:rPr lang="tr-TR" sz="4000" dirty="0" err="1"/>
              <a:t>and</a:t>
            </a:r>
            <a:r>
              <a:rPr lang="tr-TR" sz="4000" dirty="0"/>
              <a:t> </a:t>
            </a:r>
            <a:r>
              <a:rPr lang="tr-TR" sz="4000" dirty="0" err="1"/>
              <a:t>incidence</a:t>
            </a:r>
            <a:r>
              <a:rPr lang="tr-TR" sz="4000" dirty="0"/>
              <a:t> rate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If balls are lost through a hole in the bucket (representing</a:t>
            </a:r>
            <a:r>
              <a:rPr lang="tr-TR" sz="1800" dirty="0" smtClean="0"/>
              <a:t> </a:t>
            </a:r>
            <a:r>
              <a:rPr lang="en-US" sz="1800" dirty="0" smtClean="0"/>
              <a:t>removal of cases by either death or recovery), the</a:t>
            </a:r>
            <a:r>
              <a:rPr lang="tr-TR" sz="1800" dirty="0" smtClean="0"/>
              <a:t> </a:t>
            </a:r>
            <a:r>
              <a:rPr lang="en-US" sz="1800" dirty="0" smtClean="0"/>
              <a:t>prevalence will decrease</a:t>
            </a:r>
            <a:r>
              <a:rPr lang="tr-TR" sz="1800" dirty="0" smtClean="0"/>
              <a:t> (c).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sz="1800" dirty="0" smtClean="0"/>
              <a:t>T</a:t>
            </a:r>
            <a:r>
              <a:rPr lang="en-US" sz="1800" dirty="0" smtClean="0"/>
              <a:t>he </a:t>
            </a:r>
            <a:r>
              <a:rPr lang="en-US" sz="1800" dirty="0"/>
              <a:t>prevalence at a given time will depend on both</a:t>
            </a:r>
            <a:r>
              <a:rPr lang="tr-TR" sz="1800" dirty="0"/>
              <a:t> </a:t>
            </a:r>
            <a:r>
              <a:rPr lang="en-US" sz="1800" dirty="0"/>
              <a:t>incidence rate and the attrition rate of cases by </a:t>
            </a:r>
            <a:r>
              <a:rPr lang="en-US" sz="1800" dirty="0" smtClean="0"/>
              <a:t>either</a:t>
            </a:r>
            <a:r>
              <a:rPr lang="tr-TR" sz="1800" dirty="0" smtClean="0"/>
              <a:t> </a:t>
            </a:r>
            <a:r>
              <a:rPr lang="tr-TR" sz="1800" dirty="0" err="1" smtClean="0"/>
              <a:t>death</a:t>
            </a:r>
            <a:r>
              <a:rPr lang="tr-TR" sz="1800" dirty="0" smtClean="0"/>
              <a:t> </a:t>
            </a:r>
            <a:r>
              <a:rPr lang="tr-TR" sz="1800" dirty="0" err="1"/>
              <a:t>or</a:t>
            </a:r>
            <a:r>
              <a:rPr lang="tr-TR" sz="1800" dirty="0"/>
              <a:t> </a:t>
            </a:r>
            <a:r>
              <a:rPr lang="tr-TR" sz="1800" dirty="0" err="1" smtClean="0"/>
              <a:t>recovery</a:t>
            </a:r>
            <a:r>
              <a:rPr lang="tr-TR" sz="1800" dirty="0" smtClean="0"/>
              <a:t> (d).</a:t>
            </a:r>
            <a:endParaRPr lang="tr-TR" sz="1800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09735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MEASURES </a:t>
            </a:r>
            <a:r>
              <a:rPr lang="tr-TR" dirty="0"/>
              <a:t>OF DISEASE </a:t>
            </a:r>
            <a:r>
              <a:rPr lang="tr-TR" dirty="0" smtClean="0"/>
              <a:t>OCCURRENCE</a:t>
            </a:r>
            <a:br>
              <a:rPr lang="tr-TR" dirty="0" smtClean="0"/>
            </a:br>
            <a:r>
              <a:rPr lang="en-US" sz="4000" dirty="0"/>
              <a:t>Calculation of incidence rate from prevalence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 </a:t>
            </a:r>
            <a:r>
              <a:rPr lang="en-US" dirty="0" smtClean="0"/>
              <a:t>simple </a:t>
            </a:r>
            <a:r>
              <a:rPr lang="en-US" dirty="0"/>
              <a:t>mathematical relationship can be </a:t>
            </a:r>
            <a:r>
              <a:rPr lang="en-US" dirty="0" smtClean="0"/>
              <a:t>derived</a:t>
            </a:r>
            <a:r>
              <a:rPr lang="tr-TR" dirty="0" smtClean="0"/>
              <a:t> </a:t>
            </a:r>
            <a:r>
              <a:rPr lang="tr-TR" dirty="0" err="1" smtClean="0"/>
              <a:t>under</a:t>
            </a:r>
            <a:r>
              <a:rPr lang="tr-TR" dirty="0" smtClean="0"/>
              <a:t> </a:t>
            </a:r>
            <a:r>
              <a:rPr lang="tr-TR" b="1" dirty="0" err="1"/>
              <a:t>steady-state</a:t>
            </a:r>
            <a:r>
              <a:rPr lang="tr-TR" b="1" dirty="0"/>
              <a:t> </a:t>
            </a:r>
            <a:r>
              <a:rPr lang="tr-TR" dirty="0" err="1" smtClean="0"/>
              <a:t>conditions</a:t>
            </a:r>
            <a:r>
              <a:rPr lang="tr-TR" dirty="0" smtClean="0"/>
              <a:t>:</a:t>
            </a:r>
            <a:r>
              <a:rPr lang="nn-NO" dirty="0"/>
              <a:t> </a:t>
            </a:r>
            <a:endParaRPr lang="tr-TR" dirty="0" smtClean="0"/>
          </a:p>
          <a:p>
            <a:pPr marL="2816352" lvl="6" indent="0">
              <a:buNone/>
            </a:pPr>
            <a:r>
              <a:rPr lang="nn-NO" sz="2000" dirty="0" smtClean="0"/>
              <a:t>P </a:t>
            </a:r>
            <a:r>
              <a:rPr lang="nn-NO" sz="2000" dirty="0"/>
              <a:t>1−P = I ×D</a:t>
            </a:r>
          </a:p>
          <a:p>
            <a:r>
              <a:rPr lang="en-US" dirty="0"/>
              <a:t>When P is small (say, &lt;10%), this simplifies to</a:t>
            </a:r>
            <a:r>
              <a:rPr lang="en-US" dirty="0" smtClean="0"/>
              <a:t>:</a:t>
            </a:r>
            <a:r>
              <a:rPr lang="tr-TR" dirty="0" smtClean="0"/>
              <a:t>  P </a:t>
            </a:r>
            <a:r>
              <a:rPr lang="tr-TR" dirty="0"/>
              <a:t>= I ×</a:t>
            </a:r>
            <a:r>
              <a:rPr lang="tr-TR" dirty="0" smtClean="0"/>
              <a:t>D</a:t>
            </a:r>
          </a:p>
          <a:p>
            <a:r>
              <a:rPr lang="en-US" dirty="0"/>
              <a:t>Therefore, if two components of the equation </a:t>
            </a:r>
            <a:r>
              <a:rPr lang="en-US" dirty="0" smtClean="0"/>
              <a:t>are</a:t>
            </a:r>
            <a:r>
              <a:rPr lang="tr-TR" dirty="0" smtClean="0"/>
              <a:t> </a:t>
            </a:r>
            <a:r>
              <a:rPr lang="en-US" dirty="0" smtClean="0"/>
              <a:t>known</a:t>
            </a:r>
            <a:r>
              <a:rPr lang="en-US" dirty="0"/>
              <a:t>, the third can be </a:t>
            </a:r>
            <a:r>
              <a:rPr lang="en-US" dirty="0" smtClean="0"/>
              <a:t>calculated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308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MEASURES OF DISEASE </a:t>
            </a:r>
            <a:r>
              <a:rPr lang="tr-TR" dirty="0" smtClean="0"/>
              <a:t>OCCURRENCE</a:t>
            </a:r>
            <a:br>
              <a:rPr lang="tr-TR" dirty="0" smtClean="0"/>
            </a:br>
            <a:r>
              <a:rPr lang="en-US" sz="4000" dirty="0"/>
              <a:t>Application of prevalence and incidence values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Prevalence and incidence have different applications.</a:t>
            </a:r>
          </a:p>
          <a:p>
            <a:r>
              <a:rPr lang="en-US" u="sng" dirty="0"/>
              <a:t>Prevalence</a:t>
            </a:r>
            <a:r>
              <a:rPr lang="en-US" dirty="0"/>
              <a:t> is useful if interest is </a:t>
            </a:r>
            <a:r>
              <a:rPr lang="en-US" dirty="0" err="1"/>
              <a:t>focussed</a:t>
            </a:r>
            <a:r>
              <a:rPr lang="en-US" dirty="0"/>
              <a:t> on </a:t>
            </a:r>
            <a:r>
              <a:rPr lang="en-US" dirty="0" smtClean="0"/>
              <a:t>existing</a:t>
            </a:r>
            <a:r>
              <a:rPr lang="tr-TR" dirty="0" smtClean="0"/>
              <a:t> </a:t>
            </a:r>
            <a:r>
              <a:rPr lang="tr-TR" dirty="0" err="1" smtClean="0"/>
              <a:t>cases</a:t>
            </a:r>
            <a:r>
              <a:rPr lang="tr-TR" dirty="0" smtClean="0"/>
              <a:t>; </a:t>
            </a:r>
          </a:p>
          <a:p>
            <a:pPr lvl="1"/>
            <a:r>
              <a:rPr lang="en-US" i="0" dirty="0" smtClean="0"/>
              <a:t>for </a:t>
            </a:r>
            <a:r>
              <a:rPr lang="en-US" i="0" dirty="0"/>
              <a:t>example, in identifying disease </a:t>
            </a:r>
            <a:r>
              <a:rPr lang="en-US" i="0" dirty="0" smtClean="0"/>
              <a:t>problems</a:t>
            </a:r>
            <a:r>
              <a:rPr lang="tr-TR" i="0" dirty="0" smtClean="0"/>
              <a:t> </a:t>
            </a:r>
            <a:r>
              <a:rPr lang="en-US" i="0" dirty="0" smtClean="0"/>
              <a:t>for </a:t>
            </a:r>
            <a:r>
              <a:rPr lang="en-US" i="0" dirty="0"/>
              <a:t>administrative purposes and for defining </a:t>
            </a:r>
            <a:r>
              <a:rPr lang="en-US" i="0" dirty="0" smtClean="0"/>
              <a:t>research</a:t>
            </a:r>
            <a:r>
              <a:rPr lang="tr-TR" i="0" dirty="0" smtClean="0"/>
              <a:t> </a:t>
            </a:r>
            <a:r>
              <a:rPr lang="en-US" i="0" dirty="0" smtClean="0"/>
              <a:t>priorities </a:t>
            </a:r>
            <a:r>
              <a:rPr lang="en-US" i="0" dirty="0"/>
              <a:t>and long-term disease-control strategies</a:t>
            </a:r>
            <a:r>
              <a:rPr lang="en-US" i="0" dirty="0" smtClean="0"/>
              <a:t>,</a:t>
            </a:r>
            <a:r>
              <a:rPr lang="tr-TR" i="0" dirty="0" smtClean="0"/>
              <a:t> </a:t>
            </a:r>
            <a:r>
              <a:rPr lang="en-US" i="0" dirty="0" smtClean="0"/>
              <a:t>and </a:t>
            </a:r>
            <a:r>
              <a:rPr lang="en-US" i="0" dirty="0"/>
              <a:t>in evaluating diagnostic tests </a:t>
            </a:r>
            <a:endParaRPr lang="tr-TR" i="0" dirty="0" smtClean="0"/>
          </a:p>
          <a:p>
            <a:r>
              <a:rPr lang="en-US" u="sng" dirty="0" smtClean="0"/>
              <a:t>Cumulative </a:t>
            </a:r>
            <a:r>
              <a:rPr lang="en-US" u="sng" dirty="0"/>
              <a:t>incidence </a:t>
            </a:r>
            <a:r>
              <a:rPr lang="en-US" dirty="0"/>
              <a:t>is used to predict an </a:t>
            </a:r>
            <a:r>
              <a:rPr lang="en-US" dirty="0" smtClean="0"/>
              <a:t>individual’s</a:t>
            </a:r>
            <a:r>
              <a:rPr lang="tr-TR" dirty="0" smtClean="0"/>
              <a:t> </a:t>
            </a:r>
            <a:r>
              <a:rPr lang="en-US" dirty="0" smtClean="0"/>
              <a:t>change </a:t>
            </a:r>
            <a:r>
              <a:rPr lang="en-US" dirty="0"/>
              <a:t>in health </a:t>
            </a:r>
            <a:r>
              <a:rPr lang="en-US" dirty="0" smtClean="0"/>
              <a:t>status</a:t>
            </a:r>
            <a:r>
              <a:rPr lang="tr-TR" dirty="0" smtClean="0"/>
              <a:t> </a:t>
            </a:r>
            <a:r>
              <a:rPr lang="en-US" dirty="0" smtClean="0"/>
              <a:t>because </a:t>
            </a:r>
            <a:r>
              <a:rPr lang="en-US" dirty="0"/>
              <a:t>it indicates the </a:t>
            </a:r>
            <a:r>
              <a:rPr lang="en-US" dirty="0" smtClean="0"/>
              <a:t>probability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an individual becoming ill over a </a:t>
            </a:r>
            <a:r>
              <a:rPr lang="en-US" dirty="0" smtClean="0"/>
              <a:t>specified</a:t>
            </a:r>
            <a:r>
              <a:rPr lang="tr-TR" dirty="0" smtClean="0"/>
              <a:t> </a:t>
            </a:r>
            <a:r>
              <a:rPr lang="tr-TR" dirty="0" err="1" smtClean="0"/>
              <a:t>period</a:t>
            </a:r>
            <a:r>
              <a:rPr lang="tr-TR" dirty="0" smtClean="0"/>
              <a:t> </a:t>
            </a:r>
            <a:r>
              <a:rPr lang="tr-TR" dirty="0"/>
              <a:t>of time</a:t>
            </a:r>
            <a:r>
              <a:rPr lang="tr-TR" dirty="0" smtClean="0"/>
              <a:t>.</a:t>
            </a:r>
          </a:p>
          <a:p>
            <a:r>
              <a:rPr lang="tr-TR" dirty="0" smtClean="0"/>
              <a:t>An </a:t>
            </a:r>
            <a:r>
              <a:rPr lang="tr-TR" u="sng" dirty="0" err="1"/>
              <a:t>incidence</a:t>
            </a:r>
            <a:r>
              <a:rPr lang="tr-TR" u="sng" dirty="0"/>
              <a:t> rate </a:t>
            </a:r>
            <a:r>
              <a:rPr lang="tr-TR" dirty="0" smtClean="0"/>
              <a:t>can not </a:t>
            </a:r>
            <a:r>
              <a:rPr lang="en-US" dirty="0" smtClean="0"/>
              <a:t>be </a:t>
            </a:r>
            <a:r>
              <a:rPr lang="en-US" dirty="0"/>
              <a:t>directly interpreted at the individual level, but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appropriate </a:t>
            </a:r>
            <a:r>
              <a:rPr lang="en-US" dirty="0"/>
              <a:t>when the speed of development of </a:t>
            </a:r>
            <a:r>
              <a:rPr lang="en-US" dirty="0" smtClean="0"/>
              <a:t>new</a:t>
            </a:r>
            <a:r>
              <a:rPr lang="tr-TR" dirty="0" smtClean="0"/>
              <a:t> </a:t>
            </a:r>
            <a:r>
              <a:rPr lang="en-US" dirty="0" smtClean="0"/>
              <a:t>cases </a:t>
            </a:r>
            <a:r>
              <a:rPr lang="en-US" dirty="0"/>
              <a:t>in a population needs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known</a:t>
            </a:r>
            <a:r>
              <a:rPr lang="en-US" dirty="0" smtClean="0"/>
              <a:t>.</a:t>
            </a:r>
            <a:endParaRPr lang="tr-TR" dirty="0" smtClean="0"/>
          </a:p>
          <a:p>
            <a:pPr marL="0" lvl="0" indent="0">
              <a:buNone/>
            </a:pPr>
            <a:r>
              <a:rPr lang="tr-TR" sz="1050" i="1" dirty="0">
                <a:solidFill>
                  <a:srgbClr val="44546A"/>
                </a:solidFill>
              </a:rPr>
              <a:t>Reference: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>
                <a:solidFill>
                  <a:srgbClr val="44546A"/>
                </a:solidFill>
              </a:rPr>
              <a:t> </a:t>
            </a:r>
            <a:r>
              <a:rPr lang="tr-TR" sz="1050" i="1">
                <a:solidFill>
                  <a:srgbClr val="44546A"/>
                </a:solidFill>
              </a:rPr>
              <a:t>H</a:t>
            </a:r>
            <a:r>
              <a:rPr lang="tr-TR" sz="1050" i="1" smtClean="0">
                <a:solidFill>
                  <a:srgbClr val="44546A"/>
                </a:solidFill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480714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Geniş ekran</PresentationFormat>
  <Paragraphs>28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MEASURES OF DISEASE OCCURRENCE The relationship between prevalence  and incidence rate</vt:lpstr>
      <vt:lpstr>MEASURES OF DISEASE OCCURRENCE The relationship between prevalence  and incidence rate</vt:lpstr>
      <vt:lpstr>MEASURES OF DISEASE OCCURRENCE The relationship between prevalence  and incidence rate</vt:lpstr>
      <vt:lpstr>MEASURES OF DISEASE OCCURRENCE Calculation of incidence rate from prevalence</vt:lpstr>
      <vt:lpstr>MEASURES OF DISEASE OCCURRENCE Application of prevalence and incidence values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 OF DISEASE OCCURRENCE The relationship between prevalence  and incidence rate</dc:title>
  <dc:creator>Inci Basak Kaya</dc:creator>
  <cp:lastModifiedBy>Inci Basak Kaya</cp:lastModifiedBy>
  <cp:revision>2</cp:revision>
  <dcterms:created xsi:type="dcterms:W3CDTF">2020-03-09T08:01:48Z</dcterms:created>
  <dcterms:modified xsi:type="dcterms:W3CDTF">2020-03-09T08:28:07Z</dcterms:modified>
</cp:coreProperties>
</file>