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35B41-DC68-40C3-9654-5A0F7560C916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FE0A0-1DAA-4972-98BA-4221973357F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285875"/>
            <a:ext cx="8218488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FF0000"/>
                </a:solidFill>
                <a:latin typeface="Comic Sans MS" pitchFamily="66" charset="0"/>
              </a:rPr>
              <a:t>Tanım: 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bitkileri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2786063"/>
            <a:ext cx="8229600" cy="3429000"/>
          </a:xfrm>
          <a:ln w="25400"/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tr-TR" sz="2400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	</a:t>
            </a:r>
            <a:r>
              <a:rPr lang="tr-TR" dirty="0" smtClean="0">
                <a:latin typeface="Comic Sans MS" pitchFamily="66" charset="0"/>
              </a:rPr>
              <a:t>Evcil hayvanların yeşil ot, kuru ot, tane yem, yumru yem, silo yemi vs. ihtiyacını karşılamak amacıyla tarla topraklarında yetiştirilen bitkilere “YEM BİTKİLERİ” denir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685800"/>
          </a:xfrm>
        </p:spPr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Bitkilerinin Önemi</a:t>
            </a:r>
            <a:endParaRPr lang="en-US" sz="360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651267" name="Rectangle 3" descr="Su damlaları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700213"/>
            <a:ext cx="8839200" cy="4495800"/>
          </a:xfrm>
        </p:spPr>
        <p:txBody>
          <a:bodyPr/>
          <a:lstStyle/>
          <a:p>
            <a:pPr marL="609600" indent="-609600" algn="just" eaLnBrk="1" hangingPunct="1"/>
            <a:r>
              <a:rPr lang="tr-TR" dirty="0" smtClean="0">
                <a:solidFill>
                  <a:schemeClr val="bg1"/>
                </a:solidFill>
              </a:rPr>
              <a:t>1</a:t>
            </a:r>
            <a:r>
              <a:rPr lang="tr-TR" dirty="0" smtClean="0">
                <a:solidFill>
                  <a:schemeClr val="tx1"/>
                </a:solidFill>
              </a:rPr>
              <a:t>) 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Yem Bitkilerinin Hayvan Beslemedeki Önemi</a:t>
            </a:r>
          </a:p>
          <a:p>
            <a:pPr marL="609600" indent="-609600" algn="just" eaLnBrk="1" hangingPunct="1"/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2) Yem Bitkilerinin Toprak Korumadaki Önemi</a:t>
            </a:r>
          </a:p>
          <a:p>
            <a:pPr marL="609600" indent="-609600" algn="just" eaLnBrk="1" hangingPunct="1"/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3) Yem Bitkilerinin Toprak Verimliliğine Etkisi</a:t>
            </a:r>
          </a:p>
          <a:p>
            <a:pPr marL="609600" indent="-609600" algn="just" eaLnBrk="1" hangingPunct="1"/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4) Yem Bitkilerinin Ekim Nöbetindeki Yeri ve Önemi</a:t>
            </a:r>
          </a:p>
          <a:p>
            <a:pPr marL="609600" indent="-609600" algn="just" eaLnBrk="1" hangingPunct="1"/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5) Yem Bitkilerinin Yeşil Gübre Olarak Kullanımı Yönünden Önemi</a:t>
            </a:r>
          </a:p>
          <a:p>
            <a:pPr marL="609600" indent="-609600" algn="l" eaLnBrk="1" hangingPunct="1"/>
            <a:endParaRPr lang="en-US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>
                <a:solidFill>
                  <a:srgbClr val="00B050"/>
                </a:solidFill>
                <a:latin typeface="Comic Sans MS" pitchFamily="66" charset="0"/>
              </a:rPr>
              <a:t>Yem Bitkilerinin Ekim Nöbetindeki Faydaları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Baklagillerin köklerinde bulunan yumrucuklarda (</a:t>
            </a:r>
            <a:r>
              <a:rPr lang="tr-TR" sz="2800" dirty="0" err="1" smtClean="0">
                <a:latin typeface="Comic Sans MS" pitchFamily="66" charset="0"/>
              </a:rPr>
              <a:t>Nodozite</a:t>
            </a:r>
            <a:r>
              <a:rPr lang="tr-TR" sz="2800" dirty="0" smtClean="0">
                <a:latin typeface="Comic Sans MS" pitchFamily="66" charset="0"/>
              </a:rPr>
              <a:t>) yaşayan yumrucuk bakterileri (</a:t>
            </a:r>
            <a:r>
              <a:rPr lang="tr-TR" sz="2800" dirty="0" err="1" smtClean="0">
                <a:latin typeface="Comic Sans MS" pitchFamily="66" charset="0"/>
              </a:rPr>
              <a:t>Rhizobium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err="1" smtClean="0">
                <a:latin typeface="Comic Sans MS" pitchFamily="66" charset="0"/>
              </a:rPr>
              <a:t>sp</a:t>
            </a:r>
            <a:r>
              <a:rPr lang="tr-TR" sz="2800" dirty="0" smtClean="0">
                <a:latin typeface="Comic Sans MS" pitchFamily="66" charset="0"/>
              </a:rPr>
              <a:t>.) havanın serbest azotunu toprağa bağlarlar. </a:t>
            </a:r>
          </a:p>
          <a:p>
            <a:pPr marL="533400" indent="-533400" algn="just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dirty="0" err="1" smtClean="0">
                <a:latin typeface="Comic Sans MS" pitchFamily="66" charset="0"/>
              </a:rPr>
              <a:t>Baklagil</a:t>
            </a:r>
            <a:r>
              <a:rPr lang="tr-TR" sz="2800" dirty="0" smtClean="0">
                <a:latin typeface="Comic Sans MS" pitchFamily="66" charset="0"/>
              </a:rPr>
              <a:t> ve </a:t>
            </a:r>
            <a:r>
              <a:rPr lang="tr-TR" sz="2800" dirty="0" err="1" smtClean="0">
                <a:latin typeface="Comic Sans MS" pitchFamily="66" charset="0"/>
              </a:rPr>
              <a:t>buğdaygil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err="1" smtClean="0">
                <a:latin typeface="Comic Sans MS" pitchFamily="66" charset="0"/>
              </a:rPr>
              <a:t>yembitkileri</a:t>
            </a:r>
            <a:r>
              <a:rPr lang="tr-TR" sz="2800" dirty="0" smtClean="0">
                <a:latin typeface="Comic Sans MS" pitchFamily="66" charset="0"/>
              </a:rPr>
              <a:t> yetiştirildikleri toprakta bol miktarda kök artığı bırakarak, toprağın organik maddece zenginleşmesini sağlarlar. </a:t>
            </a:r>
          </a:p>
          <a:p>
            <a:pPr marL="533400" indent="-533400" algn="just"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3. </a:t>
            </a:r>
            <a:r>
              <a:rPr lang="tr-TR" sz="2800" dirty="0" err="1" smtClean="0">
                <a:latin typeface="Comic Sans MS" pitchFamily="66" charset="0"/>
              </a:rPr>
              <a:t>Baklagil</a:t>
            </a:r>
            <a:r>
              <a:rPr lang="tr-TR" sz="2800" dirty="0" smtClean="0">
                <a:latin typeface="Comic Sans MS" pitchFamily="66" charset="0"/>
              </a:rPr>
              <a:t> ve </a:t>
            </a:r>
            <a:r>
              <a:rPr lang="tr-TR" sz="2800" dirty="0" err="1" smtClean="0">
                <a:latin typeface="Comic Sans MS" pitchFamily="66" charset="0"/>
              </a:rPr>
              <a:t>buğdaygil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err="1" smtClean="0">
                <a:latin typeface="Comic Sans MS" pitchFamily="66" charset="0"/>
              </a:rPr>
              <a:t>yembitkil</a:t>
            </a:r>
            <a:r>
              <a:rPr lang="tr-TR" sz="2800" dirty="0" smtClean="0">
                <a:latin typeface="Comic Sans MS" pitchFamily="66" charset="0"/>
              </a:rPr>
              <a:t> erinin ekim nöbetine alınması toprağın çeşitli katmanlarından </a:t>
            </a:r>
            <a:r>
              <a:rPr lang="tr-TR" sz="2800" dirty="0" smtClean="0">
                <a:solidFill>
                  <a:schemeClr val="bg1"/>
                </a:solidFill>
                <a:latin typeface="Comic Sans MS" pitchFamily="66" charset="0"/>
              </a:rPr>
              <a:t>faydalanılmasını sağlar.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5792788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tr-TR" sz="2800" dirty="0" smtClean="0">
                <a:latin typeface="Comic Sans MS" pitchFamily="66" charset="0"/>
              </a:rPr>
              <a:t>4-Ekim nöbetine alınan </a:t>
            </a:r>
            <a:r>
              <a:rPr lang="tr-TR" sz="2800" dirty="0" err="1" smtClean="0">
                <a:latin typeface="Comic Sans MS" pitchFamily="66" charset="0"/>
              </a:rPr>
              <a:t>yembitkileri</a:t>
            </a:r>
            <a:r>
              <a:rPr lang="tr-TR" sz="2800" dirty="0" smtClean="0">
                <a:latin typeface="Comic Sans MS" pitchFamily="66" charset="0"/>
              </a:rPr>
              <a:t> sayesinde      işgücü bütün mevsimlere dağıtılır. </a:t>
            </a:r>
          </a:p>
          <a:p>
            <a:pPr algn="just" eaLnBrk="1" hangingPunct="1">
              <a:buFontTx/>
              <a:buNone/>
            </a:pPr>
            <a:r>
              <a:rPr lang="tr-TR" sz="2800" dirty="0" smtClean="0">
                <a:latin typeface="Comic Sans MS" pitchFamily="66" charset="0"/>
              </a:rPr>
              <a:t>5-İşletmede uygun bir ekim nöbeti </a:t>
            </a:r>
            <a:r>
              <a:rPr lang="tr-TR" sz="2800" dirty="0" err="1" smtClean="0">
                <a:latin typeface="Comic Sans MS" pitchFamily="66" charset="0"/>
              </a:rPr>
              <a:t>taprakta</a:t>
            </a:r>
            <a:r>
              <a:rPr lang="tr-TR" sz="2800" dirty="0" smtClean="0">
                <a:latin typeface="Comic Sans MS" pitchFamily="66" charset="0"/>
              </a:rPr>
              <a:t> erozyonu (toprağın aşınıp taşınmasını=aşınımı) önler. </a:t>
            </a:r>
          </a:p>
          <a:p>
            <a:pPr algn="just" eaLnBrk="1" hangingPunct="1">
              <a:buFontTx/>
              <a:buNone/>
            </a:pPr>
            <a:r>
              <a:rPr lang="tr-TR" sz="2800" dirty="0" smtClean="0">
                <a:latin typeface="Comic Sans MS" pitchFamily="66" charset="0"/>
              </a:rPr>
              <a:t>6-Aynı bitkilerin bir tarlada </a:t>
            </a:r>
            <a:r>
              <a:rPr lang="tr-TR" sz="2800" dirty="0" err="1" smtClean="0">
                <a:latin typeface="Comic Sans MS" pitchFamily="66" charset="0"/>
              </a:rPr>
              <a:t>üstüste</a:t>
            </a:r>
            <a:r>
              <a:rPr lang="tr-TR" sz="2800" dirty="0" smtClean="0">
                <a:latin typeface="Comic Sans MS" pitchFamily="66" charset="0"/>
              </a:rPr>
              <a:t> ekilmesi hastalık ve zararlıların çoğalmasına yol açar. Uygun bir ekim nöbeti bu zararın azalmasına, daha garantili bir ürün alınmasına yardım eder.</a:t>
            </a:r>
          </a:p>
          <a:p>
            <a:pPr algn="just" eaLnBrk="1" hangingPunct="1">
              <a:buFontTx/>
              <a:buNone/>
            </a:pPr>
            <a:r>
              <a:rPr lang="tr-TR" sz="2800" dirty="0" smtClean="0">
                <a:latin typeface="Comic Sans MS" pitchFamily="66" charset="0"/>
              </a:rPr>
              <a:t>7- Ekim nöbeti sayesinde bir ürünün herhangi bir nedenle zarar görmesi halinde diğer ürünlerle zarar kapatılır.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Slayt 1</vt:lpstr>
      <vt:lpstr>Tanım:  Yem bitkileri</vt:lpstr>
      <vt:lpstr>Yem Bitkilerinin Önemi</vt:lpstr>
      <vt:lpstr>Yem Bitkilerinin Ekim Nöbetindeki Faydaları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nurdan</dc:creator>
  <cp:lastModifiedBy>nurdan</cp:lastModifiedBy>
  <cp:revision>1</cp:revision>
  <dcterms:created xsi:type="dcterms:W3CDTF">2017-02-03T11:11:49Z</dcterms:created>
  <dcterms:modified xsi:type="dcterms:W3CDTF">2017-02-03T11:16:16Z</dcterms:modified>
</cp:coreProperties>
</file>