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64" r:id="rId2"/>
    <p:sldId id="257" r:id="rId3"/>
    <p:sldId id="258" r:id="rId4"/>
    <p:sldId id="259" r:id="rId5"/>
    <p:sldId id="260" r:id="rId6"/>
    <p:sldId id="261" r:id="rId7"/>
    <p:sldId id="263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B7EC0-8F1F-4F26-9B09-4186E7E41A44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8AE6D-8498-4445-818C-E698571701E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27901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B7EC0-8F1F-4F26-9B09-4186E7E41A44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8AE6D-8498-4445-818C-E698571701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90357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B7EC0-8F1F-4F26-9B09-4186E7E41A44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8AE6D-8498-4445-818C-E698571701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0196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B7EC0-8F1F-4F26-9B09-4186E7E41A44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8AE6D-8498-4445-818C-E698571701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89186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B7EC0-8F1F-4F26-9B09-4186E7E41A44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8AE6D-8498-4445-818C-E698571701E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0561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B7EC0-8F1F-4F26-9B09-4186E7E41A44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8AE6D-8498-4445-818C-E698571701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72602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B7EC0-8F1F-4F26-9B09-4186E7E41A44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8AE6D-8498-4445-818C-E698571701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9588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B7EC0-8F1F-4F26-9B09-4186E7E41A44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8AE6D-8498-4445-818C-E698571701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65250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B7EC0-8F1F-4F26-9B09-4186E7E41A44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8AE6D-8498-4445-818C-E698571701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98688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BB8B7EC0-8F1F-4F26-9B09-4186E7E41A44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D28AE6D-8498-4445-818C-E698571701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21800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B7EC0-8F1F-4F26-9B09-4186E7E41A44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8AE6D-8498-4445-818C-E698571701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6815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B8B7EC0-8F1F-4F26-9B09-4186E7E41A44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0D28AE6D-8498-4445-818C-E698571701EA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0631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FMUS1003 Su okuryazarlığı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Dr. </a:t>
            </a:r>
            <a:r>
              <a:rPr lang="tr-TR" dirty="0" err="1" smtClean="0"/>
              <a:t>Ögr</a:t>
            </a:r>
            <a:r>
              <a:rPr lang="tr-TR" dirty="0" smtClean="0"/>
              <a:t>. Üyesi Şeyda Fikirdeşici Ergen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435200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37830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Önemli sulak alanlarımız ve geçmişten günümüze durumları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2439774"/>
            <a:ext cx="6436057" cy="3196751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lnSpc>
                <a:spcPct val="160000"/>
              </a:lnSpc>
              <a:buNone/>
            </a:pPr>
            <a:r>
              <a:rPr lang="tr-TR" dirty="0" smtClean="0"/>
              <a:t>Tarım alanı kazanma amacıyla geçmişte ve </a:t>
            </a:r>
            <a:r>
              <a:rPr lang="tr-TR" dirty="0" smtClean="0"/>
              <a:t>halen bilinçsiz </a:t>
            </a:r>
            <a:r>
              <a:rPr lang="tr-TR" dirty="0" smtClean="0"/>
              <a:t>bir şekilde çok değerli sulak alan ortadan kaldırılmıştır (bunlardan en acısı birçok canlı türünün bir çeşit anavatanı olan Amik Gölü'dür). </a:t>
            </a:r>
          </a:p>
          <a:p>
            <a:pPr marL="0" indent="0" algn="just">
              <a:lnSpc>
                <a:spcPct val="160000"/>
              </a:lnSpc>
              <a:buNone/>
            </a:pPr>
            <a:r>
              <a:rPr lang="en-GB" dirty="0" smtClean="0">
                <a:solidFill>
                  <a:srgbClr val="000000"/>
                </a:solidFill>
              </a:rPr>
              <a:t>Birçok </a:t>
            </a:r>
            <a:r>
              <a:rPr lang="en-GB" dirty="0" err="1" smtClean="0">
                <a:solidFill>
                  <a:srgbClr val="000000"/>
                </a:solidFill>
              </a:rPr>
              <a:t>sulak</a:t>
            </a:r>
            <a:r>
              <a:rPr lang="en-GB" dirty="0" smtClean="0">
                <a:solidFill>
                  <a:srgbClr val="000000"/>
                </a:solidFill>
              </a:rPr>
              <a:t> </a:t>
            </a:r>
            <a:r>
              <a:rPr lang="en-GB" dirty="0" err="1" smtClean="0">
                <a:solidFill>
                  <a:srgbClr val="000000"/>
                </a:solidFill>
              </a:rPr>
              <a:t>alan</a:t>
            </a:r>
            <a:r>
              <a:rPr lang="en-GB" dirty="0" smtClean="0">
                <a:solidFill>
                  <a:srgbClr val="000000"/>
                </a:solidFill>
              </a:rPr>
              <a:t> da, </a:t>
            </a:r>
            <a:r>
              <a:rPr lang="en-GB" dirty="0" err="1" smtClean="0">
                <a:solidFill>
                  <a:srgbClr val="000000"/>
                </a:solidFill>
              </a:rPr>
              <a:t>tarım</a:t>
            </a:r>
            <a:r>
              <a:rPr lang="en-GB" dirty="0" smtClean="0">
                <a:solidFill>
                  <a:srgbClr val="000000"/>
                </a:solidFill>
              </a:rPr>
              <a:t> </a:t>
            </a:r>
            <a:r>
              <a:rPr lang="en-GB" dirty="0" err="1" smtClean="0">
                <a:solidFill>
                  <a:srgbClr val="000000"/>
                </a:solidFill>
              </a:rPr>
              <a:t>alanlarının</a:t>
            </a:r>
            <a:r>
              <a:rPr lang="en-GB" dirty="0" smtClean="0">
                <a:solidFill>
                  <a:srgbClr val="000000"/>
                </a:solidFill>
              </a:rPr>
              <a:t> </a:t>
            </a:r>
            <a:r>
              <a:rPr lang="en-GB" dirty="0" err="1" smtClean="0">
                <a:solidFill>
                  <a:srgbClr val="000000"/>
                </a:solidFill>
              </a:rPr>
              <a:t>sulanması</a:t>
            </a:r>
            <a:r>
              <a:rPr lang="en-GB" dirty="0" smtClean="0">
                <a:solidFill>
                  <a:srgbClr val="000000"/>
                </a:solidFill>
              </a:rPr>
              <a:t> </a:t>
            </a:r>
            <a:r>
              <a:rPr lang="en-GB" dirty="0" err="1" smtClean="0">
                <a:solidFill>
                  <a:srgbClr val="000000"/>
                </a:solidFill>
              </a:rPr>
              <a:t>amacıyla</a:t>
            </a:r>
            <a:r>
              <a:rPr lang="en-GB" dirty="0" smtClean="0">
                <a:solidFill>
                  <a:srgbClr val="000000"/>
                </a:solidFill>
              </a:rPr>
              <a:t> </a:t>
            </a:r>
            <a:r>
              <a:rPr lang="en-GB" dirty="0" err="1" smtClean="0">
                <a:solidFill>
                  <a:srgbClr val="000000"/>
                </a:solidFill>
              </a:rPr>
              <a:t>çekilen</a:t>
            </a:r>
            <a:r>
              <a:rPr lang="en-GB" dirty="0" smtClean="0">
                <a:solidFill>
                  <a:srgbClr val="000000"/>
                </a:solidFill>
              </a:rPr>
              <a:t> </a:t>
            </a:r>
            <a:r>
              <a:rPr lang="en-GB" dirty="0" err="1" smtClean="0">
                <a:solidFill>
                  <a:srgbClr val="000000"/>
                </a:solidFill>
              </a:rPr>
              <a:t>suyundan</a:t>
            </a:r>
            <a:r>
              <a:rPr lang="en-GB" dirty="0" smtClean="0">
                <a:solidFill>
                  <a:srgbClr val="000000"/>
                </a:solidFill>
              </a:rPr>
              <a:t> </a:t>
            </a:r>
            <a:r>
              <a:rPr lang="en-GB" dirty="0" err="1" smtClean="0">
                <a:solidFill>
                  <a:srgbClr val="000000"/>
                </a:solidFill>
              </a:rPr>
              <a:t>dolayı</a:t>
            </a:r>
            <a:r>
              <a:rPr lang="en-GB" dirty="0" smtClean="0">
                <a:solidFill>
                  <a:srgbClr val="000000"/>
                </a:solidFill>
              </a:rPr>
              <a:t> </a:t>
            </a:r>
            <a:r>
              <a:rPr lang="en-GB" dirty="0" err="1" smtClean="0">
                <a:solidFill>
                  <a:srgbClr val="000000"/>
                </a:solidFill>
              </a:rPr>
              <a:t>biyolojik</a:t>
            </a:r>
            <a:r>
              <a:rPr lang="en-GB" dirty="0" smtClean="0">
                <a:solidFill>
                  <a:srgbClr val="000000"/>
                </a:solidFill>
              </a:rPr>
              <a:t> </a:t>
            </a:r>
            <a:r>
              <a:rPr lang="en-GB" dirty="0" err="1" smtClean="0">
                <a:solidFill>
                  <a:srgbClr val="000000"/>
                </a:solidFill>
              </a:rPr>
              <a:t>etkinliğini</a:t>
            </a:r>
            <a:r>
              <a:rPr lang="en-GB" dirty="0" smtClean="0">
                <a:solidFill>
                  <a:srgbClr val="000000"/>
                </a:solidFill>
              </a:rPr>
              <a:t> ve </a:t>
            </a:r>
            <a:r>
              <a:rPr lang="en-GB" dirty="0" err="1" smtClean="0">
                <a:solidFill>
                  <a:srgbClr val="000000"/>
                </a:solidFill>
              </a:rPr>
              <a:t>aktivitesini</a:t>
            </a:r>
            <a:r>
              <a:rPr lang="en-GB" dirty="0" smtClean="0">
                <a:solidFill>
                  <a:srgbClr val="000000"/>
                </a:solidFill>
              </a:rPr>
              <a:t> </a:t>
            </a:r>
            <a:r>
              <a:rPr lang="en-GB" dirty="0" err="1" smtClean="0">
                <a:solidFill>
                  <a:srgbClr val="000000"/>
                </a:solidFill>
              </a:rPr>
              <a:t>büyük</a:t>
            </a:r>
            <a:r>
              <a:rPr lang="en-GB" dirty="0" smtClean="0">
                <a:solidFill>
                  <a:srgbClr val="000000"/>
                </a:solidFill>
              </a:rPr>
              <a:t> </a:t>
            </a:r>
            <a:r>
              <a:rPr lang="en-GB" dirty="0" err="1" smtClean="0">
                <a:solidFill>
                  <a:srgbClr val="000000"/>
                </a:solidFill>
              </a:rPr>
              <a:t>ölçüde</a:t>
            </a:r>
            <a:r>
              <a:rPr lang="en-GB" dirty="0" smtClean="0">
                <a:solidFill>
                  <a:srgbClr val="000000"/>
                </a:solidFill>
              </a:rPr>
              <a:t> </a:t>
            </a:r>
            <a:r>
              <a:rPr lang="en-GB" dirty="0" err="1" smtClean="0">
                <a:solidFill>
                  <a:srgbClr val="000000"/>
                </a:solidFill>
              </a:rPr>
              <a:t>yitirmiştir</a:t>
            </a:r>
            <a:r>
              <a:rPr lang="en-GB" dirty="0" smtClean="0">
                <a:solidFill>
                  <a:srgbClr val="000000"/>
                </a:solidFill>
              </a:rPr>
              <a:t> (Sultan </a:t>
            </a:r>
            <a:r>
              <a:rPr lang="en-GB" dirty="0" err="1" smtClean="0">
                <a:solidFill>
                  <a:srgbClr val="000000"/>
                </a:solidFill>
              </a:rPr>
              <a:t>Sazlığı'ndan</a:t>
            </a:r>
            <a:r>
              <a:rPr lang="en-GB" dirty="0" smtClean="0">
                <a:solidFill>
                  <a:srgbClr val="000000"/>
                </a:solidFill>
              </a:rPr>
              <a:t> </a:t>
            </a:r>
            <a:r>
              <a:rPr lang="en-GB" dirty="0" err="1" smtClean="0">
                <a:solidFill>
                  <a:srgbClr val="000000"/>
                </a:solidFill>
              </a:rPr>
              <a:t>çekilen</a:t>
            </a:r>
            <a:r>
              <a:rPr lang="en-GB" dirty="0" smtClean="0">
                <a:solidFill>
                  <a:srgbClr val="000000"/>
                </a:solidFill>
              </a:rPr>
              <a:t> </a:t>
            </a:r>
            <a:r>
              <a:rPr lang="en-GB" dirty="0" err="1" smtClean="0">
                <a:solidFill>
                  <a:srgbClr val="000000"/>
                </a:solidFill>
              </a:rPr>
              <a:t>suyla</a:t>
            </a:r>
            <a:r>
              <a:rPr lang="en-GB" dirty="0" smtClean="0">
                <a:solidFill>
                  <a:srgbClr val="000000"/>
                </a:solidFill>
              </a:rPr>
              <a:t> </a:t>
            </a:r>
            <a:r>
              <a:rPr lang="en-GB" dirty="0" err="1" smtClean="0">
                <a:solidFill>
                  <a:srgbClr val="000000"/>
                </a:solidFill>
              </a:rPr>
              <a:t>düşen</a:t>
            </a:r>
            <a:r>
              <a:rPr lang="en-GB" dirty="0" smtClean="0">
                <a:solidFill>
                  <a:srgbClr val="000000"/>
                </a:solidFill>
              </a:rPr>
              <a:t> </a:t>
            </a:r>
            <a:r>
              <a:rPr lang="en-GB" dirty="0" err="1" smtClean="0">
                <a:solidFill>
                  <a:srgbClr val="000000"/>
                </a:solidFill>
              </a:rPr>
              <a:t>su</a:t>
            </a:r>
            <a:r>
              <a:rPr lang="en-GB" dirty="0" smtClean="0">
                <a:solidFill>
                  <a:srgbClr val="000000"/>
                </a:solidFill>
              </a:rPr>
              <a:t> </a:t>
            </a:r>
            <a:r>
              <a:rPr lang="en-GB" dirty="0" err="1" smtClean="0">
                <a:solidFill>
                  <a:srgbClr val="000000"/>
                </a:solidFill>
              </a:rPr>
              <a:t>düzeyi</a:t>
            </a:r>
            <a:r>
              <a:rPr lang="en-GB" dirty="0" smtClean="0">
                <a:solidFill>
                  <a:srgbClr val="000000"/>
                </a:solidFill>
              </a:rPr>
              <a:t>, </a:t>
            </a:r>
            <a:r>
              <a:rPr lang="en-GB" dirty="0" err="1" smtClean="0">
                <a:solidFill>
                  <a:srgbClr val="000000"/>
                </a:solidFill>
              </a:rPr>
              <a:t>sulama</a:t>
            </a:r>
            <a:r>
              <a:rPr lang="en-GB" dirty="0" smtClean="0">
                <a:solidFill>
                  <a:srgbClr val="000000"/>
                </a:solidFill>
              </a:rPr>
              <a:t> </a:t>
            </a:r>
            <a:r>
              <a:rPr lang="en-GB" dirty="0" err="1" smtClean="0">
                <a:solidFill>
                  <a:srgbClr val="000000"/>
                </a:solidFill>
              </a:rPr>
              <a:t>amacıyla</a:t>
            </a:r>
            <a:r>
              <a:rPr lang="en-GB" dirty="0" smtClean="0">
                <a:solidFill>
                  <a:srgbClr val="000000"/>
                </a:solidFill>
              </a:rPr>
              <a:t> </a:t>
            </a:r>
            <a:r>
              <a:rPr lang="en-GB" dirty="0" err="1" smtClean="0">
                <a:solidFill>
                  <a:srgbClr val="000000"/>
                </a:solidFill>
              </a:rPr>
              <a:t>yapılacak</a:t>
            </a:r>
            <a:r>
              <a:rPr lang="en-GB" dirty="0" smtClean="0">
                <a:solidFill>
                  <a:srgbClr val="000000"/>
                </a:solidFill>
              </a:rPr>
              <a:t> </a:t>
            </a:r>
            <a:r>
              <a:rPr lang="en-GB" dirty="0" err="1" smtClean="0">
                <a:solidFill>
                  <a:srgbClr val="000000"/>
                </a:solidFill>
              </a:rPr>
              <a:t>barajla</a:t>
            </a:r>
            <a:r>
              <a:rPr lang="en-GB" dirty="0" smtClean="0">
                <a:solidFill>
                  <a:srgbClr val="000000"/>
                </a:solidFill>
              </a:rPr>
              <a:t> </a:t>
            </a:r>
            <a:r>
              <a:rPr lang="en-GB" dirty="0" err="1" smtClean="0">
                <a:solidFill>
                  <a:srgbClr val="000000"/>
                </a:solidFill>
              </a:rPr>
              <a:t>Bafra</a:t>
            </a:r>
            <a:r>
              <a:rPr lang="en-GB" dirty="0" smtClean="0">
                <a:solidFill>
                  <a:srgbClr val="000000"/>
                </a:solidFill>
              </a:rPr>
              <a:t> </a:t>
            </a:r>
            <a:r>
              <a:rPr lang="en-GB" dirty="0" err="1" smtClean="0">
                <a:solidFill>
                  <a:srgbClr val="000000"/>
                </a:solidFill>
              </a:rPr>
              <a:t>Balık</a:t>
            </a:r>
            <a:r>
              <a:rPr lang="en-GB" dirty="0" smtClean="0">
                <a:solidFill>
                  <a:srgbClr val="000000"/>
                </a:solidFill>
              </a:rPr>
              <a:t> </a:t>
            </a:r>
            <a:r>
              <a:rPr lang="en-GB" dirty="0" err="1" smtClean="0">
                <a:solidFill>
                  <a:srgbClr val="000000"/>
                </a:solidFill>
              </a:rPr>
              <a:t>göllerinin</a:t>
            </a:r>
            <a:r>
              <a:rPr lang="en-GB" dirty="0" smtClean="0">
                <a:solidFill>
                  <a:srgbClr val="000000"/>
                </a:solidFill>
              </a:rPr>
              <a:t> </a:t>
            </a:r>
            <a:r>
              <a:rPr lang="en-GB" dirty="0" err="1" smtClean="0">
                <a:solidFill>
                  <a:srgbClr val="000000"/>
                </a:solidFill>
              </a:rPr>
              <a:t>içine</a:t>
            </a:r>
            <a:r>
              <a:rPr lang="en-GB" dirty="0" smtClean="0">
                <a:solidFill>
                  <a:srgbClr val="000000"/>
                </a:solidFill>
              </a:rPr>
              <a:t> </a:t>
            </a:r>
            <a:r>
              <a:rPr lang="en-GB" dirty="0" err="1" smtClean="0">
                <a:solidFill>
                  <a:srgbClr val="000000"/>
                </a:solidFill>
              </a:rPr>
              <a:t>düşebileceği</a:t>
            </a:r>
            <a:r>
              <a:rPr lang="en-GB" dirty="0" smtClean="0">
                <a:solidFill>
                  <a:srgbClr val="000000"/>
                </a:solidFill>
              </a:rPr>
              <a:t> </a:t>
            </a:r>
            <a:r>
              <a:rPr lang="en-GB" dirty="0" err="1" smtClean="0">
                <a:solidFill>
                  <a:srgbClr val="000000"/>
                </a:solidFill>
              </a:rPr>
              <a:t>tehlike</a:t>
            </a:r>
            <a:r>
              <a:rPr lang="en-GB" dirty="0" smtClean="0">
                <a:solidFill>
                  <a:srgbClr val="000000"/>
                </a:solidFill>
              </a:rPr>
              <a:t>). </a:t>
            </a:r>
          </a:p>
          <a:p>
            <a:pPr algn="just" hangingPunct="0">
              <a:lnSpc>
                <a:spcPct val="140000"/>
              </a:lnSpc>
              <a:buClr>
                <a:srgbClr val="000000"/>
              </a:buClr>
              <a:buSzPct val="45000"/>
              <a:buFont typeface="StarSymbol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7413" algn="l"/>
                <a:tab pos="7961313" algn="l"/>
                <a:tab pos="8686800" algn="l"/>
              </a:tabLst>
            </a:pPr>
            <a:r>
              <a:rPr lang="tr-TR" dirty="0" smtClean="0">
                <a:solidFill>
                  <a:srgbClr val="000000"/>
                </a:solidFill>
                <a:latin typeface="Trebuchet MS" pitchFamily="34" charset="0"/>
              </a:rPr>
              <a:t>	</a:t>
            </a:r>
            <a:endParaRPr lang="en-GB" dirty="0" smtClean="0">
              <a:solidFill>
                <a:srgbClr val="000000"/>
              </a:solidFill>
              <a:latin typeface="Trebuchet MS" pitchFamily="34" charset="0"/>
            </a:endParaRPr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7497" y="2439774"/>
            <a:ext cx="3078747" cy="3078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3270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0502" y="0"/>
            <a:ext cx="11204812" cy="597689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4238958" y="797497"/>
            <a:ext cx="3321901" cy="60607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89991" tIns="44996" rIns="89991" bIns="44996">
            <a:spAutoFit/>
          </a:bodyPr>
          <a:lstStyle/>
          <a:p>
            <a:pPr algn="ctr" hangingPunct="0">
              <a:lnSpc>
                <a:spcPct val="93000"/>
              </a:lnSpc>
              <a:buClr>
                <a:srgbClr val="000000"/>
              </a:buClr>
              <a:buSzPct val="45000"/>
              <a:buFont typeface="StarSymbol" charset="0"/>
              <a:buNone/>
              <a:tabLst>
                <a:tab pos="723900" algn="l"/>
                <a:tab pos="1447800" algn="l"/>
              </a:tabLst>
            </a:pPr>
            <a:r>
              <a:rPr lang="en-GB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AKŞEHİR GÖLÜ</a:t>
            </a:r>
          </a:p>
        </p:txBody>
      </p:sp>
    </p:spTree>
    <p:extLst>
      <p:ext uri="{BB962C8B-B14F-4D97-AF65-F5344CB8AC3E}">
        <p14:creationId xmlns:p14="http://schemas.microsoft.com/office/powerpoint/2010/main" val="31475866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akşehir önc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9558" y="177421"/>
            <a:ext cx="5377431" cy="293426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Picture 6" descr="akşehir sonr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44098" y="177421"/>
            <a:ext cx="5297191" cy="293426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Picture 7" descr="beyşehir önc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9557" y="3478073"/>
            <a:ext cx="5377431" cy="267706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Picture 8" descr="beyşehir sonr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44098" y="3445367"/>
            <a:ext cx="5297191" cy="270977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8" name="Rectangle 9"/>
          <p:cNvSpPr>
            <a:spLocks noChangeArrowheads="1"/>
          </p:cNvSpPr>
          <p:nvPr/>
        </p:nvSpPr>
        <p:spPr bwMode="auto">
          <a:xfrm flipH="1">
            <a:off x="4677888" y="177421"/>
            <a:ext cx="2449359" cy="46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2800" b="1" dirty="0">
                <a:solidFill>
                  <a:srgbClr val="002060"/>
                </a:solidFill>
                <a:latin typeface="Times New Roman" pitchFamily="18" charset="0"/>
              </a:rPr>
              <a:t>Akşehir Gölü</a:t>
            </a:r>
          </a:p>
        </p:txBody>
      </p:sp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4033838" y="6877050"/>
            <a:ext cx="17272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2800" b="1">
                <a:solidFill>
                  <a:srgbClr val="0099FF"/>
                </a:solidFill>
                <a:latin typeface="Times New Roman" pitchFamily="18" charset="0"/>
              </a:rPr>
              <a:t>Beyşehir Gölü</a:t>
            </a:r>
          </a:p>
        </p:txBody>
      </p:sp>
      <p:sp>
        <p:nvSpPr>
          <p:cNvPr id="10" name="Dikdörtgen 9"/>
          <p:cNvSpPr/>
          <p:nvPr/>
        </p:nvSpPr>
        <p:spPr>
          <a:xfrm>
            <a:off x="4810604" y="3111690"/>
            <a:ext cx="235987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2800" b="1" dirty="0" smtClean="0">
                <a:solidFill>
                  <a:srgbClr val="002060"/>
                </a:solidFill>
                <a:latin typeface="Times New Roman" pitchFamily="18" charset="0"/>
              </a:rPr>
              <a:t>Beyşehir Gölü</a:t>
            </a:r>
            <a:endParaRPr lang="tr-TR" sz="2800" b="1" dirty="0">
              <a:solidFill>
                <a:srgbClr val="00206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10626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manyas önce"/>
          <p:cNvPicPr preferRelativeResize="0"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9375" y="256346"/>
            <a:ext cx="5266709" cy="287813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Picture 6" descr="manyas sonra"/>
          <p:cNvPicPr preferRelativeResize="0"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5267" y="256346"/>
            <a:ext cx="4982310" cy="287813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Picture 7" descr="seyfe önce"/>
          <p:cNvPicPr preferRelativeResize="0"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9375" y="3335242"/>
            <a:ext cx="5266709" cy="287813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Picture 8" descr="seyfe sonra"/>
          <p:cNvPicPr preferRelativeResize="0"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05267" y="3335243"/>
            <a:ext cx="4982309" cy="287813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5248964" y="465896"/>
            <a:ext cx="1944688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2800" b="1" dirty="0">
                <a:solidFill>
                  <a:srgbClr val="002060"/>
                </a:solidFill>
                <a:latin typeface="Times New Roman" pitchFamily="18" charset="0"/>
              </a:rPr>
              <a:t>Manyas Gölü</a:t>
            </a:r>
          </a:p>
        </p:txBody>
      </p:sp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5248964" y="3127659"/>
            <a:ext cx="180022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2800" b="1" dirty="0">
                <a:solidFill>
                  <a:srgbClr val="002060"/>
                </a:solidFill>
                <a:latin typeface="Times New Roman" pitchFamily="18" charset="0"/>
              </a:rPr>
              <a:t>Seyfe Gölü</a:t>
            </a:r>
          </a:p>
        </p:txBody>
      </p:sp>
    </p:spTree>
    <p:extLst>
      <p:ext uri="{BB962C8B-B14F-4D97-AF65-F5344CB8AC3E}">
        <p14:creationId xmlns:p14="http://schemas.microsoft.com/office/powerpoint/2010/main" val="20970228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meke önc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52524" y="493144"/>
            <a:ext cx="5248276" cy="287813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Picture 6" descr="meke sonr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05516" y="493144"/>
            <a:ext cx="4983897" cy="287813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Picture 7" descr="büyükçekmece önc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52524" y="3464945"/>
            <a:ext cx="5248276" cy="278447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Picture 8" descr="büyükçekmece sonr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05516" y="3464945"/>
            <a:ext cx="4983898" cy="278447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5644356" y="399480"/>
            <a:ext cx="1861913" cy="542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2800" b="1" dirty="0" err="1">
                <a:solidFill>
                  <a:srgbClr val="002060"/>
                </a:solidFill>
                <a:latin typeface="Times New Roman" pitchFamily="18" charset="0"/>
              </a:rPr>
              <a:t>Meke</a:t>
            </a:r>
            <a:r>
              <a:rPr lang="tr-TR" sz="2800" b="1" dirty="0">
                <a:solidFill>
                  <a:srgbClr val="002060"/>
                </a:solidFill>
                <a:latin typeface="Times New Roman" pitchFamily="18" charset="0"/>
              </a:rPr>
              <a:t> Gölü</a:t>
            </a:r>
          </a:p>
        </p:txBody>
      </p:sp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5392737" y="3595925"/>
            <a:ext cx="2016125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2800" b="1" dirty="0">
                <a:solidFill>
                  <a:srgbClr val="002060"/>
                </a:solidFill>
                <a:latin typeface="Times New Roman" pitchFamily="18" charset="0"/>
              </a:rPr>
              <a:t>Büyükçekmece Gölü</a:t>
            </a:r>
          </a:p>
        </p:txBody>
      </p:sp>
    </p:spTree>
    <p:extLst>
      <p:ext uri="{BB962C8B-B14F-4D97-AF65-F5344CB8AC3E}">
        <p14:creationId xmlns:p14="http://schemas.microsoft.com/office/powerpoint/2010/main" val="42940007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696036" y="1975095"/>
            <a:ext cx="10890913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000" dirty="0" smtClean="0"/>
              <a:t>Tanyolaç, J. 2000. Limnoloji. Hatiboğlu Yayınevi, Ankara.</a:t>
            </a:r>
          </a:p>
          <a:p>
            <a:r>
              <a:rPr lang="tr-TR" sz="1000" dirty="0" err="1" smtClean="0"/>
              <a:t>Wetzel</a:t>
            </a:r>
            <a:r>
              <a:rPr lang="tr-TR" sz="1000" dirty="0" smtClean="0"/>
              <a:t>, G.R. 2017. </a:t>
            </a:r>
            <a:r>
              <a:rPr lang="tr-TR" sz="1000" dirty="0" err="1" smtClean="0"/>
              <a:t>editor</a:t>
            </a:r>
            <a:r>
              <a:rPr lang="tr-TR" sz="1000" dirty="0" smtClean="0"/>
              <a:t> </a:t>
            </a:r>
            <a:r>
              <a:rPr lang="tr-TR" sz="1000" dirty="0" err="1" smtClean="0"/>
              <a:t>Ergönül</a:t>
            </a:r>
            <a:r>
              <a:rPr lang="tr-TR" sz="1000" dirty="0" smtClean="0"/>
              <a:t>, M.B. Limnoloji, Göl ve Nehir Ekosistemleri. 3. baskıdan çeviri. Nobel Yayıncılık, Ankara.</a:t>
            </a:r>
          </a:p>
          <a:p>
            <a:r>
              <a:rPr lang="tr-TR" sz="1000" dirty="0" smtClean="0"/>
              <a:t>"Nürnberg, G.K., 2017. </a:t>
            </a:r>
            <a:r>
              <a:rPr lang="tr-TR" sz="1000" dirty="0" err="1" smtClean="0"/>
              <a:t>Attempted</a:t>
            </a:r>
            <a:r>
              <a:rPr lang="tr-TR" sz="1000" dirty="0" smtClean="0"/>
              <a:t> </a:t>
            </a:r>
            <a:r>
              <a:rPr lang="tr-TR" sz="1000" dirty="0" err="1" smtClean="0"/>
              <a:t>management</a:t>
            </a:r>
            <a:r>
              <a:rPr lang="tr-TR" sz="1000" dirty="0" smtClean="0"/>
              <a:t> of </a:t>
            </a:r>
            <a:r>
              <a:rPr lang="tr-TR" sz="1000" dirty="0" err="1" smtClean="0"/>
              <a:t>cyanobacteria</a:t>
            </a:r>
            <a:r>
              <a:rPr lang="tr-TR" sz="1000" dirty="0" smtClean="0"/>
              <a:t> </a:t>
            </a:r>
            <a:r>
              <a:rPr lang="tr-TR" sz="1000" dirty="0" err="1" smtClean="0"/>
              <a:t>by</a:t>
            </a:r>
            <a:r>
              <a:rPr lang="tr-TR" sz="1000" dirty="0" smtClean="0"/>
              <a:t> </a:t>
            </a:r>
            <a:r>
              <a:rPr lang="tr-TR" sz="1000" dirty="0" err="1" smtClean="0"/>
              <a:t>Phoslock</a:t>
            </a:r>
            <a:r>
              <a:rPr lang="tr-TR" sz="1000" dirty="0" smtClean="0"/>
              <a:t> (</a:t>
            </a:r>
            <a:r>
              <a:rPr lang="tr-TR" sz="1000" dirty="0" err="1" smtClean="0"/>
              <a:t>lanthanum-modified</a:t>
            </a:r>
            <a:r>
              <a:rPr lang="tr-TR" sz="1000" dirty="0" smtClean="0"/>
              <a:t> </a:t>
            </a:r>
            <a:r>
              <a:rPr lang="tr-TR" sz="1000" dirty="0" err="1" smtClean="0"/>
              <a:t>clay</a:t>
            </a:r>
            <a:r>
              <a:rPr lang="tr-TR" sz="1000" dirty="0" smtClean="0"/>
              <a:t>) in </a:t>
            </a:r>
            <a:r>
              <a:rPr lang="tr-TR" sz="1000" dirty="0" err="1" smtClean="0"/>
              <a:t>Canadian</a:t>
            </a:r>
            <a:r>
              <a:rPr lang="tr-TR" sz="1000" dirty="0" smtClean="0"/>
              <a:t> </a:t>
            </a:r>
            <a:r>
              <a:rPr lang="tr-TR" sz="1000" dirty="0" err="1" smtClean="0"/>
              <a:t>lakes</a:t>
            </a:r>
            <a:r>
              <a:rPr lang="tr-TR" sz="1000" dirty="0" smtClean="0"/>
              <a:t>: </a:t>
            </a:r>
            <a:r>
              <a:rPr lang="tr-TR" sz="1000" dirty="0" err="1" smtClean="0"/>
              <a:t>water</a:t>
            </a:r>
            <a:r>
              <a:rPr lang="tr-TR" sz="1000" dirty="0" smtClean="0"/>
              <a:t> </a:t>
            </a:r>
            <a:r>
              <a:rPr lang="tr-TR" sz="1000" dirty="0" err="1" smtClean="0"/>
              <a:t>quality</a:t>
            </a:r>
            <a:r>
              <a:rPr lang="tr-TR" sz="1000" dirty="0" smtClean="0"/>
              <a:t> </a:t>
            </a:r>
            <a:r>
              <a:rPr lang="tr-TR" sz="1000" dirty="0" err="1" smtClean="0"/>
              <a:t>results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predictions</a:t>
            </a:r>
            <a:r>
              <a:rPr lang="tr-TR" sz="1000" dirty="0" smtClean="0"/>
              <a:t>. Lake </a:t>
            </a:r>
            <a:r>
              <a:rPr lang="tr-TR" sz="1000" dirty="0" err="1" smtClean="0"/>
              <a:t>Reserv</a:t>
            </a:r>
            <a:r>
              <a:rPr lang="tr-TR" sz="1000" dirty="0" smtClean="0"/>
              <a:t>. </a:t>
            </a:r>
            <a:r>
              <a:rPr lang="tr-TR" sz="1000" dirty="0" err="1" smtClean="0"/>
              <a:t>Manag</a:t>
            </a:r>
            <a:r>
              <a:rPr lang="tr-TR" sz="1000" dirty="0" smtClean="0"/>
              <a:t>. 33, 163–170. doi:10.1080/10402381.2016.1265618"</a:t>
            </a:r>
          </a:p>
          <a:p>
            <a:r>
              <a:rPr lang="tr-TR" sz="1000" dirty="0" smtClean="0"/>
              <a:t>"</a:t>
            </a:r>
            <a:r>
              <a:rPr lang="tr-TR" sz="1000" dirty="0" err="1" smtClean="0"/>
              <a:t>Pérez-Sirvent</a:t>
            </a:r>
            <a:r>
              <a:rPr lang="tr-TR" sz="1000" dirty="0" smtClean="0"/>
              <a:t>, C., </a:t>
            </a:r>
            <a:r>
              <a:rPr lang="tr-TR" sz="1000" dirty="0" err="1" smtClean="0"/>
              <a:t>Hernández-Pérez</a:t>
            </a:r>
            <a:r>
              <a:rPr lang="tr-TR" sz="1000" dirty="0" smtClean="0"/>
              <a:t>, C., </a:t>
            </a:r>
            <a:r>
              <a:rPr lang="tr-TR" sz="1000" dirty="0" err="1" smtClean="0"/>
              <a:t>Martínez-Sánchez</a:t>
            </a:r>
            <a:r>
              <a:rPr lang="tr-TR" sz="1000" dirty="0" smtClean="0"/>
              <a:t>, M.J., </a:t>
            </a:r>
            <a:r>
              <a:rPr lang="tr-TR" sz="1000" dirty="0" err="1" smtClean="0"/>
              <a:t>García-Lorenzo</a:t>
            </a:r>
            <a:r>
              <a:rPr lang="tr-TR" sz="1000" dirty="0" smtClean="0"/>
              <a:t>, M.L.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Bech</a:t>
            </a:r>
            <a:r>
              <a:rPr lang="tr-TR" sz="1000" dirty="0" smtClean="0"/>
              <a:t>, J. 2017. Metal </a:t>
            </a:r>
            <a:r>
              <a:rPr lang="tr-TR" sz="1000" dirty="0" err="1" smtClean="0"/>
              <a:t>uptake</a:t>
            </a:r>
            <a:r>
              <a:rPr lang="tr-TR" sz="1000" dirty="0" smtClean="0"/>
              <a:t> </a:t>
            </a:r>
            <a:r>
              <a:rPr lang="tr-TR" sz="1000" dirty="0" err="1" smtClean="0"/>
              <a:t>by</a:t>
            </a:r>
            <a:r>
              <a:rPr lang="tr-TR" sz="1000" dirty="0" smtClean="0"/>
              <a:t> </a:t>
            </a:r>
            <a:r>
              <a:rPr lang="tr-TR" sz="1000" dirty="0" err="1" smtClean="0"/>
              <a:t>wetland</a:t>
            </a:r>
            <a:r>
              <a:rPr lang="tr-TR" sz="1000" dirty="0" smtClean="0"/>
              <a:t> </a:t>
            </a:r>
            <a:r>
              <a:rPr lang="tr-TR" sz="1000" dirty="0" err="1" smtClean="0"/>
              <a:t>plants</a:t>
            </a:r>
            <a:r>
              <a:rPr lang="tr-TR" sz="1000" dirty="0" smtClean="0"/>
              <a:t>: </a:t>
            </a:r>
            <a:r>
              <a:rPr lang="tr-TR" sz="1000" dirty="0" err="1" smtClean="0"/>
              <a:t>implicationsfor</a:t>
            </a:r>
            <a:r>
              <a:rPr lang="tr-TR" sz="1000" dirty="0" smtClean="0"/>
              <a:t> </a:t>
            </a:r>
            <a:r>
              <a:rPr lang="tr-TR" sz="1000" dirty="0" err="1" smtClean="0"/>
              <a:t>phytoremediation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restoration</a:t>
            </a:r>
            <a:r>
              <a:rPr lang="tr-TR" sz="1000" dirty="0" smtClean="0"/>
              <a:t>. J </a:t>
            </a:r>
            <a:r>
              <a:rPr lang="tr-TR" sz="1000" dirty="0" err="1" smtClean="0"/>
              <a:t>Soils</a:t>
            </a:r>
            <a:r>
              <a:rPr lang="tr-TR" sz="1000" dirty="0" smtClean="0"/>
              <a:t> </a:t>
            </a:r>
            <a:r>
              <a:rPr lang="tr-TR" sz="1000" dirty="0" err="1" smtClean="0"/>
              <a:t>Sediments</a:t>
            </a:r>
            <a:r>
              <a:rPr lang="tr-TR" sz="1000" dirty="0" smtClean="0"/>
              <a:t>, 17:1384–1393"</a:t>
            </a:r>
          </a:p>
          <a:p>
            <a:r>
              <a:rPr lang="tr-TR" sz="1000" dirty="0" err="1" smtClean="0"/>
              <a:t>Kometa</a:t>
            </a:r>
            <a:r>
              <a:rPr lang="tr-TR" sz="1000" dirty="0" smtClean="0"/>
              <a:t>, S. S., </a:t>
            </a:r>
            <a:r>
              <a:rPr lang="tr-TR" sz="1000" dirty="0" err="1" smtClean="0"/>
              <a:t>Kimengsi</a:t>
            </a:r>
            <a:r>
              <a:rPr lang="tr-TR" sz="1000" dirty="0" smtClean="0"/>
              <a:t>, J. N.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Petiangma</a:t>
            </a:r>
            <a:r>
              <a:rPr lang="tr-TR" sz="1000" dirty="0" smtClean="0"/>
              <a:t>, D.M. 2018. Urban Development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its</a:t>
            </a:r>
            <a:r>
              <a:rPr lang="tr-TR" sz="1000" dirty="0" smtClean="0"/>
              <a:t> </a:t>
            </a:r>
            <a:r>
              <a:rPr lang="tr-TR" sz="1000" dirty="0" err="1" smtClean="0"/>
              <a:t>Implications</a:t>
            </a:r>
            <a:r>
              <a:rPr lang="tr-TR" sz="1000" dirty="0" smtClean="0"/>
              <a:t> on </a:t>
            </a:r>
            <a:r>
              <a:rPr lang="tr-TR" sz="1000" dirty="0" err="1" smtClean="0"/>
              <a:t>Wetland</a:t>
            </a:r>
            <a:r>
              <a:rPr lang="tr-TR" sz="1000" dirty="0" smtClean="0"/>
              <a:t> </a:t>
            </a:r>
            <a:r>
              <a:rPr lang="tr-TR" sz="1000" dirty="0" err="1" smtClean="0"/>
              <a:t>Ecosystem</a:t>
            </a:r>
            <a:r>
              <a:rPr lang="tr-TR" sz="1000" dirty="0" smtClean="0"/>
              <a:t> Services in </a:t>
            </a:r>
            <a:r>
              <a:rPr lang="tr-TR" sz="1000" dirty="0" err="1" smtClean="0"/>
              <a:t>Ndop</a:t>
            </a:r>
            <a:r>
              <a:rPr lang="tr-TR" sz="1000" dirty="0" smtClean="0"/>
              <a:t>, </a:t>
            </a:r>
            <a:r>
              <a:rPr lang="tr-TR" sz="1000" dirty="0" err="1" smtClean="0"/>
              <a:t>Cameroon</a:t>
            </a:r>
            <a:r>
              <a:rPr lang="tr-TR" sz="1000" dirty="0" smtClean="0"/>
              <a:t>, </a:t>
            </a:r>
            <a:r>
              <a:rPr lang="tr-TR" sz="1000" dirty="0" err="1" smtClean="0"/>
              <a:t>Environmental</a:t>
            </a:r>
            <a:r>
              <a:rPr lang="tr-TR" sz="1000" dirty="0" smtClean="0"/>
              <a:t> Management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Sustainable</a:t>
            </a:r>
            <a:r>
              <a:rPr lang="tr-TR" sz="1000" dirty="0" smtClean="0"/>
              <a:t> Development, </a:t>
            </a:r>
            <a:r>
              <a:rPr lang="tr-TR" sz="1000" dirty="0" err="1" smtClean="0"/>
              <a:t>Vol</a:t>
            </a:r>
            <a:r>
              <a:rPr lang="tr-TR" sz="1000" dirty="0" smtClean="0"/>
              <a:t>. 7, No. 1</a:t>
            </a:r>
          </a:p>
          <a:p>
            <a:r>
              <a:rPr lang="tr-TR" sz="1000" dirty="0" err="1" smtClean="0"/>
              <a:t>Phytoremediation</a:t>
            </a:r>
            <a:r>
              <a:rPr lang="tr-TR" sz="1000" dirty="0" smtClean="0"/>
              <a:t> - </a:t>
            </a:r>
            <a:r>
              <a:rPr lang="tr-TR" sz="1000" dirty="0" err="1" smtClean="0"/>
              <a:t>Hinchman</a:t>
            </a:r>
            <a:r>
              <a:rPr lang="tr-TR" sz="1000" dirty="0" smtClean="0"/>
              <a:t>, </a:t>
            </a:r>
            <a:r>
              <a:rPr lang="tr-TR" sz="1000" dirty="0" err="1" smtClean="0"/>
              <a:t>Negri</a:t>
            </a:r>
            <a:r>
              <a:rPr lang="tr-TR" sz="1000" dirty="0" smtClean="0"/>
              <a:t>,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Gatliff</a:t>
            </a:r>
            <a:r>
              <a:rPr lang="tr-TR" sz="1000" dirty="0" smtClean="0"/>
              <a:t>, 2017. </a:t>
            </a:r>
            <a:r>
              <a:rPr lang="tr-TR" sz="1000" dirty="0" err="1" smtClean="0"/>
              <a:t>Argonne</a:t>
            </a:r>
            <a:r>
              <a:rPr lang="tr-TR" sz="1000" dirty="0" smtClean="0"/>
              <a:t> </a:t>
            </a:r>
            <a:r>
              <a:rPr lang="tr-TR" sz="1000" dirty="0" err="1" smtClean="0"/>
              <a:t>National</a:t>
            </a:r>
            <a:r>
              <a:rPr lang="tr-TR" sz="1000" dirty="0" smtClean="0"/>
              <a:t> </a:t>
            </a:r>
            <a:r>
              <a:rPr lang="tr-TR" sz="1000" dirty="0" err="1" smtClean="0"/>
              <a:t>Laboratory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Applied</a:t>
            </a:r>
            <a:r>
              <a:rPr lang="tr-TR" sz="1000" dirty="0" smtClean="0"/>
              <a:t> Natural </a:t>
            </a:r>
            <a:r>
              <a:rPr lang="tr-TR" sz="1000" dirty="0" err="1" smtClean="0"/>
              <a:t>Sciences</a:t>
            </a:r>
            <a:r>
              <a:rPr lang="tr-TR" sz="1000" dirty="0" smtClean="0"/>
              <a:t>, </a:t>
            </a:r>
            <a:r>
              <a:rPr lang="tr-TR" sz="1000" dirty="0" err="1" smtClean="0"/>
              <a:t>Inc</a:t>
            </a:r>
            <a:r>
              <a:rPr lang="tr-TR" sz="1000" dirty="0" smtClean="0"/>
              <a:t>., </a:t>
            </a:r>
            <a:r>
              <a:rPr lang="tr-TR" sz="1000" dirty="0" err="1" smtClean="0"/>
              <a:t>Phytoremediation</a:t>
            </a:r>
            <a:r>
              <a:rPr lang="tr-TR" sz="1000" dirty="0" smtClean="0"/>
              <a:t>: Using </a:t>
            </a:r>
            <a:r>
              <a:rPr lang="tr-TR" sz="1000" dirty="0" err="1" smtClean="0"/>
              <a:t>Green</a:t>
            </a:r>
            <a:r>
              <a:rPr lang="tr-TR" sz="1000" dirty="0" smtClean="0"/>
              <a:t> </a:t>
            </a:r>
            <a:r>
              <a:rPr lang="tr-TR" sz="1000" dirty="0" err="1" smtClean="0"/>
              <a:t>Plants</a:t>
            </a:r>
            <a:r>
              <a:rPr lang="tr-TR" sz="1000" dirty="0" smtClean="0"/>
              <a:t> </a:t>
            </a:r>
            <a:r>
              <a:rPr lang="tr-TR" sz="1000" dirty="0" err="1" smtClean="0"/>
              <a:t>to</a:t>
            </a:r>
            <a:r>
              <a:rPr lang="tr-TR" sz="1000" dirty="0" smtClean="0"/>
              <a:t> </a:t>
            </a:r>
            <a:r>
              <a:rPr lang="tr-TR" sz="1000" dirty="0" err="1" smtClean="0"/>
              <a:t>Clean</a:t>
            </a:r>
            <a:r>
              <a:rPr lang="tr-TR" sz="1000" dirty="0" smtClean="0"/>
              <a:t> </a:t>
            </a:r>
            <a:r>
              <a:rPr lang="tr-TR" sz="1000" dirty="0" err="1" smtClean="0"/>
              <a:t>Up</a:t>
            </a:r>
            <a:r>
              <a:rPr lang="tr-TR" sz="1000" dirty="0" smtClean="0"/>
              <a:t> </a:t>
            </a:r>
            <a:r>
              <a:rPr lang="tr-TR" sz="1000" dirty="0" err="1" smtClean="0"/>
              <a:t>Contaminated</a:t>
            </a:r>
            <a:r>
              <a:rPr lang="tr-TR" sz="1000" dirty="0" smtClean="0"/>
              <a:t> </a:t>
            </a:r>
            <a:r>
              <a:rPr lang="tr-TR" sz="1000" dirty="0" err="1" smtClean="0"/>
              <a:t>Soil</a:t>
            </a:r>
            <a:r>
              <a:rPr lang="tr-TR" sz="1000" dirty="0" smtClean="0"/>
              <a:t>, </a:t>
            </a:r>
            <a:r>
              <a:rPr lang="tr-TR" sz="1000" dirty="0" err="1" smtClean="0"/>
              <a:t>Groundwater</a:t>
            </a:r>
            <a:r>
              <a:rPr lang="tr-TR" sz="1000" dirty="0" smtClean="0"/>
              <a:t>,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Wastewater</a:t>
            </a:r>
            <a:endParaRPr lang="tr-TR" sz="1000" dirty="0" smtClean="0"/>
          </a:p>
          <a:p>
            <a:r>
              <a:rPr lang="tr-TR" sz="1000" dirty="0" err="1" smtClean="0"/>
              <a:t>Khan</a:t>
            </a:r>
            <a:r>
              <a:rPr lang="tr-TR" sz="1000" dirty="0" smtClean="0"/>
              <a:t>, M. Nasir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Mohammad</a:t>
            </a:r>
            <a:r>
              <a:rPr lang="tr-TR" sz="1000" dirty="0" smtClean="0"/>
              <a:t>, F. (2014 ) "Eutrophication of </a:t>
            </a:r>
            <a:r>
              <a:rPr lang="tr-TR" sz="1000" dirty="0" err="1" smtClean="0"/>
              <a:t>Lakes</a:t>
            </a:r>
            <a:r>
              <a:rPr lang="tr-TR" sz="1000" dirty="0" smtClean="0"/>
              <a:t>" in A. A. Ansari, S. S. </a:t>
            </a:r>
            <a:r>
              <a:rPr lang="tr-TR" sz="1000" dirty="0" err="1" smtClean="0"/>
              <a:t>Gill</a:t>
            </a:r>
            <a:r>
              <a:rPr lang="tr-TR" sz="1000" dirty="0" smtClean="0"/>
              <a:t> (</a:t>
            </a:r>
            <a:r>
              <a:rPr lang="tr-TR" sz="1000" dirty="0" err="1" smtClean="0"/>
              <a:t>eds</a:t>
            </a:r>
            <a:r>
              <a:rPr lang="tr-TR" sz="1000" dirty="0" smtClean="0"/>
              <a:t>.), Eutrophication: </a:t>
            </a:r>
            <a:r>
              <a:rPr lang="tr-TR" sz="1000" dirty="0" err="1" smtClean="0"/>
              <a:t>Challenges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Solutions; Volume II of Eutrophication: </a:t>
            </a:r>
            <a:r>
              <a:rPr lang="tr-TR" sz="1000" dirty="0" err="1" smtClean="0"/>
              <a:t>Causes</a:t>
            </a:r>
            <a:r>
              <a:rPr lang="tr-TR" sz="1000" dirty="0" smtClean="0"/>
              <a:t>, </a:t>
            </a:r>
            <a:r>
              <a:rPr lang="tr-TR" sz="1000" dirty="0" err="1" smtClean="0"/>
              <a:t>Consequences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Control, </a:t>
            </a:r>
            <a:r>
              <a:rPr lang="tr-TR" sz="1000" dirty="0" err="1" smtClean="0"/>
              <a:t>Springer</a:t>
            </a:r>
            <a:r>
              <a:rPr lang="tr-TR" sz="1000" dirty="0" smtClean="0"/>
              <a:t> </a:t>
            </a:r>
            <a:r>
              <a:rPr lang="tr-TR" sz="1000" dirty="0" err="1" smtClean="0"/>
              <a:t>Science+Business</a:t>
            </a:r>
            <a:r>
              <a:rPr lang="tr-TR" sz="1000" dirty="0" smtClean="0"/>
              <a:t> Media Dordrecht</a:t>
            </a:r>
          </a:p>
          <a:p>
            <a:r>
              <a:rPr lang="tr-TR" sz="1000" dirty="0" smtClean="0"/>
              <a:t>" </a:t>
            </a:r>
            <a:r>
              <a:rPr lang="tr-TR" sz="1000" dirty="0" err="1" smtClean="0"/>
              <a:t>Chislock</a:t>
            </a:r>
            <a:r>
              <a:rPr lang="tr-TR" sz="1000" dirty="0" smtClean="0"/>
              <a:t>, M.F.; </a:t>
            </a:r>
            <a:r>
              <a:rPr lang="tr-TR" sz="1000" dirty="0" err="1" smtClean="0"/>
              <a:t>Doster</a:t>
            </a:r>
            <a:r>
              <a:rPr lang="tr-TR" sz="1000" dirty="0" smtClean="0"/>
              <a:t>, E.; </a:t>
            </a:r>
            <a:r>
              <a:rPr lang="tr-TR" sz="1000" dirty="0" err="1" smtClean="0"/>
              <a:t>Zitomer</a:t>
            </a:r>
            <a:r>
              <a:rPr lang="tr-TR" sz="1000" dirty="0" smtClean="0"/>
              <a:t>, R.A.; Wilson, A.E. (2013). ""Eutrophication: </a:t>
            </a:r>
            <a:r>
              <a:rPr lang="tr-TR" sz="1000" dirty="0" err="1" smtClean="0"/>
              <a:t>Causes</a:t>
            </a:r>
            <a:r>
              <a:rPr lang="tr-TR" sz="1000" dirty="0" smtClean="0"/>
              <a:t>, </a:t>
            </a:r>
            <a:r>
              <a:rPr lang="tr-TR" sz="1000" dirty="0" err="1" smtClean="0"/>
              <a:t>Consequences</a:t>
            </a:r>
            <a:r>
              <a:rPr lang="tr-TR" sz="1000" dirty="0" smtClean="0"/>
              <a:t>,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Controls</a:t>
            </a:r>
            <a:r>
              <a:rPr lang="tr-TR" sz="1000" dirty="0" smtClean="0"/>
              <a:t> in </a:t>
            </a:r>
            <a:r>
              <a:rPr lang="tr-TR" sz="1000" dirty="0" err="1" smtClean="0"/>
              <a:t>Aquatic</a:t>
            </a:r>
            <a:r>
              <a:rPr lang="tr-TR" sz="1000" dirty="0" smtClean="0"/>
              <a:t> </a:t>
            </a:r>
            <a:r>
              <a:rPr lang="tr-TR" sz="1000" dirty="0" err="1" smtClean="0"/>
              <a:t>Ecosystems</a:t>
            </a:r>
            <a:r>
              <a:rPr lang="tr-TR" sz="1000" dirty="0" smtClean="0"/>
              <a:t>"". Nature </a:t>
            </a:r>
            <a:r>
              <a:rPr lang="tr-TR" sz="1000" dirty="0" err="1" smtClean="0"/>
              <a:t>Education</a:t>
            </a:r>
            <a:r>
              <a:rPr lang="tr-TR" sz="1000" dirty="0" smtClean="0"/>
              <a:t> Knowledge. 4 (4): 10. </a:t>
            </a:r>
            <a:r>
              <a:rPr lang="tr-TR" sz="1000" dirty="0" err="1" smtClean="0"/>
              <a:t>Retrieved</a:t>
            </a:r>
            <a:r>
              <a:rPr lang="tr-TR" sz="1000" dirty="0" smtClean="0"/>
              <a:t> 10 </a:t>
            </a:r>
            <a:r>
              <a:rPr lang="tr-TR" sz="1000" dirty="0" err="1" smtClean="0"/>
              <a:t>March</a:t>
            </a:r>
            <a:r>
              <a:rPr lang="tr-TR" sz="1000" dirty="0" smtClean="0"/>
              <a:t> 2018."</a:t>
            </a:r>
          </a:p>
          <a:p>
            <a:r>
              <a:rPr lang="tr-TR" sz="1000" dirty="0" smtClean="0"/>
              <a:t>"</a:t>
            </a:r>
            <a:r>
              <a:rPr lang="tr-TR" sz="1000" dirty="0" err="1" smtClean="0"/>
              <a:t>Xie</a:t>
            </a:r>
            <a:r>
              <a:rPr lang="tr-TR" sz="1000" dirty="0" smtClean="0"/>
              <a:t>, </a:t>
            </a:r>
            <a:r>
              <a:rPr lang="tr-TR" sz="1000" dirty="0" err="1" smtClean="0"/>
              <a:t>Zhenglei</a:t>
            </a:r>
            <a:r>
              <a:rPr lang="tr-TR" sz="1000" dirty="0" smtClean="0"/>
              <a:t>, </a:t>
            </a:r>
            <a:r>
              <a:rPr lang="tr-TR" sz="1000" dirty="0" err="1" smtClean="0"/>
              <a:t>Zhang</a:t>
            </a:r>
            <a:r>
              <a:rPr lang="tr-TR" sz="1000" dirty="0" smtClean="0"/>
              <a:t>, </a:t>
            </a:r>
            <a:r>
              <a:rPr lang="tr-TR" sz="1000" dirty="0" err="1" smtClean="0"/>
              <a:t>Hezi</a:t>
            </a:r>
            <a:r>
              <a:rPr lang="tr-TR" sz="1000" dirty="0" smtClean="0"/>
              <a:t>, </a:t>
            </a:r>
            <a:r>
              <a:rPr lang="tr-TR" sz="1000" dirty="0" err="1" smtClean="0"/>
              <a:t>Zhao</a:t>
            </a:r>
            <a:r>
              <a:rPr lang="tr-TR" sz="1000" dirty="0" smtClean="0"/>
              <a:t>, </a:t>
            </a:r>
            <a:r>
              <a:rPr lang="tr-TR" sz="1000" dirty="0" err="1" smtClean="0"/>
              <a:t>Xiaoxiang</a:t>
            </a:r>
            <a:r>
              <a:rPr lang="tr-TR" sz="1000" dirty="0" smtClean="0"/>
              <a:t>, </a:t>
            </a:r>
            <a:r>
              <a:rPr lang="tr-TR" sz="1000" dirty="0" err="1" smtClean="0"/>
              <a:t>Du</a:t>
            </a:r>
            <a:r>
              <a:rPr lang="tr-TR" sz="1000" dirty="0" smtClean="0"/>
              <a:t>, </a:t>
            </a:r>
            <a:r>
              <a:rPr lang="tr-TR" sz="1000" dirty="0" err="1" smtClean="0"/>
              <a:t>Zebing</a:t>
            </a:r>
            <a:r>
              <a:rPr lang="tr-TR" sz="1000" dirty="0" smtClean="0"/>
              <a:t>, </a:t>
            </a:r>
            <a:r>
              <a:rPr lang="tr-TR" sz="1000" dirty="0" err="1" smtClean="0"/>
              <a:t>Xiang</a:t>
            </a:r>
            <a:r>
              <a:rPr lang="tr-TR" sz="1000" dirty="0" smtClean="0"/>
              <a:t>, </a:t>
            </a:r>
            <a:r>
              <a:rPr lang="tr-TR" sz="1000" dirty="0" err="1" smtClean="0"/>
              <a:t>Lixiong</a:t>
            </a:r>
            <a:r>
              <a:rPr lang="tr-TR" sz="1000" dirty="0" smtClean="0"/>
              <a:t>, et al. 2016. Assessment of </a:t>
            </a:r>
            <a:r>
              <a:rPr lang="tr-TR" sz="1000" dirty="0" err="1" smtClean="0"/>
              <a:t>Heavy</a:t>
            </a:r>
            <a:r>
              <a:rPr lang="tr-TR" sz="1000" dirty="0" smtClean="0"/>
              <a:t> Metal </a:t>
            </a:r>
            <a:r>
              <a:rPr lang="tr-TR" sz="1000" dirty="0" err="1" smtClean="0"/>
              <a:t>Contamination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Wetland</a:t>
            </a:r>
            <a:r>
              <a:rPr lang="tr-TR" sz="1000" dirty="0" smtClean="0"/>
              <a:t> Management in a </a:t>
            </a:r>
            <a:r>
              <a:rPr lang="tr-TR" sz="1000" dirty="0" err="1" smtClean="0"/>
              <a:t>Newly</a:t>
            </a:r>
            <a:r>
              <a:rPr lang="tr-TR" sz="1000" dirty="0" smtClean="0"/>
              <a:t> </a:t>
            </a:r>
            <a:r>
              <a:rPr lang="tr-TR" sz="1000" dirty="0" err="1" smtClean="0"/>
              <a:t>Created</a:t>
            </a:r>
            <a:r>
              <a:rPr lang="tr-TR" sz="1000" dirty="0" smtClean="0"/>
              <a:t> </a:t>
            </a:r>
            <a:r>
              <a:rPr lang="tr-TR" sz="1000" dirty="0" err="1" smtClean="0"/>
              <a:t>Coastal</a:t>
            </a:r>
            <a:r>
              <a:rPr lang="tr-TR" sz="1000" dirty="0" smtClean="0"/>
              <a:t> </a:t>
            </a:r>
            <a:r>
              <a:rPr lang="tr-TR" sz="1000" dirty="0" err="1" smtClean="0"/>
              <a:t>NaturalReserve</a:t>
            </a:r>
            <a:r>
              <a:rPr lang="tr-TR" sz="1000" dirty="0" smtClean="0"/>
              <a:t>, </a:t>
            </a:r>
            <a:r>
              <a:rPr lang="tr-TR" sz="1000" dirty="0" err="1" smtClean="0"/>
              <a:t>China</a:t>
            </a:r>
            <a:r>
              <a:rPr lang="tr-TR" sz="1000" dirty="0" smtClean="0"/>
              <a:t> Journal of </a:t>
            </a:r>
            <a:r>
              <a:rPr lang="tr-TR" sz="1000" dirty="0" err="1" smtClean="0"/>
              <a:t>Coastal</a:t>
            </a:r>
            <a:r>
              <a:rPr lang="tr-TR" sz="1000" dirty="0" smtClean="0"/>
              <a:t> </a:t>
            </a:r>
            <a:r>
              <a:rPr lang="tr-TR" sz="1000" dirty="0" err="1" smtClean="0"/>
              <a:t>Research</a:t>
            </a:r>
            <a:r>
              <a:rPr lang="tr-TR" sz="1000" dirty="0" smtClean="0"/>
              <a:t>, 32(2) : 374-386."</a:t>
            </a:r>
          </a:p>
          <a:p>
            <a:r>
              <a:rPr lang="tr-TR" sz="1000" dirty="0" smtClean="0"/>
              <a:t>G. </a:t>
            </a:r>
            <a:r>
              <a:rPr lang="tr-TR" sz="1000" dirty="0" err="1" smtClean="0"/>
              <a:t>Zhang</a:t>
            </a:r>
            <a:r>
              <a:rPr lang="tr-TR" sz="1000" dirty="0" smtClean="0"/>
              <a:t> et al.2016.  </a:t>
            </a:r>
            <a:r>
              <a:rPr lang="tr-TR" sz="1000" dirty="0" err="1" smtClean="0"/>
              <a:t>Heavy</a:t>
            </a:r>
            <a:r>
              <a:rPr lang="tr-TR" sz="1000" dirty="0" smtClean="0"/>
              <a:t> </a:t>
            </a:r>
            <a:r>
              <a:rPr lang="tr-TR" sz="1000" dirty="0" err="1" smtClean="0"/>
              <a:t>metals</a:t>
            </a:r>
            <a:r>
              <a:rPr lang="tr-TR" sz="1000" dirty="0" smtClean="0"/>
              <a:t> in </a:t>
            </a:r>
            <a:r>
              <a:rPr lang="tr-TR" sz="1000" dirty="0" err="1" smtClean="0"/>
              <a:t>wetland</a:t>
            </a:r>
            <a:r>
              <a:rPr lang="tr-TR" sz="1000" dirty="0" smtClean="0"/>
              <a:t> </a:t>
            </a:r>
            <a:r>
              <a:rPr lang="tr-TR" sz="1000" dirty="0" err="1" smtClean="0"/>
              <a:t>soils</a:t>
            </a:r>
            <a:r>
              <a:rPr lang="tr-TR" sz="1000" dirty="0" smtClean="0"/>
              <a:t> </a:t>
            </a:r>
            <a:r>
              <a:rPr lang="tr-TR" sz="1000" dirty="0" err="1" smtClean="0"/>
              <a:t>along</a:t>
            </a:r>
            <a:r>
              <a:rPr lang="tr-TR" sz="1000" dirty="0" smtClean="0"/>
              <a:t> a </a:t>
            </a:r>
            <a:r>
              <a:rPr lang="tr-TR" sz="1000" dirty="0" err="1" smtClean="0"/>
              <a:t>wetland-forming</a:t>
            </a:r>
            <a:r>
              <a:rPr lang="tr-TR" sz="1000" dirty="0" smtClean="0"/>
              <a:t> </a:t>
            </a:r>
            <a:r>
              <a:rPr lang="tr-TR" sz="1000" dirty="0" err="1" smtClean="0"/>
              <a:t>chronosequence</a:t>
            </a:r>
            <a:r>
              <a:rPr lang="tr-TR" sz="1000" dirty="0" smtClean="0"/>
              <a:t> in </a:t>
            </a:r>
            <a:r>
              <a:rPr lang="tr-TR" sz="1000" dirty="0" err="1" smtClean="0"/>
              <a:t>the</a:t>
            </a:r>
            <a:r>
              <a:rPr lang="tr-TR" sz="1000" dirty="0" smtClean="0"/>
              <a:t> </a:t>
            </a:r>
            <a:r>
              <a:rPr lang="tr-TR" sz="1000" dirty="0" err="1" smtClean="0"/>
              <a:t>Yellow</a:t>
            </a:r>
            <a:r>
              <a:rPr lang="tr-TR" sz="1000" dirty="0" smtClean="0"/>
              <a:t> </a:t>
            </a:r>
            <a:r>
              <a:rPr lang="tr-TR" sz="1000" dirty="0" err="1" smtClean="0"/>
              <a:t>River</a:t>
            </a:r>
            <a:r>
              <a:rPr lang="tr-TR" sz="1000" dirty="0" smtClean="0"/>
              <a:t> Delta of </a:t>
            </a:r>
            <a:r>
              <a:rPr lang="tr-TR" sz="1000" dirty="0" err="1" smtClean="0"/>
              <a:t>China</a:t>
            </a:r>
            <a:r>
              <a:rPr lang="tr-TR" sz="1000" dirty="0" smtClean="0"/>
              <a:t>: </a:t>
            </a:r>
            <a:r>
              <a:rPr lang="tr-TR" sz="1000" dirty="0" err="1" smtClean="0"/>
              <a:t>Levels</a:t>
            </a:r>
            <a:r>
              <a:rPr lang="tr-TR" sz="1000" dirty="0" smtClean="0"/>
              <a:t>, </a:t>
            </a:r>
            <a:r>
              <a:rPr lang="tr-TR" sz="1000" dirty="0" err="1" smtClean="0"/>
              <a:t>sources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toxic</a:t>
            </a:r>
            <a:r>
              <a:rPr lang="tr-TR" sz="1000" dirty="0" smtClean="0"/>
              <a:t> </a:t>
            </a:r>
            <a:r>
              <a:rPr lang="tr-TR" sz="1000" dirty="0" err="1" smtClean="0"/>
              <a:t>risks</a:t>
            </a:r>
            <a:r>
              <a:rPr lang="tr-TR" sz="1000" dirty="0" smtClean="0"/>
              <a:t>. </a:t>
            </a:r>
            <a:r>
              <a:rPr lang="tr-TR" sz="1000" dirty="0" err="1" smtClean="0"/>
              <a:t>Ecological</a:t>
            </a:r>
            <a:r>
              <a:rPr lang="tr-TR" sz="1000" dirty="0" smtClean="0"/>
              <a:t> </a:t>
            </a:r>
            <a:r>
              <a:rPr lang="tr-TR" sz="1000" dirty="0" err="1" smtClean="0"/>
              <a:t>Indicators</a:t>
            </a:r>
            <a:r>
              <a:rPr lang="tr-TR" sz="1000" dirty="0" smtClean="0"/>
              <a:t> 69 (2016) 331–339</a:t>
            </a:r>
          </a:p>
          <a:p>
            <a:r>
              <a:rPr lang="tr-TR" sz="1000" dirty="0" smtClean="0"/>
              <a:t>J. </a:t>
            </a:r>
            <a:r>
              <a:rPr lang="tr-TR" sz="1000" dirty="0" err="1" smtClean="0"/>
              <a:t>Tournebize</a:t>
            </a:r>
            <a:r>
              <a:rPr lang="tr-TR" sz="1000" dirty="0" smtClean="0"/>
              <a:t> et al. 2017. </a:t>
            </a:r>
            <a:r>
              <a:rPr lang="tr-TR" sz="1000" dirty="0" err="1" smtClean="0"/>
              <a:t>Implications</a:t>
            </a:r>
            <a:r>
              <a:rPr lang="tr-TR" sz="1000" dirty="0" smtClean="0"/>
              <a:t> </a:t>
            </a:r>
            <a:r>
              <a:rPr lang="tr-TR" sz="1000" dirty="0" err="1" smtClean="0"/>
              <a:t>for</a:t>
            </a:r>
            <a:r>
              <a:rPr lang="tr-TR" sz="1000" dirty="0" smtClean="0"/>
              <a:t> </a:t>
            </a:r>
            <a:r>
              <a:rPr lang="tr-TR" sz="1000" dirty="0" err="1" smtClean="0"/>
              <a:t>constructed</a:t>
            </a:r>
            <a:r>
              <a:rPr lang="tr-TR" sz="1000" dirty="0" smtClean="0"/>
              <a:t> </a:t>
            </a:r>
            <a:r>
              <a:rPr lang="tr-TR" sz="1000" dirty="0" err="1" smtClean="0"/>
              <a:t>wetlands</a:t>
            </a:r>
            <a:r>
              <a:rPr lang="tr-TR" sz="1000" dirty="0" smtClean="0"/>
              <a:t> </a:t>
            </a:r>
            <a:r>
              <a:rPr lang="tr-TR" sz="1000" dirty="0" err="1" smtClean="0"/>
              <a:t>to</a:t>
            </a:r>
            <a:r>
              <a:rPr lang="tr-TR" sz="1000" dirty="0" smtClean="0"/>
              <a:t> </a:t>
            </a:r>
            <a:r>
              <a:rPr lang="tr-TR" sz="1000" dirty="0" err="1" smtClean="0"/>
              <a:t>mitigate</a:t>
            </a:r>
            <a:r>
              <a:rPr lang="tr-TR" sz="1000" dirty="0" smtClean="0"/>
              <a:t> </a:t>
            </a:r>
            <a:r>
              <a:rPr lang="tr-TR" sz="1000" dirty="0" err="1" smtClean="0"/>
              <a:t>nitrateand</a:t>
            </a:r>
            <a:r>
              <a:rPr lang="tr-TR" sz="1000" dirty="0" smtClean="0"/>
              <a:t> </a:t>
            </a:r>
            <a:r>
              <a:rPr lang="tr-TR" sz="1000" dirty="0" err="1" smtClean="0"/>
              <a:t>pesticide</a:t>
            </a:r>
            <a:r>
              <a:rPr lang="tr-TR" sz="1000" dirty="0" smtClean="0"/>
              <a:t> </a:t>
            </a:r>
            <a:r>
              <a:rPr lang="tr-TR" sz="1000" dirty="0" err="1" smtClean="0"/>
              <a:t>pollution</a:t>
            </a:r>
            <a:r>
              <a:rPr lang="tr-TR" sz="1000" dirty="0" smtClean="0"/>
              <a:t> in </a:t>
            </a:r>
            <a:r>
              <a:rPr lang="tr-TR" sz="1000" dirty="0" err="1" smtClean="0"/>
              <a:t>agricultural</a:t>
            </a:r>
            <a:r>
              <a:rPr lang="tr-TR" sz="1000" dirty="0" smtClean="0"/>
              <a:t> </a:t>
            </a:r>
            <a:r>
              <a:rPr lang="tr-TR" sz="1000" dirty="0" err="1" smtClean="0"/>
              <a:t>drained</a:t>
            </a:r>
            <a:r>
              <a:rPr lang="tr-TR" sz="1000" dirty="0" smtClean="0"/>
              <a:t> </a:t>
            </a:r>
            <a:r>
              <a:rPr lang="tr-TR" sz="1000" dirty="0" err="1" smtClean="0"/>
              <a:t>watershed</a:t>
            </a:r>
            <a:r>
              <a:rPr lang="tr-TR" sz="1000" dirty="0" smtClean="0"/>
              <a:t>. </a:t>
            </a:r>
            <a:r>
              <a:rPr lang="tr-TR" sz="1000" dirty="0" err="1" smtClean="0"/>
              <a:t>Ecological</a:t>
            </a:r>
            <a:r>
              <a:rPr lang="tr-TR" sz="1000" dirty="0" smtClean="0"/>
              <a:t> </a:t>
            </a:r>
            <a:r>
              <a:rPr lang="tr-TR" sz="1000" dirty="0" err="1" smtClean="0"/>
              <a:t>Engineering</a:t>
            </a:r>
            <a:r>
              <a:rPr lang="tr-TR" sz="1000" dirty="0" smtClean="0"/>
              <a:t> 103 (2017) 415–425.</a:t>
            </a:r>
          </a:p>
          <a:p>
            <a:r>
              <a:rPr lang="tr-TR" sz="1000" dirty="0" err="1" smtClean="0"/>
              <a:t>Mander</a:t>
            </a:r>
            <a:r>
              <a:rPr lang="tr-TR" sz="1000" dirty="0" smtClean="0"/>
              <a:t>, Ü., </a:t>
            </a:r>
            <a:r>
              <a:rPr lang="tr-TR" sz="1000" dirty="0" err="1" smtClean="0"/>
              <a:t>Tournebize</a:t>
            </a:r>
            <a:r>
              <a:rPr lang="tr-TR" sz="1000" dirty="0" smtClean="0"/>
              <a:t>, J., </a:t>
            </a:r>
            <a:r>
              <a:rPr lang="tr-TR" sz="1000" dirty="0" err="1" smtClean="0"/>
              <a:t>Kasak</a:t>
            </a:r>
            <a:r>
              <a:rPr lang="tr-TR" sz="1000" dirty="0" smtClean="0"/>
              <a:t>, K., </a:t>
            </a:r>
            <a:r>
              <a:rPr lang="tr-TR" sz="1000" dirty="0" err="1" smtClean="0"/>
              <a:t>Mitsch</a:t>
            </a:r>
            <a:r>
              <a:rPr lang="tr-TR" sz="1000" dirty="0" smtClean="0"/>
              <a:t>, W.J., 2014. </a:t>
            </a:r>
            <a:r>
              <a:rPr lang="tr-TR" sz="1000" dirty="0" err="1" smtClean="0"/>
              <a:t>Climate</a:t>
            </a:r>
            <a:r>
              <a:rPr lang="tr-TR" sz="1000" dirty="0" smtClean="0"/>
              <a:t> </a:t>
            </a:r>
            <a:r>
              <a:rPr lang="tr-TR" sz="1000" dirty="0" err="1" smtClean="0"/>
              <a:t>regulation</a:t>
            </a:r>
            <a:r>
              <a:rPr lang="tr-TR" sz="1000" dirty="0" smtClean="0"/>
              <a:t> </a:t>
            </a:r>
            <a:r>
              <a:rPr lang="tr-TR" sz="1000" dirty="0" err="1" smtClean="0"/>
              <a:t>byfree</a:t>
            </a:r>
            <a:r>
              <a:rPr lang="tr-TR" sz="1000" dirty="0" smtClean="0"/>
              <a:t> </a:t>
            </a:r>
            <a:r>
              <a:rPr lang="tr-TR" sz="1000" dirty="0" err="1" smtClean="0"/>
              <a:t>water</a:t>
            </a:r>
            <a:r>
              <a:rPr lang="tr-TR" sz="1000" dirty="0" smtClean="0"/>
              <a:t> </a:t>
            </a:r>
            <a:r>
              <a:rPr lang="tr-TR" sz="1000" dirty="0" err="1" smtClean="0"/>
              <a:t>surface</a:t>
            </a:r>
            <a:r>
              <a:rPr lang="tr-TR" sz="1000" dirty="0" smtClean="0"/>
              <a:t> </a:t>
            </a:r>
            <a:r>
              <a:rPr lang="tr-TR" sz="1000" dirty="0" err="1" smtClean="0"/>
              <a:t>constructed</a:t>
            </a:r>
            <a:r>
              <a:rPr lang="tr-TR" sz="1000" dirty="0" smtClean="0"/>
              <a:t> </a:t>
            </a:r>
            <a:r>
              <a:rPr lang="tr-TR" sz="1000" dirty="0" err="1" smtClean="0"/>
              <a:t>wetlands</a:t>
            </a:r>
            <a:r>
              <a:rPr lang="tr-TR" sz="1000" dirty="0" smtClean="0"/>
              <a:t> </a:t>
            </a:r>
            <a:r>
              <a:rPr lang="tr-TR" sz="1000" dirty="0" err="1" smtClean="0"/>
              <a:t>for</a:t>
            </a:r>
            <a:r>
              <a:rPr lang="tr-TR" sz="1000" dirty="0" smtClean="0"/>
              <a:t> </a:t>
            </a:r>
            <a:r>
              <a:rPr lang="tr-TR" sz="1000" dirty="0" err="1" smtClean="0"/>
              <a:t>wastewater</a:t>
            </a:r>
            <a:r>
              <a:rPr lang="tr-TR" sz="1000" dirty="0" smtClean="0"/>
              <a:t> </a:t>
            </a:r>
            <a:r>
              <a:rPr lang="tr-TR" sz="1000" dirty="0" err="1" smtClean="0"/>
              <a:t>treatment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createdriverine</a:t>
            </a:r>
            <a:r>
              <a:rPr lang="tr-TR" sz="1000" dirty="0" smtClean="0"/>
              <a:t> </a:t>
            </a:r>
            <a:r>
              <a:rPr lang="tr-TR" sz="1000" dirty="0" err="1" smtClean="0"/>
              <a:t>wetlands</a:t>
            </a:r>
            <a:r>
              <a:rPr lang="tr-TR" sz="1000" dirty="0" smtClean="0"/>
              <a:t>. </a:t>
            </a:r>
            <a:r>
              <a:rPr lang="tr-TR" sz="1000" dirty="0" err="1" smtClean="0"/>
              <a:t>Ecol</a:t>
            </a:r>
            <a:r>
              <a:rPr lang="tr-TR" sz="1000" dirty="0" smtClean="0"/>
              <a:t>. </a:t>
            </a:r>
            <a:r>
              <a:rPr lang="tr-TR" sz="1000" dirty="0" err="1" smtClean="0"/>
              <a:t>Eng</a:t>
            </a:r>
            <a:r>
              <a:rPr lang="tr-TR" sz="1000" dirty="0" smtClean="0"/>
              <a:t>. 72, 103–115</a:t>
            </a:r>
          </a:p>
          <a:p>
            <a:r>
              <a:rPr lang="tr-TR" sz="1000" dirty="0" smtClean="0"/>
              <a:t>Fikirdeşici-Ergen, Ş et al. 2018. Bioremediation of </a:t>
            </a:r>
            <a:r>
              <a:rPr lang="tr-TR" sz="1000" dirty="0" err="1" smtClean="0"/>
              <a:t>heavy</a:t>
            </a:r>
            <a:r>
              <a:rPr lang="tr-TR" sz="1000" dirty="0" smtClean="0"/>
              <a:t> metal </a:t>
            </a:r>
            <a:r>
              <a:rPr lang="tr-TR" sz="1000" dirty="0" err="1" smtClean="0"/>
              <a:t>contaminated</a:t>
            </a:r>
            <a:r>
              <a:rPr lang="tr-TR" sz="1000" dirty="0" smtClean="0"/>
              <a:t> </a:t>
            </a:r>
            <a:r>
              <a:rPr lang="tr-TR" sz="1000" dirty="0" err="1" smtClean="0"/>
              <a:t>medium</a:t>
            </a:r>
            <a:r>
              <a:rPr lang="tr-TR" sz="1000" dirty="0" smtClean="0"/>
              <a:t> </a:t>
            </a:r>
            <a:r>
              <a:rPr lang="tr-TR" sz="1000" dirty="0" err="1" smtClean="0"/>
              <a:t>using</a:t>
            </a:r>
            <a:r>
              <a:rPr lang="tr-TR" sz="1000" dirty="0" smtClean="0"/>
              <a:t> Lemna </a:t>
            </a:r>
            <a:r>
              <a:rPr lang="tr-TR" sz="1000" dirty="0" err="1" smtClean="0"/>
              <a:t>minor</a:t>
            </a:r>
            <a:r>
              <a:rPr lang="tr-TR" sz="1000" dirty="0" smtClean="0"/>
              <a:t>, Daphnia </a:t>
            </a:r>
            <a:r>
              <a:rPr lang="tr-TR" sz="1000" dirty="0" err="1" smtClean="0"/>
              <a:t>magna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their</a:t>
            </a:r>
            <a:r>
              <a:rPr lang="tr-TR" sz="1000" dirty="0" smtClean="0"/>
              <a:t> </a:t>
            </a:r>
            <a:r>
              <a:rPr lang="tr-TR" sz="1000" dirty="0" err="1" smtClean="0"/>
              <a:t>consortium</a:t>
            </a:r>
            <a:r>
              <a:rPr lang="tr-TR" sz="1000" dirty="0" smtClean="0"/>
              <a:t>. </a:t>
            </a:r>
            <a:r>
              <a:rPr lang="tr-TR" sz="1000" dirty="0" err="1" smtClean="0"/>
              <a:t>Chemistry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Ecology</a:t>
            </a:r>
            <a:r>
              <a:rPr lang="tr-TR" sz="1000" dirty="0" smtClean="0"/>
              <a:t>. 34(1):43-55</a:t>
            </a:r>
          </a:p>
          <a:p>
            <a:r>
              <a:rPr lang="tr-TR" sz="1000" dirty="0" smtClean="0"/>
              <a:t>Fikirdeşici-Ergen, Ş </a:t>
            </a:r>
            <a:r>
              <a:rPr lang="tr-TR" sz="1000" dirty="0" err="1" smtClean="0"/>
              <a:t>and</a:t>
            </a:r>
            <a:r>
              <a:rPr lang="tr-TR" sz="1000" dirty="0" smtClean="0"/>
              <a:t> Üçüncü-Tunca, E. 2018. </a:t>
            </a:r>
            <a:r>
              <a:rPr lang="tr-TR" sz="1000" dirty="0" err="1" smtClean="0"/>
              <a:t>Nanotoxicity</a:t>
            </a:r>
            <a:r>
              <a:rPr lang="tr-TR" sz="1000" dirty="0" smtClean="0"/>
              <a:t> </a:t>
            </a:r>
            <a:r>
              <a:rPr lang="tr-TR" sz="1000" dirty="0" err="1" smtClean="0"/>
              <a:t>Modelling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Removal </a:t>
            </a:r>
            <a:r>
              <a:rPr lang="tr-TR" sz="1000" dirty="0" err="1" smtClean="0"/>
              <a:t>Efficiencies</a:t>
            </a:r>
            <a:r>
              <a:rPr lang="tr-TR" sz="1000" dirty="0" smtClean="0"/>
              <a:t> of </a:t>
            </a:r>
            <a:r>
              <a:rPr lang="tr-TR" sz="1000" dirty="0" err="1" smtClean="0"/>
              <a:t>ZnONP</a:t>
            </a:r>
            <a:r>
              <a:rPr lang="tr-TR" sz="1000" dirty="0" smtClean="0"/>
              <a:t>, International Journal of </a:t>
            </a:r>
            <a:r>
              <a:rPr lang="tr-TR" sz="1000" dirty="0" err="1" smtClean="0"/>
              <a:t>Phytoremediation</a:t>
            </a:r>
            <a:r>
              <a:rPr lang="tr-TR" sz="1000" dirty="0" smtClean="0"/>
              <a:t> 20(1):16-26</a:t>
            </a:r>
          </a:p>
          <a:p>
            <a:r>
              <a:rPr lang="tr-TR" sz="1000" dirty="0" smtClean="0"/>
              <a:t>Yakup Sedat VELIOGLU, Şeyda FİKİRDEŞİCİ-ERGEN, Pelin AKSU, Ahmet ALTINDAĞ. 2018. Effects of </a:t>
            </a:r>
            <a:r>
              <a:rPr lang="tr-TR" sz="1000" dirty="0" err="1" smtClean="0"/>
              <a:t>Ozone</a:t>
            </a:r>
            <a:r>
              <a:rPr lang="tr-TR" sz="1000" dirty="0" smtClean="0"/>
              <a:t> </a:t>
            </a:r>
            <a:r>
              <a:rPr lang="tr-TR" sz="1000" dirty="0" err="1" smtClean="0"/>
              <a:t>Treatment</a:t>
            </a:r>
            <a:r>
              <a:rPr lang="tr-TR" sz="1000" dirty="0" smtClean="0"/>
              <a:t> on </a:t>
            </a:r>
            <a:r>
              <a:rPr lang="tr-TR" sz="1000" dirty="0" err="1" smtClean="0"/>
              <a:t>the</a:t>
            </a:r>
            <a:r>
              <a:rPr lang="tr-TR" sz="1000" dirty="0" smtClean="0"/>
              <a:t> </a:t>
            </a:r>
            <a:r>
              <a:rPr lang="tr-TR" sz="1000" dirty="0" err="1" smtClean="0"/>
              <a:t>Degradation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Toxicity of </a:t>
            </a:r>
            <a:r>
              <a:rPr lang="tr-TR" sz="1000" dirty="0" err="1" smtClean="0"/>
              <a:t>Several</a:t>
            </a:r>
            <a:r>
              <a:rPr lang="tr-TR" sz="1000" dirty="0" smtClean="0"/>
              <a:t> </a:t>
            </a:r>
            <a:r>
              <a:rPr lang="tr-TR" sz="1000" dirty="0" err="1" smtClean="0"/>
              <a:t>Pesticides</a:t>
            </a:r>
            <a:r>
              <a:rPr lang="tr-TR" sz="1000" dirty="0" smtClean="0"/>
              <a:t> in </a:t>
            </a:r>
            <a:r>
              <a:rPr lang="tr-TR" sz="1000" dirty="0" err="1" smtClean="0"/>
              <a:t>Different</a:t>
            </a:r>
            <a:r>
              <a:rPr lang="tr-TR" sz="1000" dirty="0" smtClean="0"/>
              <a:t> </a:t>
            </a:r>
            <a:r>
              <a:rPr lang="tr-TR" sz="1000" dirty="0" err="1" smtClean="0"/>
              <a:t>Groups</a:t>
            </a:r>
            <a:r>
              <a:rPr lang="tr-TR" sz="1000" dirty="0" smtClean="0"/>
              <a:t>, Journal of </a:t>
            </a:r>
            <a:r>
              <a:rPr lang="tr-TR" sz="1000" dirty="0" err="1" smtClean="0"/>
              <a:t>Agricultural</a:t>
            </a:r>
            <a:r>
              <a:rPr lang="tr-TR" sz="1000" dirty="0" smtClean="0"/>
              <a:t> </a:t>
            </a:r>
            <a:r>
              <a:rPr lang="tr-TR" sz="1000" dirty="0" err="1" smtClean="0"/>
              <a:t>Sciences</a:t>
            </a:r>
            <a:r>
              <a:rPr lang="tr-TR" sz="1000" dirty="0" smtClean="0"/>
              <a:t>, 24(2):245-255</a:t>
            </a:r>
            <a:endParaRPr lang="tr-TR" sz="1000" dirty="0"/>
          </a:p>
        </p:txBody>
      </p:sp>
    </p:spTree>
    <p:extLst>
      <p:ext uri="{BB962C8B-B14F-4D97-AF65-F5344CB8AC3E}">
        <p14:creationId xmlns:p14="http://schemas.microsoft.com/office/powerpoint/2010/main" val="4002955187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11</TotalTime>
  <Words>339</Words>
  <Application>Microsoft Office PowerPoint</Application>
  <PresentationFormat>Geniş ekran</PresentationFormat>
  <Paragraphs>31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3" baseType="lpstr">
      <vt:lpstr>Calibri</vt:lpstr>
      <vt:lpstr>Calibri Light</vt:lpstr>
      <vt:lpstr>StarSymbol</vt:lpstr>
      <vt:lpstr>Times New Roman</vt:lpstr>
      <vt:lpstr>Trebuchet MS</vt:lpstr>
      <vt:lpstr>Geçmişe bakış</vt:lpstr>
      <vt:lpstr>FMUS1003 Su okuryazarlığı</vt:lpstr>
      <vt:lpstr>Önemli sulak alanlarımız ve geçmişten günümüze durumları</vt:lpstr>
      <vt:lpstr>PowerPoint Sunusu</vt:lpstr>
      <vt:lpstr>PowerPoint Sunusu</vt:lpstr>
      <vt:lpstr>PowerPoint Sunusu</vt:lpstr>
      <vt:lpstr>PowerPoint Sunusu</vt:lpstr>
      <vt:lpstr>Kaynaklar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hp_ergen</dc:creator>
  <cp:lastModifiedBy>hp_ergen</cp:lastModifiedBy>
  <cp:revision>8</cp:revision>
  <dcterms:created xsi:type="dcterms:W3CDTF">2020-10-02T09:02:57Z</dcterms:created>
  <dcterms:modified xsi:type="dcterms:W3CDTF">2020-10-02T13:34:37Z</dcterms:modified>
</cp:coreProperties>
</file>