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28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0935-6D1A-4CC5-883B-40D583A3C5B2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A4F-F5F3-4A22-B353-0CB90A566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9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1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6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5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6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9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74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1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07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635895" y="1875309"/>
            <a:ext cx="2440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10</a:t>
            </a:r>
            <a:endParaRPr lang="tr-TR" sz="4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474469" y="2598450"/>
            <a:ext cx="276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Dalga Hareketi</a:t>
            </a:r>
          </a:p>
        </p:txBody>
      </p:sp>
    </p:spTree>
    <p:extLst>
      <p:ext uri="{BB962C8B-B14F-4D97-AF65-F5344CB8AC3E}">
        <p14:creationId xmlns:p14="http://schemas.microsoft.com/office/powerpoint/2010/main" val="14944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842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BİR SARKACIN PERİYODU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48606" y="1347614"/>
            <a:ext cx="84349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Farklı tipte sarkaçlar mevcuttur. Bir ucundan asılmış bir tahta parçası bir </a:t>
            </a:r>
            <a:r>
              <a:rPr lang="tr-TR" sz="1400" dirty="0" smtClean="0"/>
              <a:t>sarkaçtır; halata </a:t>
            </a:r>
            <a:r>
              <a:rPr lang="tr-TR" sz="1400" dirty="0"/>
              <a:t>asılı bir lastik parçası da bir sarkaçtır.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Burada </a:t>
            </a:r>
            <a:r>
              <a:rPr lang="tr-TR" sz="1400" dirty="0"/>
              <a:t>sadece “</a:t>
            </a:r>
            <a:r>
              <a:rPr lang="tr-TR" sz="1400" dirty="0" smtClean="0"/>
              <a:t>basit sarkaç</a:t>
            </a:r>
            <a:r>
              <a:rPr lang="tr-TR" sz="1400" dirty="0"/>
              <a:t>” olarak tanımlanan sarkaçları tartışacağız.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Bir </a:t>
            </a:r>
            <a:r>
              <a:rPr lang="tr-TR" sz="1400" dirty="0"/>
              <a:t>basit </a:t>
            </a:r>
            <a:r>
              <a:rPr lang="tr-TR" sz="1400" dirty="0" smtClean="0"/>
              <a:t>sarkaç, basitçe</a:t>
            </a:r>
            <a:r>
              <a:rPr lang="tr-TR" sz="1400" dirty="0"/>
              <a:t>, bir telin ucunda serbestçe asılı bir cisimden ibarettir.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İpin ucundaki </a:t>
            </a:r>
            <a:r>
              <a:rPr lang="tr-TR" sz="1400" dirty="0"/>
              <a:t>kütle, telin uzunluğu ile kıyaslandığında çok küçüktür </a:t>
            </a:r>
            <a:r>
              <a:rPr lang="tr-TR" sz="1400" dirty="0" smtClean="0"/>
              <a:t>ve ipin </a:t>
            </a:r>
            <a:r>
              <a:rPr lang="tr-TR" sz="1400" dirty="0"/>
              <a:t>kütlesiz olduğu kabul edilir.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Sarkacın </a:t>
            </a:r>
            <a:r>
              <a:rPr lang="tr-TR" sz="1400" dirty="0"/>
              <a:t>periyodu, salınımın </a:t>
            </a:r>
            <a:r>
              <a:rPr lang="tr-TR" sz="1400" dirty="0" smtClean="0"/>
              <a:t>bir kez </a:t>
            </a:r>
            <a:r>
              <a:rPr lang="tr-TR" sz="1400" dirty="0"/>
              <a:t>tamamlanması için geçen zamandır. Örneğin, salınımlı bir duvar</a:t>
            </a:r>
          </a:p>
          <a:p>
            <a:r>
              <a:rPr lang="tr-TR" sz="1400" dirty="0"/>
              <a:t>saatinin periyodu genellikle 2 saniyedir. İyi bir yaklaşımla, </a:t>
            </a:r>
            <a:r>
              <a:rPr lang="tr-TR" sz="1400" dirty="0" smtClean="0"/>
              <a:t>periyot sadece </a:t>
            </a:r>
            <a:r>
              <a:rPr lang="tr-TR" sz="1400" dirty="0"/>
              <a:t>sarkacın uzunluğuna bağlıdır ve salınımın açısına bağlı değildir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Sarkacın uzunluğu arttıkça </a:t>
            </a:r>
            <a:r>
              <a:rPr lang="tr-TR" sz="1400" dirty="0"/>
              <a:t>periyot da büyür.</a:t>
            </a:r>
          </a:p>
        </p:txBody>
      </p:sp>
    </p:spTree>
    <p:extLst>
      <p:ext uri="{BB962C8B-B14F-4D97-AF65-F5344CB8AC3E}">
        <p14:creationId xmlns:p14="http://schemas.microsoft.com/office/powerpoint/2010/main" val="2705180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15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FREKANS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11995" y="1563638"/>
            <a:ext cx="8434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Bir sarkacın (veya herhangi bir kendini tekrarlayan düzenli hareket için) </a:t>
            </a:r>
            <a:r>
              <a:rPr lang="tr-TR" sz="1400" b="1" dirty="0"/>
              <a:t>frekansı</a:t>
            </a:r>
            <a:r>
              <a:rPr lang="tr-TR" sz="1400" dirty="0"/>
              <a:t>, </a:t>
            </a:r>
            <a:r>
              <a:rPr lang="tr-TR" sz="1400" dirty="0" smtClean="0"/>
              <a:t>birim zamanda </a:t>
            </a:r>
            <a:r>
              <a:rPr lang="tr-TR" sz="1400" dirty="0"/>
              <a:t>tamamlanan dönme sayısı (periyot) </a:t>
            </a:r>
            <a:r>
              <a:rPr lang="tr-TR" sz="1400" dirty="0" err="1"/>
              <a:t>dır</a:t>
            </a:r>
            <a:r>
              <a:rPr lang="tr-TR" sz="1400" dirty="0"/>
              <a:t>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Salınan </a:t>
            </a:r>
            <a:r>
              <a:rPr lang="tr-TR" sz="1400" dirty="0"/>
              <a:t>saatin periyodunun 2 s </a:t>
            </a:r>
            <a:r>
              <a:rPr lang="tr-TR" sz="1400" dirty="0" smtClean="0"/>
              <a:t>olması frekansının </a:t>
            </a:r>
            <a:r>
              <a:rPr lang="tr-TR" sz="1400" dirty="0"/>
              <a:t>saniyede ½ olması veya dakikada 30 devir olması demektir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Periyot ve frekans </a:t>
            </a:r>
            <a:r>
              <a:rPr lang="tr-TR" sz="1400" dirty="0"/>
              <a:t>arasındaki basit ilişki aşağıda gösterilmiştir</a:t>
            </a:r>
            <a:r>
              <a:rPr lang="tr-TR" sz="1400" dirty="0" smtClean="0"/>
              <a:t>:</a:t>
            </a:r>
          </a:p>
        </p:txBody>
      </p:sp>
      <p:pic>
        <p:nvPicPr>
          <p:cNvPr id="1026" name="Picture 2" descr="C:\Users\Taliha\Desktop\Serdar\SUNUM\PNG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78" y="3291830"/>
            <a:ext cx="2001813" cy="104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327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DALGALAR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11995" y="1563638"/>
            <a:ext cx="8434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Bir sarkacın ucundaki kütlenin içi su dolu bir tankın kenarına çarptığını ve </a:t>
            </a:r>
            <a:r>
              <a:rPr lang="tr-TR" sz="1400" dirty="0" smtClean="0"/>
              <a:t>sarkacın genliğinin </a:t>
            </a:r>
            <a:r>
              <a:rPr lang="tr-TR" sz="1400" dirty="0"/>
              <a:t>azalmadığını düşünelim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Yani </a:t>
            </a:r>
            <a:r>
              <a:rPr lang="tr-TR" sz="1400" dirty="0"/>
              <a:t>sarkaç her salınımında bu </a:t>
            </a:r>
            <a:r>
              <a:rPr lang="tr-TR" sz="1400" dirty="0" smtClean="0"/>
              <a:t>çarpmayı gerçekleştirecektir</a:t>
            </a:r>
            <a:r>
              <a:rPr lang="tr-TR" sz="1400" dirty="0"/>
              <a:t>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Tanka </a:t>
            </a:r>
            <a:r>
              <a:rPr lang="tr-TR" sz="1400" dirty="0"/>
              <a:t>her çarpmada tank içindeki su yüzeyinde küçük bir </a:t>
            </a:r>
            <a:r>
              <a:rPr lang="tr-TR" sz="1400" dirty="0" smtClean="0"/>
              <a:t>dalga görülecektir</a:t>
            </a:r>
            <a:r>
              <a:rPr lang="tr-TR" sz="1400" dirty="0"/>
              <a:t>.</a:t>
            </a:r>
            <a:endParaRPr lang="tr-TR" sz="1400" dirty="0" smtClean="0"/>
          </a:p>
        </p:txBody>
      </p:sp>
      <p:pic>
        <p:nvPicPr>
          <p:cNvPr id="2050" name="Picture 2" descr="C:\Users\Taliha\Desktop\Serdar\SUNUM\PNG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44" y="2859782"/>
            <a:ext cx="5177774" cy="239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631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71703" y="627534"/>
            <a:ext cx="4042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DEĞİŞKENLER ARASINDAKİ İLİŞKİLER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39552" y="1987312"/>
            <a:ext cx="84349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Hız, frekans ve </a:t>
            </a:r>
            <a:r>
              <a:rPr lang="tr-TR" sz="1400" dirty="0" err="1"/>
              <a:t>dalgaboyu</a:t>
            </a:r>
            <a:r>
              <a:rPr lang="tr-TR" sz="1400" dirty="0"/>
              <a:t> arasındaki ilişkiyi görmek için, bir balıkçı </a:t>
            </a:r>
            <a:r>
              <a:rPr lang="tr-TR" sz="1400" dirty="0" smtClean="0"/>
              <a:t>havuzunun üstünde </a:t>
            </a:r>
            <a:r>
              <a:rPr lang="tr-TR" sz="1400" dirty="0"/>
              <a:t>olduğunuzu ve altınızdan geçen dalgaları gözlediğinizi varsayınız.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Dakikada 30 dalganın </a:t>
            </a:r>
            <a:r>
              <a:rPr lang="tr-TR" sz="1400" dirty="0"/>
              <a:t>sizi geçtiğini ve her birinin 2 m uzunluğunda olduğunu gözlediğinizi düşünün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Buna göre, dalganın hızı nedir? 30 dalganın her biri dakika başına geçtiğine ve </a:t>
            </a:r>
            <a:r>
              <a:rPr lang="tr-TR" sz="1400" dirty="0" smtClean="0"/>
              <a:t>her birinin </a:t>
            </a:r>
            <a:r>
              <a:rPr lang="tr-TR" sz="1400" dirty="0"/>
              <a:t>uzunluğu 2 m olduğuna göre, hızı 60 metre/</a:t>
            </a:r>
            <a:r>
              <a:rPr lang="tr-TR" sz="1400" dirty="0" err="1"/>
              <a:t>dakika’dır</a:t>
            </a:r>
            <a:r>
              <a:rPr lang="tr-TR" sz="1400" dirty="0" smtClean="0"/>
              <a:t>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75668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01593" y="627534"/>
            <a:ext cx="3366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ENİNE VE BOYUNA DALGALAR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39551" y="1779662"/>
            <a:ext cx="84349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Şimdiye kadar hareket doğrultusuna dik doğrultuda salınan dalgalarla ilgilendik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Örneğin, dalga geçerken suyun yüzey üzerindeki hareketi bir aşağı bir yukarı </a:t>
            </a:r>
            <a:r>
              <a:rPr lang="tr-TR" sz="1400" dirty="0" smtClean="0"/>
              <a:t>doğru olacak </a:t>
            </a:r>
            <a:r>
              <a:rPr lang="tr-TR" sz="1400" dirty="0"/>
              <a:t>şekildedir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İki </a:t>
            </a:r>
            <a:r>
              <a:rPr lang="tr-TR" sz="1400" dirty="0"/>
              <a:t>kişi bir yayın iki ucundan tutar ve aşağı – </a:t>
            </a:r>
            <a:r>
              <a:rPr lang="tr-TR" sz="1400" dirty="0" smtClean="0"/>
              <a:t>yukarı sallarlarsa</a:t>
            </a:r>
            <a:r>
              <a:rPr lang="tr-TR" sz="1400" dirty="0"/>
              <a:t>, dalgalar su dalgasına benzer şekilde telin uzunluğu boyunca aşağı </a:t>
            </a:r>
            <a:r>
              <a:rPr lang="tr-TR" sz="1400" dirty="0" smtClean="0"/>
              <a:t>doğru hareket </a:t>
            </a:r>
            <a:r>
              <a:rPr lang="tr-TR" sz="1400" dirty="0"/>
              <a:t>ederler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Yine</a:t>
            </a:r>
            <a:r>
              <a:rPr lang="tr-TR" sz="1400" dirty="0"/>
              <a:t>, yayın hareketi aşağı-yukarı doğru olmasına rağmen </a:t>
            </a:r>
            <a:r>
              <a:rPr lang="tr-TR" sz="1400" dirty="0" smtClean="0"/>
              <a:t>dalganın kendisinin </a:t>
            </a:r>
            <a:r>
              <a:rPr lang="tr-TR" sz="1400" dirty="0"/>
              <a:t>hareketi yatay şekildedir.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Dalganın </a:t>
            </a:r>
            <a:r>
              <a:rPr lang="tr-TR" sz="1400" dirty="0"/>
              <a:t>hareketi, parçacıkların hareketine dik </a:t>
            </a:r>
            <a:r>
              <a:rPr lang="tr-TR" sz="1400" dirty="0" smtClean="0"/>
              <a:t>ise bu </a:t>
            </a:r>
            <a:r>
              <a:rPr lang="tr-TR" sz="1400" dirty="0"/>
              <a:t>dalgalara </a:t>
            </a:r>
            <a:r>
              <a:rPr lang="tr-TR" sz="1400" b="1" dirty="0"/>
              <a:t>enine dalgalar </a:t>
            </a:r>
            <a:r>
              <a:rPr lang="tr-TR" sz="1400" dirty="0"/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42201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1" y="627534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ENERJİ İLETİMİ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39551" y="1716048"/>
            <a:ext cx="84349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Dalga yay (ip) boyunca hareket ederken neyin hareket ettiğine bakalım.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Dalganın kendisi </a:t>
            </a:r>
            <a:r>
              <a:rPr lang="tr-TR" sz="1400" dirty="0"/>
              <a:t>ipin bir ucundan diğer ucuna hareket eder fakat ipin her bir kısmı basitçe </a:t>
            </a:r>
            <a:r>
              <a:rPr lang="tr-TR" sz="1400" dirty="0" smtClean="0"/>
              <a:t>merkez etrafında </a:t>
            </a:r>
            <a:r>
              <a:rPr lang="tr-TR" sz="1400" dirty="0"/>
              <a:t>salınım hareketi yapar.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Salınım </a:t>
            </a:r>
            <a:r>
              <a:rPr lang="tr-TR" sz="1400" dirty="0"/>
              <a:t>aşağı-yukarı veya ileri-geri olabilir fakat </a:t>
            </a:r>
            <a:r>
              <a:rPr lang="tr-TR" sz="1400" dirty="0" smtClean="0"/>
              <a:t>hiçbir durumda </a:t>
            </a:r>
            <a:r>
              <a:rPr lang="tr-TR" sz="1400" dirty="0"/>
              <a:t>kısımların kendileri yayın aşağısına doğru hareket etmezler.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durum </a:t>
            </a:r>
            <a:r>
              <a:rPr lang="tr-TR" sz="1400" dirty="0" smtClean="0"/>
              <a:t>tüm dalga </a:t>
            </a:r>
            <a:r>
              <a:rPr lang="tr-TR" sz="1400" dirty="0"/>
              <a:t>hareketleri için geçerlidir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Dalga </a:t>
            </a:r>
            <a:r>
              <a:rPr lang="tr-TR" sz="1400" dirty="0"/>
              <a:t>maddeyi iletmez; iletilen enerjidir.</a:t>
            </a:r>
          </a:p>
        </p:txBody>
      </p:sp>
    </p:spTree>
    <p:extLst>
      <p:ext uri="{BB962C8B-B14F-4D97-AF65-F5344CB8AC3E}">
        <p14:creationId xmlns:p14="http://schemas.microsoft.com/office/powerpoint/2010/main" val="3252942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1" y="627534"/>
            <a:ext cx="17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DOPLER </a:t>
            </a:r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ETKİSİ</a:t>
            </a:r>
            <a:endParaRPr lang="tr-TR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39550" y="1347614"/>
            <a:ext cx="84349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Çakıl taşları, bir su havuzunda aynı yere düzgün bir şekilde düşürülürlerse, </a:t>
            </a:r>
            <a:r>
              <a:rPr lang="tr-TR" sz="1400" dirty="0" smtClean="0"/>
              <a:t>üretilen dalga </a:t>
            </a:r>
            <a:r>
              <a:rPr lang="tr-TR" sz="1400" dirty="0"/>
              <a:t>deseni aşağıda şekil 1’de görüldüğü gibidir.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Şekil </a:t>
            </a:r>
            <a:r>
              <a:rPr lang="tr-TR" sz="1400" dirty="0"/>
              <a:t>dört adet çakıl taşının </a:t>
            </a:r>
            <a:r>
              <a:rPr lang="tr-TR" sz="1400" dirty="0" smtClean="0"/>
              <a:t>düşmesi sonucunun </a:t>
            </a:r>
            <a:r>
              <a:rPr lang="tr-TR" sz="1400" dirty="0"/>
              <a:t>görüntüsüdür.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Düşme </a:t>
            </a:r>
            <a:r>
              <a:rPr lang="tr-TR" sz="1400" dirty="0"/>
              <a:t>noktası düzgün bir şekilde sağa doğru </a:t>
            </a:r>
            <a:r>
              <a:rPr lang="tr-TR" sz="1400" dirty="0" smtClean="0"/>
              <a:t>değiştirilirse dalgalar </a:t>
            </a:r>
            <a:r>
              <a:rPr lang="tr-TR" sz="1400" dirty="0"/>
              <a:t>farklı yerlerden başlar, desen şekil 2’deki gibi görünür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Başlama </a:t>
            </a:r>
            <a:r>
              <a:rPr lang="tr-TR" sz="1400" dirty="0"/>
              <a:t>noktası </a:t>
            </a:r>
            <a:r>
              <a:rPr lang="tr-TR" sz="1400" dirty="0" smtClean="0"/>
              <a:t>daha hızlı </a:t>
            </a:r>
            <a:r>
              <a:rPr lang="tr-TR" sz="1400" dirty="0"/>
              <a:t>değiştirilirse desen şekil 3’teki gibi görülür.</a:t>
            </a:r>
          </a:p>
        </p:txBody>
      </p:sp>
      <p:pic>
        <p:nvPicPr>
          <p:cNvPr id="3075" name="Picture 3" descr="C:\Users\Taliha\Desktop\Serdar\SUNUM\PNG\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38" y="3377008"/>
            <a:ext cx="4425678" cy="17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7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ÖLÜM9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BÖLÜM9</Template>
  <TotalTime>24</TotalTime>
  <Words>486</Words>
  <Application>Microsoft Office PowerPoint</Application>
  <PresentationFormat>Ekran Gösterisi (16:9)</PresentationFormat>
  <Paragraphs>61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BÖLÜM9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Taliha</dc:creator>
  <cp:lastModifiedBy>Taliha</cp:lastModifiedBy>
  <cp:revision>4</cp:revision>
  <dcterms:created xsi:type="dcterms:W3CDTF">2017-01-30T10:32:42Z</dcterms:created>
  <dcterms:modified xsi:type="dcterms:W3CDTF">2017-01-31T08:03:13Z</dcterms:modified>
</cp:coreProperties>
</file>