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232441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A04A12-E35B-46D4-8311-F32CB96EA961}"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17472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101334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27411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3956187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257164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3579750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1959491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443167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B1DDABEB-5743-45C3-8CB7-E4B6B0011B8A}" type="slidenum">
              <a:rPr lang="tr-TR" altLang="tr-TR"/>
              <a:pPr>
                <a:defRPr/>
              </a:pPr>
              <a:t>‹#›</a:t>
            </a:fld>
            <a:endParaRPr lang="tr-TR" altLang="tr-TR"/>
          </a:p>
        </p:txBody>
      </p:sp>
    </p:spTree>
    <p:extLst>
      <p:ext uri="{BB962C8B-B14F-4D97-AF65-F5344CB8AC3E}">
        <p14:creationId xmlns:p14="http://schemas.microsoft.com/office/powerpoint/2010/main" val="968922049"/>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176789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305596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6A04A12-E35B-46D4-8311-F32CB96EA961}"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200330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6A04A12-E35B-46D4-8311-F32CB96EA961}" type="datetimeFigureOut">
              <a:rPr lang="tr-TR" smtClean="0"/>
              <a:t>28.03.2018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104681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103831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16376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16A04A12-E35B-46D4-8311-F32CB96EA961}" type="datetimeFigureOut">
              <a:rPr lang="tr-TR" smtClean="0"/>
              <a:t>28.03.2018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81270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A04A12-E35B-46D4-8311-F32CB96EA961}"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81D021-A542-41AC-A985-50E4E7469F67}" type="slidenum">
              <a:rPr lang="tr-TR" smtClean="0"/>
              <a:t>‹#›</a:t>
            </a:fld>
            <a:endParaRPr lang="tr-TR"/>
          </a:p>
        </p:txBody>
      </p:sp>
    </p:spTree>
    <p:extLst>
      <p:ext uri="{BB962C8B-B14F-4D97-AF65-F5344CB8AC3E}">
        <p14:creationId xmlns:p14="http://schemas.microsoft.com/office/powerpoint/2010/main" val="232561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A04A12-E35B-46D4-8311-F32CB96EA961}" type="datetimeFigureOut">
              <a:rPr lang="tr-TR" smtClean="0"/>
              <a:t>28.03.2018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381D021-A542-41AC-A985-50E4E7469F67}" type="slidenum">
              <a:rPr lang="tr-TR" smtClean="0"/>
              <a:t>‹#›</a:t>
            </a:fld>
            <a:endParaRPr lang="tr-TR"/>
          </a:p>
        </p:txBody>
      </p:sp>
    </p:spTree>
    <p:extLst>
      <p:ext uri="{BB962C8B-B14F-4D97-AF65-F5344CB8AC3E}">
        <p14:creationId xmlns:p14="http://schemas.microsoft.com/office/powerpoint/2010/main" val="264382911"/>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Kök Gövdesi</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0243"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7172" name="Picture 16"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4" y="1189038"/>
            <a:ext cx="2687637" cy="414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17"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1190625"/>
            <a:ext cx="2851150" cy="414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8"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076" y="1193801"/>
            <a:ext cx="2130425" cy="246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9" descr="2"/>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7967664" y="3776663"/>
            <a:ext cx="2130425" cy="2487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1924051" y="5429251"/>
            <a:ext cx="5743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a:latin typeface="Comic Sans MS" panose="030F0702030302020204" pitchFamily="66" charset="0"/>
              </a:rPr>
              <a:t>Kök gövdesinin şekli ve boyutları çeşit, toprak ve iklim faktörlerine göre büyük farklılık gösterir. Kök gövdesi; baş, boyun, gövde ve kuyruk olmak üzere 4 kısıma ayrılır</a:t>
            </a:r>
          </a:p>
        </p:txBody>
      </p:sp>
    </p:spTree>
    <p:extLst>
      <p:ext uri="{BB962C8B-B14F-4D97-AF65-F5344CB8AC3E}">
        <p14:creationId xmlns:p14="http://schemas.microsoft.com/office/powerpoint/2010/main" val="76657214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out)">
                                      <p:cBhvr>
                                        <p:cTn id="7" dur="500"/>
                                        <p:tgtEl>
                                          <p:spTgt spid="7172"/>
                                        </p:tgtEl>
                                      </p:cBhvr>
                                    </p:animEffect>
                                  </p:childTnLst>
                                </p:cTn>
                              </p:par>
                              <p:par>
                                <p:cTn id="8" presetID="4" presetClass="entr" presetSubtype="32"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ox(out)">
                                      <p:cBhvr>
                                        <p:cTn id="10" dur="500"/>
                                        <p:tgtEl>
                                          <p:spTgt spid="7173"/>
                                        </p:tgtEl>
                                      </p:cBhvr>
                                    </p:animEffect>
                                  </p:childTnLst>
                                </p:cTn>
                              </p:par>
                              <p:par>
                                <p:cTn id="11" presetID="4" presetClass="entr" presetSubtype="32"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box(out)">
                                      <p:cBhvr>
                                        <p:cTn id="13" dur="500"/>
                                        <p:tgtEl>
                                          <p:spTgt spid="7174"/>
                                        </p:tgtEl>
                                      </p:cBhvr>
                                    </p:animEffect>
                                  </p:childTnLst>
                                </p:cTn>
                              </p:par>
                              <p:par>
                                <p:cTn id="14" presetID="4" presetClass="entr" presetSubtype="32" fill="hold" nodeType="withEffect">
                                  <p:stCondLst>
                                    <p:cond delay="0"/>
                                  </p:stCondLst>
                                  <p:childTnLst>
                                    <p:set>
                                      <p:cBhvr>
                                        <p:cTn id="15" dur="1" fill="hold">
                                          <p:stCondLst>
                                            <p:cond delay="0"/>
                                          </p:stCondLst>
                                        </p:cTn>
                                        <p:tgtEl>
                                          <p:spTgt spid="7175"/>
                                        </p:tgtEl>
                                        <p:attrNameLst>
                                          <p:attrName>style.visibility</p:attrName>
                                        </p:attrNameLst>
                                      </p:cBhvr>
                                      <p:to>
                                        <p:strVal val="visible"/>
                                      </p:to>
                                    </p:set>
                                    <p:animEffect transition="in" filter="box(out)">
                                      <p:cBhvr>
                                        <p:cTn id="16" dur="500"/>
                                        <p:tgtEl>
                                          <p:spTgt spid="7175"/>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ou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Yaprak - Formu</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9459"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9460" name="Picture 6" descr="Şeker Pancarı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2036764"/>
            <a:ext cx="5484812" cy="3100387"/>
          </a:xfrm>
          <a:prstGeom prst="rect">
            <a:avLst/>
          </a:prstGeom>
          <a:noFill/>
          <a:ln w="9525">
            <a:solidFill>
              <a:schemeClr val="tx1"/>
            </a:solidFill>
            <a:miter lim="800000"/>
            <a:headEnd/>
            <a:tailEnd/>
          </a:ln>
          <a:effectLst>
            <a:outerShdw dist="7184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98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Yaprak - Şekli</a:t>
            </a:r>
            <a:endParaRPr lang="en-US" sz="3000">
              <a:solidFill>
                <a:srgbClr val="FF0000"/>
              </a:solidFill>
              <a:effectLst>
                <a:outerShdw blurRad="38100" dist="38100" dir="2700000" algn="tl">
                  <a:srgbClr val="C0C0C0"/>
                </a:outerShdw>
              </a:effectLst>
              <a:latin typeface="Comic Sans MS" pitchFamily="66" charset="0"/>
            </a:endParaRPr>
          </a:p>
        </p:txBody>
      </p:sp>
      <p:sp>
        <p:nvSpPr>
          <p:cNvPr id="20483"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20484" name="Picture 6" descr="Şeker Pancarı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1851025"/>
            <a:ext cx="6877050" cy="3810000"/>
          </a:xfrm>
          <a:prstGeom prst="rect">
            <a:avLst/>
          </a:prstGeom>
          <a:noFill/>
          <a:ln w="9525">
            <a:solidFill>
              <a:schemeClr val="tx1"/>
            </a:solidFill>
            <a:miter lim="800000"/>
            <a:headEnd/>
            <a:tailEnd/>
          </a:ln>
          <a:effectLst>
            <a:outerShdw dist="7184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0485" name="Rectangle 4"/>
          <p:cNvSpPr>
            <a:spLocks noChangeArrowheads="1"/>
          </p:cNvSpPr>
          <p:nvPr/>
        </p:nvSpPr>
        <p:spPr bwMode="auto">
          <a:xfrm>
            <a:off x="2747963" y="5783264"/>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a:latin typeface="Comic Sans MS" panose="030F0702030302020204" pitchFamily="66" charset="0"/>
              </a:rPr>
              <a:t>Yaprak şekli oval olmakla birlikte, değişik formlar gösterebilir. </a:t>
            </a:r>
            <a:endParaRPr lang="tr-TR" altLang="tr-TR" sz="1800"/>
          </a:p>
        </p:txBody>
      </p:sp>
    </p:spTree>
    <p:extLst>
      <p:ext uri="{BB962C8B-B14F-4D97-AF65-F5344CB8AC3E}">
        <p14:creationId xmlns:p14="http://schemas.microsoft.com/office/powerpoint/2010/main" val="3239156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Kök Gövdesi</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1267"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7172" name="Picture 16"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574800"/>
            <a:ext cx="2687638" cy="414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4881563" y="1571625"/>
            <a:ext cx="5357812"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solidFill>
                  <a:srgbClr val="FF3300"/>
                </a:solidFill>
                <a:latin typeface="Comic Sans MS" panose="030F0702030302020204" pitchFamily="66" charset="0"/>
              </a:rPr>
              <a:t>Baş</a:t>
            </a:r>
          </a:p>
          <a:p>
            <a:pPr algn="just">
              <a:spcBef>
                <a:spcPct val="0"/>
              </a:spcBef>
              <a:spcAft>
                <a:spcPts val="600"/>
              </a:spcAft>
              <a:buNone/>
            </a:pPr>
            <a:r>
              <a:rPr lang="tr-TR" altLang="tr-TR" sz="1800">
                <a:latin typeface="Comic Sans MS" panose="030F0702030302020204" pitchFamily="66" charset="0"/>
              </a:rPr>
              <a:t>En dış yaprakların oturduğu yere kadar olan kısımdır. Pancar baş kısmı toprak seviyesinde veya toprak seviyesinin birkaç cm üzerinde bulunur. Başın toplam kök gövdesine oranı %6’dır.</a:t>
            </a:r>
          </a:p>
          <a:p>
            <a:pPr algn="just">
              <a:spcBef>
                <a:spcPct val="0"/>
              </a:spcBef>
              <a:spcAft>
                <a:spcPts val="600"/>
              </a:spcAft>
              <a:buNone/>
            </a:pPr>
            <a:r>
              <a:rPr lang="tr-TR" altLang="tr-TR" sz="1800">
                <a:latin typeface="Comic Sans MS" panose="030F0702030302020204" pitchFamily="66" charset="0"/>
              </a:rPr>
              <a:t>Pancar baş kısmında fabrikasyon sırasında şekerin kristalize olmasını engelleyen zararlı azotlu bileşikler bulunur. Bu nedenle pancar teslim edilirken baş kısmı kesilir. Hayvan beslenmesinde ise değerli bir yemdir.</a:t>
            </a:r>
          </a:p>
        </p:txBody>
      </p:sp>
    </p:spTree>
    <p:extLst>
      <p:ext uri="{BB962C8B-B14F-4D97-AF65-F5344CB8AC3E}">
        <p14:creationId xmlns:p14="http://schemas.microsoft.com/office/powerpoint/2010/main" val="132536424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out)">
                                      <p:cBhvr>
                                        <p:cTn id="7" dur="500"/>
                                        <p:tgtEl>
                                          <p:spTgt spid="7172"/>
                                        </p:tgtEl>
                                      </p:cBhvr>
                                    </p:animEffect>
                                  </p:childTnLst>
                                </p:cTn>
                              </p:par>
                              <p:par>
                                <p:cTn id="8" presetID="4" presetClass="entr" presetSubtype="32"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out)">
                                      <p:cBhvr>
                                        <p:cTn id="10" dur="500"/>
                                        <p:tgtEl>
                                          <p:spTgt spid="8">
                                            <p:txEl>
                                              <p:pRg st="0" end="0"/>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ox(out)">
                                      <p:cBhvr>
                                        <p:cTn id="13" dur="500"/>
                                        <p:tgtEl>
                                          <p:spTgt spid="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ox(out)">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Kök Gövdesi</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2291"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292" name="Picture 16"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574800"/>
            <a:ext cx="2687638" cy="414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4881563" y="1571626"/>
            <a:ext cx="53578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solidFill>
                  <a:srgbClr val="FF3300"/>
                </a:solidFill>
                <a:latin typeface="Comic Sans MS" panose="030F0702030302020204" pitchFamily="66" charset="0"/>
              </a:rPr>
              <a:t>Boyun</a:t>
            </a:r>
          </a:p>
          <a:p>
            <a:pPr algn="just" eaLnBrk="1" hangingPunct="1">
              <a:spcBef>
                <a:spcPct val="0"/>
              </a:spcBef>
              <a:buFontTx/>
              <a:buNone/>
            </a:pPr>
            <a:r>
              <a:rPr lang="tr-TR" altLang="tr-TR" sz="1800">
                <a:latin typeface="Comic Sans MS" panose="030F0702030302020204" pitchFamily="66" charset="0"/>
              </a:rPr>
              <a:t>En dış yaprakların çıktığı yer ile ilk yan köklerin çıktığı yere kadar olan kısımdır. Boyunun kök gövdesine oranı %8’dir.</a:t>
            </a:r>
          </a:p>
        </p:txBody>
      </p:sp>
    </p:spTree>
    <p:extLst>
      <p:ext uri="{BB962C8B-B14F-4D97-AF65-F5344CB8AC3E}">
        <p14:creationId xmlns:p14="http://schemas.microsoft.com/office/powerpoint/2010/main" val="414973613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Kök Gövdesi</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3315"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3316" name="Picture 16"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574800"/>
            <a:ext cx="2687638" cy="414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4881563" y="1571625"/>
            <a:ext cx="5357812"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solidFill>
                  <a:srgbClr val="FF3300"/>
                </a:solidFill>
                <a:latin typeface="Comic Sans MS" panose="030F0702030302020204" pitchFamily="66" charset="0"/>
              </a:rPr>
              <a:t>Gövde</a:t>
            </a:r>
          </a:p>
          <a:p>
            <a:pPr algn="just">
              <a:spcBef>
                <a:spcPct val="0"/>
              </a:spcBef>
              <a:spcAft>
                <a:spcPts val="600"/>
              </a:spcAft>
              <a:buNone/>
            </a:pPr>
            <a:r>
              <a:rPr lang="tr-TR" altLang="tr-TR" sz="1800">
                <a:latin typeface="Comic Sans MS" panose="030F0702030302020204" pitchFamily="66" charset="0"/>
              </a:rPr>
              <a:t>Boyundan kuyruğa kadar olan kısımdır. Şeker üretilen asıl kısım gövdedir. Teknolojik açıdan gövdenin düzgün, çatalsız ve konik olması gerekir. Gövdenin kök gövdesine oranı %80’dir.</a:t>
            </a:r>
          </a:p>
          <a:p>
            <a:pPr algn="just">
              <a:spcBef>
                <a:spcPct val="0"/>
              </a:spcBef>
              <a:spcAft>
                <a:spcPts val="600"/>
              </a:spcAft>
              <a:buNone/>
            </a:pPr>
            <a:r>
              <a:rPr lang="tr-TR" altLang="tr-TR" sz="1800">
                <a:latin typeface="Comic Sans MS" panose="030F0702030302020204" pitchFamily="66" charset="0"/>
              </a:rPr>
              <a:t>Gövdenin karşılıklı iki yüzünde hafif helezon şeklinde oyuklar vardır. Bu oyukların fazla derin olmaması istenir. Aksi halde fazla miktarda toprak ve çamur tutarlar, bu da fabrikasyondan temizlik işini güçleştirir. En fazla şeker gövdede bulunur.</a:t>
            </a:r>
          </a:p>
        </p:txBody>
      </p:sp>
    </p:spTree>
    <p:extLst>
      <p:ext uri="{BB962C8B-B14F-4D97-AF65-F5344CB8AC3E}">
        <p14:creationId xmlns:p14="http://schemas.microsoft.com/office/powerpoint/2010/main" val="137931864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ox(out)">
                                      <p:cBhvr>
                                        <p:cTn id="10" dur="500"/>
                                        <p:tgtEl>
                                          <p:spTgt spid="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ox(out)">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Kök</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4339"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4340" name="Picture 8" descr="Şeker Pancarı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1346200"/>
            <a:ext cx="3600450" cy="5251450"/>
          </a:xfrm>
          <a:prstGeom prst="rect">
            <a:avLst/>
          </a:prstGeom>
          <a:noFill/>
          <a:ln w="9525">
            <a:solidFill>
              <a:schemeClr val="tx1"/>
            </a:solidFill>
            <a:miter lim="800000"/>
            <a:headEnd/>
            <a:tailEnd/>
          </a:ln>
          <a:effectLst>
            <a:outerShdw dist="7184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5880100" y="1268413"/>
            <a:ext cx="45021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a:latin typeface="Comic Sans MS" panose="030F0702030302020204" pitchFamily="66" charset="0"/>
              </a:rPr>
              <a:t>Pancar, toprağın derinlerine doğru gelişen kuvvetli bir kök sistemine sahiptir. Kök sistemi ne kadar iyi gelişirse pancar da o kadar iyi beslenir. Kökler 3 m derinlere kadar inebilir.</a:t>
            </a:r>
          </a:p>
        </p:txBody>
      </p:sp>
    </p:spTree>
    <p:extLst>
      <p:ext uri="{BB962C8B-B14F-4D97-AF65-F5344CB8AC3E}">
        <p14:creationId xmlns:p14="http://schemas.microsoft.com/office/powerpoint/2010/main" val="79328025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Yaprak</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5363" name="Line 6"/>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8196" name="Picture 7"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1285876"/>
            <a:ext cx="2713038" cy="363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8"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1285876"/>
            <a:ext cx="2411412" cy="363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952626" y="5143501"/>
            <a:ext cx="8215313"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a:latin typeface="Comic Sans MS" panose="030F0702030302020204" pitchFamily="66" charset="0"/>
              </a:rPr>
              <a:t>Pancar tohumları 2 hafta içerisinde filiz verirler. Çimlenen tohumda 2 adet kotiledon yaprağı bulunur. Bu iki yaprakçık kısa süre sonra kuruyarak kaybolurlar. Bunları takiben birinci vejetasyon yılı boyunca hayatta kalan esas yapraklar oluşur. Yapraklar demet halinde bulunup, en dışta yaşlı, iç kısımda ise genç yapraklar vardır.</a:t>
            </a:r>
          </a:p>
        </p:txBody>
      </p:sp>
      <p:pic>
        <p:nvPicPr>
          <p:cNvPr id="11" name="Picture 10" descr="Untitled-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1601" y="1289051"/>
            <a:ext cx="2195513" cy="363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85199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out)">
                                      <p:cBhvr>
                                        <p:cTn id="7" dur="500"/>
                                        <p:tgtEl>
                                          <p:spTgt spid="8197"/>
                                        </p:tgtEl>
                                      </p:cBhvr>
                                    </p:animEffect>
                                  </p:childTnLst>
                                </p:cTn>
                              </p:par>
                              <p:par>
                                <p:cTn id="8" presetID="4" presetClass="entr" presetSubtype="32"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ox(out)">
                                      <p:cBhvr>
                                        <p:cTn id="10" dur="500"/>
                                        <p:tgtEl>
                                          <p:spTgt spid="8196"/>
                                        </p:tgtEl>
                                      </p:cBhvr>
                                    </p:animEffect>
                                  </p:childTnLst>
                                </p:cTn>
                              </p:par>
                              <p:par>
                                <p:cTn id="11" presetID="4" presetClass="entr" presetSubtype="3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out)">
                                      <p:cBhvr>
                                        <p:cTn id="13" dur="500"/>
                                        <p:tgtEl>
                                          <p:spTgt spid="11"/>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Yaprak</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6387" name="Line 6"/>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6388" name="Picture 7"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1285876"/>
            <a:ext cx="2713038" cy="363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8"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1285876"/>
            <a:ext cx="2411412" cy="363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952626" y="5143501"/>
            <a:ext cx="8215313"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tr-TR" altLang="tr-TR" sz="1800">
                <a:latin typeface="Comic Sans MS" panose="030F0702030302020204" pitchFamily="66" charset="0"/>
                <a:ea typeface="Times New Roman" panose="02020603050405020304" pitchFamily="18" charset="0"/>
                <a:cs typeface="Tahoma" panose="020B0604030504040204" pitchFamily="34" charset="0"/>
              </a:rPr>
              <a:t>Bitkide ortalama 35-50 arasında yaprak bulunur. Tüm bitkilerde olduğu gibi pancarda da esas fotosentezin yapıldığı yer yapraktır. Bir pancar yaprağının ortalama yüzeyi 105-120 cm</a:t>
            </a:r>
            <a:r>
              <a:rPr lang="tr-TR" altLang="tr-TR" sz="1800" baseline="30000">
                <a:latin typeface="Comic Sans MS" panose="030F0702030302020204" pitchFamily="66" charset="0"/>
                <a:ea typeface="Times New Roman" panose="02020603050405020304" pitchFamily="18" charset="0"/>
                <a:cs typeface="Tahoma" panose="020B0604030504040204" pitchFamily="34" charset="0"/>
              </a:rPr>
              <a:t>2</a:t>
            </a:r>
            <a:r>
              <a:rPr lang="tr-TR" altLang="tr-TR" sz="1800">
                <a:latin typeface="Comic Sans MS" panose="030F0702030302020204" pitchFamily="66" charset="0"/>
                <a:ea typeface="Times New Roman" panose="02020603050405020304" pitchFamily="18" charset="0"/>
                <a:cs typeface="Tahoma" panose="020B0604030504040204" pitchFamily="34" charset="0"/>
              </a:rPr>
              <a:t>’dir. Bir bitkinin ortalama yaprak alanı 8000-8500 cm</a:t>
            </a:r>
            <a:r>
              <a:rPr lang="tr-TR" altLang="tr-TR" sz="1800" baseline="30000">
                <a:latin typeface="Comic Sans MS" panose="030F0702030302020204" pitchFamily="66" charset="0"/>
                <a:ea typeface="Times New Roman" panose="02020603050405020304" pitchFamily="18" charset="0"/>
                <a:cs typeface="Tahoma" panose="020B0604030504040204" pitchFamily="34" charset="0"/>
              </a:rPr>
              <a:t>2</a:t>
            </a:r>
            <a:r>
              <a:rPr lang="tr-TR" altLang="tr-TR" sz="1800">
                <a:latin typeface="Comic Sans MS" panose="030F0702030302020204" pitchFamily="66" charset="0"/>
                <a:ea typeface="Times New Roman" panose="02020603050405020304" pitchFamily="18" charset="0"/>
                <a:cs typeface="Tahoma" panose="020B0604030504040204" pitchFamily="34" charset="0"/>
              </a:rPr>
              <a:t>’dir. Ancak yapraklar birbirini gölgelediğinden, bir pancar bitkisinde ancak 3000 cm</a:t>
            </a:r>
            <a:r>
              <a:rPr lang="tr-TR" altLang="tr-TR" sz="1800" baseline="30000">
                <a:latin typeface="Comic Sans MS" panose="030F0702030302020204" pitchFamily="66" charset="0"/>
                <a:ea typeface="Times New Roman" panose="02020603050405020304" pitchFamily="18" charset="0"/>
                <a:cs typeface="Tahoma" panose="020B0604030504040204" pitchFamily="34" charset="0"/>
              </a:rPr>
              <a:t>2</a:t>
            </a:r>
            <a:r>
              <a:rPr lang="tr-TR" altLang="tr-TR" sz="1800">
                <a:latin typeface="Comic Sans MS" panose="030F0702030302020204" pitchFamily="66" charset="0"/>
                <a:ea typeface="Times New Roman" panose="02020603050405020304" pitchFamily="18" charset="0"/>
                <a:cs typeface="Tahoma" panose="020B0604030504040204" pitchFamily="34" charset="0"/>
              </a:rPr>
              <a:t>’lik yaprak alanı fonksiyoneldir.</a:t>
            </a:r>
          </a:p>
        </p:txBody>
      </p:sp>
      <p:pic>
        <p:nvPicPr>
          <p:cNvPr id="16391" name="Picture 10" descr="Untitled-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1601" y="1289051"/>
            <a:ext cx="2195513" cy="363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7260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Yaprak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7411" name="Line 6"/>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7412" name="Picture 7"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1285876"/>
            <a:ext cx="2713038" cy="363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8"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1285876"/>
            <a:ext cx="2411412" cy="363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952626" y="5143501"/>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a:latin typeface="Comic Sans MS" panose="030F0702030302020204" pitchFamily="66" charset="0"/>
              </a:rPr>
              <a:t>Yaprak sapı oldukça uzun ve etlidir. Yaprak orta damarı belirgin olup, bundan çıkan ikinci ve üçüncü derecedeki damarlar yaprağı ağ gibi sarar. Yaprakta %75-80 su, %20-25 kuru madde vardır.</a:t>
            </a:r>
          </a:p>
        </p:txBody>
      </p:sp>
      <p:pic>
        <p:nvPicPr>
          <p:cNvPr id="17415" name="Picture 10" descr="Untitled-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1601" y="1289051"/>
            <a:ext cx="2195513" cy="363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14099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Yaprak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8435" name="Line 6"/>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8436" name="Picture 5" descr="Şeker Pancarı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5276" y="1322388"/>
            <a:ext cx="3419475" cy="4392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6"/>
          <p:cNvSpPr>
            <a:spLocks noChangeArrowheads="1"/>
          </p:cNvSpPr>
          <p:nvPr/>
        </p:nvSpPr>
        <p:spPr bwMode="auto">
          <a:xfrm>
            <a:off x="3524250" y="57864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1800">
                <a:latin typeface="Comic Sans MS" panose="030F0702030302020204" pitchFamily="66" charset="0"/>
              </a:rPr>
              <a:t>Pancar yaprağı, yaprak sapı ve ayası olmak üzere iki kısımdan oluşur</a:t>
            </a:r>
          </a:p>
        </p:txBody>
      </p:sp>
    </p:spTree>
    <p:extLst>
      <p:ext uri="{BB962C8B-B14F-4D97-AF65-F5344CB8AC3E}">
        <p14:creationId xmlns:p14="http://schemas.microsoft.com/office/powerpoint/2010/main" val="1976323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397</Words>
  <Application>Microsoft Office PowerPoint</Application>
  <PresentationFormat>Geniş ekran</PresentationFormat>
  <Paragraphs>26</Paragraphs>
  <Slides>11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vt:i4>
      </vt:variant>
    </vt:vector>
  </HeadingPairs>
  <TitlesOfParts>
    <vt:vector size="19" baseType="lpstr">
      <vt:lpstr>Arial</vt:lpstr>
      <vt:lpstr>Century Gothic</vt:lpstr>
      <vt:lpstr>Comic Sans MS</vt:lpstr>
      <vt:lpstr>Tahoma</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2</cp:revision>
  <dcterms:created xsi:type="dcterms:W3CDTF">2018-03-28T09:19:13Z</dcterms:created>
  <dcterms:modified xsi:type="dcterms:W3CDTF">2018-03-28T09:19:32Z</dcterms:modified>
</cp:coreProperties>
</file>