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000" b="1" dirty="0" smtClean="0"/>
              <a:t>SÜTLÜ TATLILAR</a:t>
            </a:r>
            <a:endParaRPr lang="tr-TR" sz="6000" b="1" dirty="0"/>
          </a:p>
        </p:txBody>
      </p:sp>
      <p:pic>
        <p:nvPicPr>
          <p:cNvPr id="1030" name="Picture 6" descr="sÃ¼tlÃ¼ tatlÄ±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66393">
            <a:off x="357625" y="223890"/>
            <a:ext cx="2819828" cy="204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Ã¼tlÃ¼ tatlÄ± ile ilgili gÃ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0788">
            <a:off x="327597" y="4612970"/>
            <a:ext cx="2611035" cy="189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Ã¼tlÃ¼ tatlÄ± ile ilgili gÃ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32253">
            <a:off x="4702893" y="268014"/>
            <a:ext cx="3745196" cy="1902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lokum ile ilgili gÃ¶rsel sonuc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789040"/>
            <a:ext cx="1824137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Sütlü Tatlıların Yapımında Kullanılan Araçların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Tatlının özelliği ve yapılış işlemlerine göre; kullanılan araçların temiz, ısıya dayanıklı, bekleme esnasında mikroorganizma üretmeyen kaplar olmasına dikkat edilmelidir.</a:t>
            </a:r>
          </a:p>
          <a:p>
            <a:r>
              <a:rPr lang="tr-TR" dirty="0" err="1" smtClean="0"/>
              <a:t>Alimünyumdan</a:t>
            </a:r>
            <a:r>
              <a:rPr lang="tr-TR" dirty="0" smtClean="0"/>
              <a:t> yapılmış araçlar kullanılmamalıdır.  Zira süte gri rengini vermektedir.</a:t>
            </a:r>
          </a:p>
          <a:p>
            <a:r>
              <a:rPr lang="tr-TR" dirty="0" smtClean="0"/>
              <a:t> Bu da ürünün kalitesini olumsuz etkilemektedir.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Aynı zamanda sağlık açısından problemlere neden olmaktadır. </a:t>
            </a:r>
          </a:p>
          <a:p>
            <a:r>
              <a:rPr lang="tr-TR" dirty="0" smtClean="0"/>
              <a:t> Isıya dayanıklı </a:t>
            </a:r>
            <a:r>
              <a:rPr lang="tr-TR" dirty="0" err="1" smtClean="0"/>
              <a:t>borcam</a:t>
            </a:r>
            <a:r>
              <a:rPr lang="tr-TR" dirty="0" smtClean="0"/>
              <a:t>, payreks, sırlı toprak kaplar (çatlak, kırık olmamalı), ısıya dayanıklı krem karamel, sufle ve </a:t>
            </a:r>
            <a:r>
              <a:rPr lang="tr-TR" dirty="0" err="1" smtClean="0"/>
              <a:t>parfe</a:t>
            </a:r>
            <a:r>
              <a:rPr lang="tr-TR" dirty="0" smtClean="0"/>
              <a:t> kalıpları, iyi kalitede kalın tabanlı çelik tencere, tepsiler vs. kullanılması uygundur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598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Sütlü Tatlıların Yapımında Kullanılan Yardımcı Gereçlerin</a:t>
            </a:r>
            <a:br>
              <a:rPr lang="tr-TR" b="1" dirty="0" smtClean="0"/>
            </a:br>
            <a:r>
              <a:rPr lang="tr-TR" b="1" dirty="0" smtClean="0"/>
              <a:t>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tr-TR" dirty="0" smtClean="0"/>
              <a:t>Sütlü tatlıları hazırlamada kullanılan yardımcı gereçlerin taze ve kaliteli olması ürünün kalitesini olumlu yönde etkiler.</a:t>
            </a:r>
          </a:p>
          <a:p>
            <a:r>
              <a:rPr lang="tr-TR" dirty="0" smtClean="0"/>
              <a:t> Sütün ana malzeme olarak kullanıldığı tatlılarda aromatik özellikte vanilya, limon veya portakal kabuğu rendesi, damla sakızı, tarçın vb. gereçler sıkça kullanılmaktadır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Sütlü tatlılarda kullanılan nişasta ve yumurtanın </a:t>
            </a:r>
            <a:r>
              <a:rPr lang="tr-TR" dirty="0" err="1" smtClean="0"/>
              <a:t>tazeolmasına</a:t>
            </a:r>
            <a:r>
              <a:rPr lang="tr-TR" dirty="0" smtClean="0"/>
              <a:t> özen gösterilmelidir.</a:t>
            </a:r>
          </a:p>
          <a:p>
            <a:r>
              <a:rPr lang="tr-TR" dirty="0" smtClean="0"/>
              <a:t>Sütlü tatlıların özelliğine göre kullanılan malzemeler farklılıklar gösterebilir. </a:t>
            </a:r>
          </a:p>
          <a:p>
            <a:r>
              <a:rPr lang="tr-TR" dirty="0" smtClean="0"/>
              <a:t>Bu farklılıklar kişilerin damak zevkine uygun hazırlanıp servis edilebilir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Calibri" pitchFamily="34" charset="0"/>
              </a:rPr>
              <a:t>SÜTLÜ TATLI ÇEŞİTLERİ</a:t>
            </a:r>
            <a:endParaRPr lang="tr-TR" sz="4000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Tekstür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, tat ve görünüş yönünden birbirinden farklı birçok sütlü tatlı çeşidi vardır. Bu çeşitlilik kıvam artırıcı ve jelleştirici maddelerin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yanısıra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 kullanılan ekipmanlar ve işleme koşullarındaki gelişmelerden de kaynaklanmaktadır.</a:t>
            </a:r>
            <a:br>
              <a:rPr lang="tr-TR" dirty="0" smtClean="0">
                <a:latin typeface="Andalus" pitchFamily="18" charset="-78"/>
                <a:cs typeface="Andalus" pitchFamily="18" charset="-78"/>
              </a:rPr>
            </a:br>
            <a:r>
              <a:rPr lang="tr-TR" dirty="0" smtClean="0">
                <a:latin typeface="Andalus" pitchFamily="18" charset="-78"/>
                <a:cs typeface="Andalus" pitchFamily="18" charset="-78"/>
              </a:rPr>
              <a:t>Örneğin; 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, sütlü tatlılarda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tekstür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 oluşumunun başlıca sorumlusu olan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karragenanın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 farklı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franksiyonları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 tek başlarına veya kombine halde ya da diğer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hidrokolloitlerle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 birlikte kullanılarak değişik </a:t>
            </a:r>
            <a:r>
              <a:rPr lang="tr-TR" dirty="0" err="1" smtClean="0">
                <a:latin typeface="Andalus" pitchFamily="18" charset="-78"/>
                <a:cs typeface="Andalus" pitchFamily="18" charset="-78"/>
              </a:rPr>
              <a:t>tekstüre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 sahip ürünler üretebilmektedir.</a:t>
            </a:r>
            <a:endParaRPr lang="tr-TR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Calibri" pitchFamily="34" charset="0"/>
              </a:rPr>
              <a:t>Başlıca sütlü tatlı çeşitleri ve </a:t>
            </a:r>
            <a:r>
              <a:rPr lang="tr-TR" b="1" dirty="0" err="1" smtClean="0">
                <a:latin typeface="Calibri" pitchFamily="34" charset="0"/>
              </a:rPr>
              <a:t>tekstürel</a:t>
            </a:r>
            <a:r>
              <a:rPr lang="tr-TR" b="1" dirty="0" smtClean="0">
                <a:latin typeface="Calibri" pitchFamily="34" charset="0"/>
              </a:rPr>
              <a:t> özellikleri</a:t>
            </a:r>
            <a:endParaRPr lang="tr-TR" b="1" dirty="0">
              <a:latin typeface="Calibri" pitchFamily="34" charset="0"/>
            </a:endParaRPr>
          </a:p>
        </p:txBody>
      </p:sp>
      <p:pic>
        <p:nvPicPr>
          <p:cNvPr id="6" name="5 İçerik Yer Tutucusu" descr="çizelge 6.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700808"/>
            <a:ext cx="8229600" cy="4294001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Calibri" pitchFamily="34" charset="0"/>
              </a:rPr>
              <a:t>Sütlü Tatlıların Yapımında Yararlanılan Maddeler;</a:t>
            </a:r>
            <a:endParaRPr lang="tr-TR" b="1" dirty="0">
              <a:latin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*Süt (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rekombine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)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Tatlndırıcılar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*Aroma ve renk maddeleri</a:t>
            </a:r>
          </a:p>
          <a:p>
            <a:pPr>
              <a:buNone/>
            </a:pPr>
            <a:r>
              <a:rPr lang="tr-TR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*Nişastalar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-Doğal nişasta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Modifiye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 nişasta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Hidrokolloitler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Karragenan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-Keçi boynuzu sakızı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-Pektin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Karboksilmetilselüloz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 -Diğerleri (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ksantan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 sakızı , 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aljinatlar</a:t>
            </a:r>
            <a:r>
              <a:rPr lang="tr-TR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, 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agar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-</a:t>
            </a:r>
            <a:r>
              <a:rPr lang="tr-TR" b="1" dirty="0" err="1" smtClean="0">
                <a:latin typeface="Andalus" pitchFamily="18" charset="-78"/>
                <a:cs typeface="Andalus" pitchFamily="18" charset="-78"/>
              </a:rPr>
              <a:t>agar</a:t>
            </a:r>
            <a:endParaRPr lang="tr-TR" b="1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4 İçerik Yer Tutucusu" descr="çizelge6.1.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052736"/>
            <a:ext cx="7508754" cy="5521474"/>
          </a:xfrm>
          <a:prstGeom prst="rect">
            <a:avLst/>
          </a:prstGeom>
        </p:spPr>
      </p:pic>
      <p:sp>
        <p:nvSpPr>
          <p:cNvPr id="5" name="4 Dikdörtgen"/>
          <p:cNvSpPr/>
          <p:nvPr/>
        </p:nvSpPr>
        <p:spPr>
          <a:xfrm>
            <a:off x="611560" y="188640"/>
            <a:ext cx="80283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tr-TR" sz="3200" b="1" dirty="0" smtClean="0">
                <a:latin typeface="Calibri" pitchFamily="34" charset="0"/>
              </a:rPr>
              <a:t>Endüstriyel koşullarda hazır sütlü tatlı yapım aşamaları</a:t>
            </a:r>
            <a:endParaRPr lang="tr-TR" sz="3200" b="1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5736" y="260648"/>
            <a:ext cx="6264696" cy="144016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Calibri" pitchFamily="34" charset="0"/>
              </a:rPr>
              <a:t>SÜTLÜ TATLILAR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*PUDİNG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*MUHALLEBİ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*KAZANDİBİ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*MAGNOLİNA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*SARAY LOKUMU</a:t>
            </a:r>
          </a:p>
          <a:p>
            <a:pPr>
              <a:buNone/>
            </a:pP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 *SÜT HELVASI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*GÜLLAÇ 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*SÜTLAÇ</a:t>
            </a:r>
          </a:p>
          <a:p>
            <a:pPr>
              <a:buNone/>
            </a:pPr>
            <a:r>
              <a:rPr lang="tr-TR" b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tr-TR" b="1" dirty="0" smtClean="0">
                <a:latin typeface="Andalus" pitchFamily="18" charset="-78"/>
                <a:cs typeface="Andalus" pitchFamily="18" charset="-78"/>
              </a:rPr>
              <a:t>    *KEŞKÜL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*SUPANGLE</a:t>
            </a:r>
            <a:br>
              <a:rPr lang="tr-TR" b="1" dirty="0" smtClean="0">
                <a:latin typeface="Andalus" pitchFamily="18" charset="-78"/>
                <a:cs typeface="Andalus" pitchFamily="18" charset="-78"/>
              </a:rPr>
            </a:br>
            <a:r>
              <a:rPr lang="tr-TR" b="1" dirty="0" smtClean="0">
                <a:latin typeface="Andalus" pitchFamily="18" charset="-78"/>
                <a:cs typeface="Andalus" pitchFamily="18" charset="-78"/>
              </a:rPr>
              <a:t>*TAVUK GÖĞSÜ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3 Resim" descr="kazandibi-tarif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980728"/>
            <a:ext cx="2592288" cy="1723596"/>
          </a:xfrm>
          <a:prstGeom prst="rect">
            <a:avLst/>
          </a:prstGeom>
        </p:spPr>
      </p:pic>
      <p:pic>
        <p:nvPicPr>
          <p:cNvPr id="5" name="4 Resim" descr="sütla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2708920"/>
            <a:ext cx="2520280" cy="1890210"/>
          </a:xfrm>
          <a:prstGeom prst="rect">
            <a:avLst/>
          </a:prstGeom>
        </p:spPr>
      </p:pic>
      <p:pic>
        <p:nvPicPr>
          <p:cNvPr id="6" name="5 Resim" descr="WhatsApp Image 2018-05-04 at 12.40.40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3933056"/>
            <a:ext cx="3107837" cy="2330878"/>
          </a:xfrm>
          <a:prstGeom prst="rect">
            <a:avLst/>
          </a:prstGeom>
        </p:spPr>
      </p:pic>
      <p:pic>
        <p:nvPicPr>
          <p:cNvPr id="7" name="6 Resim" descr="Fırında-sütlaç-990x74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581128"/>
            <a:ext cx="2650002" cy="19888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Sütün Kullanımında Dikkat Edilecek Noktalar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Sütlü tatlıların ana malzemesi olan sütün temizliği son derece önemlidir. </a:t>
            </a:r>
          </a:p>
          <a:p>
            <a:r>
              <a:rPr lang="tr-TR" dirty="0" err="1" smtClean="0"/>
              <a:t>Hastalıkyapıcı</a:t>
            </a:r>
            <a:r>
              <a:rPr lang="tr-TR" dirty="0" smtClean="0"/>
              <a:t> mikroorganizmalardan arındırılmış olmalıdır.</a:t>
            </a:r>
          </a:p>
          <a:p>
            <a:r>
              <a:rPr lang="tr-TR" dirty="0" smtClean="0"/>
              <a:t> Sektörde kullanılan açık </a:t>
            </a:r>
            <a:r>
              <a:rPr lang="tr-TR" dirty="0" err="1" smtClean="0"/>
              <a:t>sütlersüzülerek</a:t>
            </a:r>
            <a:r>
              <a:rPr lang="tr-TR" dirty="0" smtClean="0"/>
              <a:t> kaynatılır.</a:t>
            </a:r>
          </a:p>
          <a:p>
            <a:r>
              <a:rPr lang="tr-TR" dirty="0" smtClean="0"/>
              <a:t> Sütlü tatlılar hazırlanırken kullanılan sütleri şu şekilde sıralayabiliriz: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Pastörize süt: Sütün 80-85 </a:t>
            </a:r>
            <a:r>
              <a:rPr lang="tr-TR" dirty="0" err="1" smtClean="0"/>
              <a:t>oC’de</a:t>
            </a:r>
            <a:r>
              <a:rPr lang="tr-TR" dirty="0" smtClean="0"/>
              <a:t> yarım saat tutulması ve aniden soğutulması ile patojen (hastalık yapıcı) mikroorganizmalardan arındırılması işlemidir.</a:t>
            </a:r>
          </a:p>
          <a:p>
            <a:r>
              <a:rPr lang="tr-TR" dirty="0" smtClean="0"/>
              <a:t>Sütlü tatlılar yapımında ana malzeme olan sütün hastalık yapıcı mikroorganizmalardan arındırılmış olması gerekmektedir.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Ticari mutfaklarında süt genellikle büyük miktarlarda açık alınmışsa alınan süt süzülür, 3-5 dakika kaynatılarak sütün pastörize edilmesi gerekir.  </a:t>
            </a:r>
          </a:p>
          <a:p>
            <a:r>
              <a:rPr lang="tr-TR" dirty="0" smtClean="0"/>
              <a:t>Ancak son dönemde piyasada pastörize edil </a:t>
            </a:r>
            <a:r>
              <a:rPr lang="tr-TR" dirty="0" err="1" smtClean="0"/>
              <a:t>miş</a:t>
            </a:r>
            <a:r>
              <a:rPr lang="tr-TR" dirty="0" smtClean="0"/>
              <a:t> kullanıma hazır sütler bulunmaktadır.</a:t>
            </a:r>
          </a:p>
          <a:p>
            <a:r>
              <a:rPr lang="tr-TR" dirty="0" smtClean="0"/>
              <a:t>diğer yiyecekler için sağlıklı olması açısından sokak sütü yerine pastörize edilmiş sütlerin kullanılması uygun olur.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Sterilize süt: Sütün 130-150 </a:t>
            </a:r>
            <a:r>
              <a:rPr lang="tr-TR" dirty="0" err="1" smtClean="0"/>
              <a:t>oC</a:t>
            </a:r>
            <a:r>
              <a:rPr lang="tr-TR" dirty="0" smtClean="0"/>
              <a:t> de3-5 saniye tutulmasıyla yararlı,zararlı tüm mikroorganizmalardan arınması işlemidir. </a:t>
            </a:r>
          </a:p>
          <a:p>
            <a:r>
              <a:rPr lang="tr-TR" dirty="0" smtClean="0"/>
              <a:t>Piyasada UHT arındırılmış (uzun ömürlü ) dediğimiz sütlerdir. Uzun ömürlü olan sütler kullanımı ve saklanması açısından büyük kolaylık sağlar. </a:t>
            </a:r>
          </a:p>
          <a:p>
            <a:r>
              <a:rPr lang="tr-TR" dirty="0" smtClean="0"/>
              <a:t>Ocak ve fırın kullanılmayarak hazırlanan tatlılar için daha güvenilirdir.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Sütlü tatlılar için gerek pastörize olsun, gerekse sterilize olsun mutlaka üretim ve son kullanma tarihlerine (raf ömrüne) dikkat edilmelidir.</a:t>
            </a:r>
          </a:p>
          <a:p>
            <a:r>
              <a:rPr lang="tr-TR" dirty="0" smtClean="0"/>
              <a:t> Kullanım süresi dolan sütler asla kullanılmamalıdır.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Sütlü Tatlıların Tanımı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Sütlü tatlıların ana gereçleri süt, un, nişasta ve şekerdir. Bununla birlikte yumurta, kakao, pudra şeker vb. yardımcı gereçler de sıkça kullanılır.</a:t>
            </a:r>
          </a:p>
          <a:p>
            <a:r>
              <a:rPr lang="tr-TR" dirty="0" smtClean="0"/>
              <a:t>Sütün gerek ocak gerekse fırın kullanılarak ; un, nişasta, şeker vb. ile pişirilerek ya da pişirilmeden çeşitli yardımcı gereçler ilave edilerek, hazırlanıp soğuk olarak tüketilen hafif tatlılardır.</a:t>
            </a:r>
          </a:p>
          <a:p>
            <a:r>
              <a:rPr lang="tr-TR" dirty="0" smtClean="0"/>
              <a:t> Ancak sufle gibi özel tatlılar sıcak veya ılık olarak servis edilmektedir.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Sütlü Tatlıların Türk Mutfağındaki Yeri ve 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 mutfağının zengin çeşitleri arasında yer alan sütlü tatlılar hamur ve şuruplu tatlılara göre daha hafif, sindirimi kolay ve besin değeri daha yüksek olan tatlılardır.</a:t>
            </a:r>
          </a:p>
          <a:p>
            <a:r>
              <a:rPr lang="tr-TR" dirty="0" smtClean="0"/>
              <a:t> Bu nedenle yaşlılar ve çocuklar için son derece uygun tatlı çeşitleridir.</a:t>
            </a:r>
          </a:p>
          <a:p>
            <a:r>
              <a:rPr lang="tr-TR" dirty="0" smtClean="0"/>
              <a:t> Bununla beraber maliyeti düşük ekonomik tatlılardır.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mutfağında yöresel bir çok sütlü tatlılarımız bulunmaktadır. </a:t>
            </a:r>
          </a:p>
          <a:p>
            <a:r>
              <a:rPr lang="tr-TR" dirty="0" smtClean="0"/>
              <a:t>Örneğin, sütlaç, kazan dibi, sakızlı muhallebi bunlardan sadece bir kaçıdır.</a:t>
            </a:r>
          </a:p>
          <a:p>
            <a:r>
              <a:rPr lang="tr-TR" dirty="0" smtClean="0"/>
              <a:t>Bununla birlikte Fransız mutfağından da bir çok sütlü tatlı çeşidi mutfağımızda yer </a:t>
            </a:r>
            <a:r>
              <a:rPr lang="fr-FR" dirty="0" err="1" smtClean="0"/>
              <a:t>bulmuştur</a:t>
            </a:r>
            <a:r>
              <a:rPr lang="fr-FR" dirty="0" smtClean="0"/>
              <a:t>. </a:t>
            </a:r>
            <a:r>
              <a:rPr lang="fr-FR" dirty="0" err="1" smtClean="0"/>
              <a:t>Bavaruva</a:t>
            </a:r>
            <a:r>
              <a:rPr lang="fr-FR" dirty="0" smtClean="0"/>
              <a:t>, </a:t>
            </a:r>
            <a:r>
              <a:rPr lang="fr-FR" dirty="0" err="1" smtClean="0"/>
              <a:t>Parfe</a:t>
            </a:r>
            <a:r>
              <a:rPr lang="fr-FR" dirty="0" smtClean="0"/>
              <a:t>, </a:t>
            </a:r>
            <a:r>
              <a:rPr lang="fr-FR" dirty="0" err="1" smtClean="0"/>
              <a:t>Sufle</a:t>
            </a:r>
            <a:r>
              <a:rPr lang="fr-FR" dirty="0" smtClean="0"/>
              <a:t> </a:t>
            </a:r>
            <a:r>
              <a:rPr lang="fr-FR" dirty="0" err="1" smtClean="0"/>
              <a:t>gibi</a:t>
            </a:r>
            <a:r>
              <a:rPr lang="fr-F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613</Words>
  <Application>Microsoft Office PowerPoint</Application>
  <PresentationFormat>Ekran Gösterisi (4:3)</PresentationFormat>
  <Paragraphs>50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Andalus</vt:lpstr>
      <vt:lpstr>Arial</vt:lpstr>
      <vt:lpstr>Calibri</vt:lpstr>
      <vt:lpstr>Ofis Teması</vt:lpstr>
      <vt:lpstr>SÜTLÜ TATLILAR</vt:lpstr>
      <vt:lpstr>Sütün Kullanımında Dikkat Edilecek Noktalar</vt:lpstr>
      <vt:lpstr>PowerPoint Sunusu</vt:lpstr>
      <vt:lpstr>PowerPoint Sunusu</vt:lpstr>
      <vt:lpstr>PowerPoint Sunusu</vt:lpstr>
      <vt:lpstr>PowerPoint Sunusu</vt:lpstr>
      <vt:lpstr>Sütlü Tatlıların Tanımı</vt:lpstr>
      <vt:lpstr>Sütlü Tatlıların Türk Mutfağındaki Yeri ve Önemi</vt:lpstr>
      <vt:lpstr>PowerPoint Sunusu</vt:lpstr>
      <vt:lpstr>Sütlü Tatlıların Yapımında Kullanılan Araçların Özellikleri</vt:lpstr>
      <vt:lpstr>PowerPoint Sunusu</vt:lpstr>
      <vt:lpstr>Sütlü Tatlıların Yapımında Kullanılan Yardımcı Gereçlerin Özellikleri</vt:lpstr>
      <vt:lpstr>PowerPoint Sunusu</vt:lpstr>
      <vt:lpstr>SÜTLÜ TATLI ÇEŞİTLERİ</vt:lpstr>
      <vt:lpstr>Başlıca sütlü tatlı çeşitleri ve tekstürel özellikleri</vt:lpstr>
      <vt:lpstr>Sütlü Tatlıların Yapımında Yararlanılan Maddeler;</vt:lpstr>
      <vt:lpstr>PowerPoint Sunusu</vt:lpstr>
      <vt:lpstr>SÜTLÜ TATLILAR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SÜTLÜ TATLILAR</dc:title>
  <dc:creator>AYDIN</dc:creator>
  <cp:lastModifiedBy>Dr.</cp:lastModifiedBy>
  <cp:revision>6</cp:revision>
  <dcterms:created xsi:type="dcterms:W3CDTF">2019-05-27T07:41:23Z</dcterms:created>
  <dcterms:modified xsi:type="dcterms:W3CDTF">2019-05-27T08:52:51Z</dcterms:modified>
</cp:coreProperties>
</file>