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9" r:id="rId3"/>
    <p:sldId id="270" r:id="rId4"/>
    <p:sldId id="271" r:id="rId5"/>
    <p:sldId id="267" r:id="rId6"/>
    <p:sldId id="268" r:id="rId7"/>
    <p:sldId id="272" r:id="rId8"/>
    <p:sldId id="274" r:id="rId9"/>
    <p:sldId id="263" r:id="rId10"/>
    <p:sldId id="264" r:id="rId11"/>
    <p:sldId id="266" r:id="rId12"/>
    <p:sldId id="257" r:id="rId13"/>
    <p:sldId id="275" r:id="rId14"/>
    <p:sldId id="258" r:id="rId15"/>
    <p:sldId id="259" r:id="rId16"/>
    <p:sldId id="260" r:id="rId17"/>
    <p:sldId id="261" r:id="rId18"/>
    <p:sldId id="276" r:id="rId19"/>
    <p:sldId id="277" r:id="rId20"/>
    <p:sldId id="278" r:id="rId21"/>
    <p:sldId id="279" r:id="rId22"/>
    <p:sldId id="280" r:id="rId23"/>
    <p:sldId id="281" r:id="rId24"/>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8599BE43-D0CC-4CF3-85E0-F57CFFDBF9F3}" type="datetimeFigureOut">
              <a:rPr lang="tr-TR" smtClean="0"/>
              <a:pPr/>
              <a:t>19.01.2020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A60C3045-7058-4BF3-853C-48B53B631F20}"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8599BE43-D0CC-4CF3-85E0-F57CFFDBF9F3}" type="datetimeFigureOut">
              <a:rPr lang="tr-TR" smtClean="0"/>
              <a:pPr/>
              <a:t>19.01.2020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A60C3045-7058-4BF3-853C-48B53B631F20}"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8599BE43-D0CC-4CF3-85E0-F57CFFDBF9F3}" type="datetimeFigureOut">
              <a:rPr lang="tr-TR" smtClean="0"/>
              <a:pPr/>
              <a:t>19.01.2020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A60C3045-7058-4BF3-853C-48B53B631F20}"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8599BE43-D0CC-4CF3-85E0-F57CFFDBF9F3}" type="datetimeFigureOut">
              <a:rPr lang="tr-TR" smtClean="0"/>
              <a:pPr/>
              <a:t>19.01.2020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A60C3045-7058-4BF3-853C-48B53B631F20}"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8599BE43-D0CC-4CF3-85E0-F57CFFDBF9F3}" type="datetimeFigureOut">
              <a:rPr lang="tr-TR" smtClean="0"/>
              <a:pPr/>
              <a:t>19.01.2020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A60C3045-7058-4BF3-853C-48B53B631F20}"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8599BE43-D0CC-4CF3-85E0-F57CFFDBF9F3}" type="datetimeFigureOut">
              <a:rPr lang="tr-TR" smtClean="0"/>
              <a:pPr/>
              <a:t>19.01.2020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A60C3045-7058-4BF3-853C-48B53B631F20}"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8599BE43-D0CC-4CF3-85E0-F57CFFDBF9F3}" type="datetimeFigureOut">
              <a:rPr lang="tr-TR" smtClean="0"/>
              <a:pPr/>
              <a:t>19.01.2020</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A60C3045-7058-4BF3-853C-48B53B631F20}"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8599BE43-D0CC-4CF3-85E0-F57CFFDBF9F3}" type="datetimeFigureOut">
              <a:rPr lang="tr-TR" smtClean="0"/>
              <a:pPr/>
              <a:t>19.01.2020</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A60C3045-7058-4BF3-853C-48B53B631F20}"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8599BE43-D0CC-4CF3-85E0-F57CFFDBF9F3}" type="datetimeFigureOut">
              <a:rPr lang="tr-TR" smtClean="0"/>
              <a:pPr/>
              <a:t>19.01.2020</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A60C3045-7058-4BF3-853C-48B53B631F20}"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8599BE43-D0CC-4CF3-85E0-F57CFFDBF9F3}" type="datetimeFigureOut">
              <a:rPr lang="tr-TR" smtClean="0"/>
              <a:pPr/>
              <a:t>19.01.2020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A60C3045-7058-4BF3-853C-48B53B631F20}"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8599BE43-D0CC-4CF3-85E0-F57CFFDBF9F3}" type="datetimeFigureOut">
              <a:rPr lang="tr-TR" smtClean="0"/>
              <a:pPr/>
              <a:t>19.01.2020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A60C3045-7058-4BF3-853C-48B53B631F20}"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599BE43-D0CC-4CF3-85E0-F57CFFDBF9F3}" type="datetimeFigureOut">
              <a:rPr lang="tr-TR" smtClean="0"/>
              <a:pPr/>
              <a:t>19.01.2020</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60C3045-7058-4BF3-853C-48B53B631F20}"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755576" y="2996952"/>
            <a:ext cx="7772400" cy="1470025"/>
          </a:xfrm>
        </p:spPr>
        <p:txBody>
          <a:bodyPr/>
          <a:lstStyle/>
          <a:p>
            <a:r>
              <a:rPr lang="tr-TR" b="1" dirty="0" smtClean="0">
                <a:latin typeface="Times New Roman" pitchFamily="18" charset="0"/>
                <a:ea typeface="Tahoma" pitchFamily="34" charset="0"/>
                <a:cs typeface="Times New Roman" pitchFamily="18" charset="0"/>
              </a:rPr>
              <a:t>Değerler ve Değerlendirme Süreci</a:t>
            </a:r>
            <a:endParaRPr lang="tr-TR" b="1" dirty="0">
              <a:latin typeface="Times New Roman" pitchFamily="18" charset="0"/>
              <a:ea typeface="Tahoma" pitchFamily="34" charset="0"/>
              <a:cs typeface="Times New Roman" pitchFamily="18" charset="0"/>
            </a:endParaRPr>
          </a:p>
        </p:txBody>
      </p:sp>
      <p:sp>
        <p:nvSpPr>
          <p:cNvPr id="3" name="2 Alt Başlık"/>
          <p:cNvSpPr>
            <a:spLocks noGrp="1"/>
          </p:cNvSpPr>
          <p:nvPr>
            <p:ph type="subTitle" idx="1"/>
          </p:nvPr>
        </p:nvSpPr>
        <p:spPr>
          <a:xfrm>
            <a:off x="1403648" y="4797152"/>
            <a:ext cx="6400800" cy="1752600"/>
          </a:xfrm>
        </p:spPr>
        <p:txBody>
          <a:bodyPr/>
          <a:lstStyle/>
          <a:p>
            <a:pPr algn="r"/>
            <a:r>
              <a:rPr lang="tr-TR" dirty="0" smtClean="0">
                <a:solidFill>
                  <a:schemeClr val="tx1"/>
                </a:solidFill>
                <a:latin typeface="Times New Roman" pitchFamily="18" charset="0"/>
                <a:cs typeface="Times New Roman" pitchFamily="18" charset="0"/>
              </a:rPr>
              <a:t>Öğretim Görevlisi</a:t>
            </a:r>
          </a:p>
          <a:p>
            <a:pPr algn="r"/>
            <a:r>
              <a:rPr lang="tr-TR" dirty="0" smtClean="0">
                <a:solidFill>
                  <a:schemeClr val="tx1"/>
                </a:solidFill>
                <a:latin typeface="Times New Roman" pitchFamily="18" charset="0"/>
                <a:cs typeface="Times New Roman" pitchFamily="18" charset="0"/>
              </a:rPr>
              <a:t>Meltem </a:t>
            </a:r>
            <a:r>
              <a:rPr lang="tr-TR" dirty="0" err="1" smtClean="0">
                <a:solidFill>
                  <a:schemeClr val="tx1"/>
                </a:solidFill>
                <a:latin typeface="Times New Roman" pitchFamily="18" charset="0"/>
                <a:cs typeface="Times New Roman" pitchFamily="18" charset="0"/>
              </a:rPr>
              <a:t>Özduyan</a:t>
            </a:r>
            <a:r>
              <a:rPr lang="tr-TR" dirty="0" smtClean="0">
                <a:solidFill>
                  <a:schemeClr val="tx1"/>
                </a:solidFill>
                <a:latin typeface="Times New Roman" pitchFamily="18" charset="0"/>
                <a:cs typeface="Times New Roman" pitchFamily="18" charset="0"/>
              </a:rPr>
              <a:t> Kılıç</a:t>
            </a:r>
            <a:endParaRPr lang="tr-TR" dirty="0">
              <a:solidFill>
                <a:schemeClr val="tx1"/>
              </a:solidFill>
              <a:latin typeface="Times New Roman" pitchFamily="18" charset="0"/>
              <a:cs typeface="Times New Roman" pitchFamily="18" charset="0"/>
            </a:endParaRPr>
          </a:p>
        </p:txBody>
      </p:sp>
      <p:pic>
        <p:nvPicPr>
          <p:cNvPr id="4" name="3 Resim" descr="indir (1).jfif"/>
          <p:cNvPicPr>
            <a:picLocks noChangeAspect="1"/>
          </p:cNvPicPr>
          <p:nvPr/>
        </p:nvPicPr>
        <p:blipFill>
          <a:blip r:embed="rId2" cstate="print"/>
          <a:stretch>
            <a:fillRect/>
          </a:stretch>
        </p:blipFill>
        <p:spPr>
          <a:xfrm>
            <a:off x="1043608" y="260648"/>
            <a:ext cx="7200800" cy="2160240"/>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latin typeface="Times New Roman" pitchFamily="18" charset="0"/>
                <a:cs typeface="Times New Roman" pitchFamily="18" charset="0"/>
              </a:rPr>
              <a:t>Değer </a:t>
            </a:r>
            <a:endParaRPr lang="tr-TR" dirty="0"/>
          </a:p>
        </p:txBody>
      </p:sp>
      <p:sp>
        <p:nvSpPr>
          <p:cNvPr id="3" name="2 İçerik Yer Tutucusu"/>
          <p:cNvSpPr>
            <a:spLocks noGrp="1"/>
          </p:cNvSpPr>
          <p:nvPr>
            <p:ph idx="1"/>
          </p:nvPr>
        </p:nvSpPr>
        <p:spPr/>
        <p:txBody>
          <a:bodyPr/>
          <a:lstStyle/>
          <a:p>
            <a:pPr algn="just">
              <a:lnSpc>
                <a:spcPct val="150000"/>
              </a:lnSpc>
            </a:pPr>
            <a:r>
              <a:rPr lang="tr-TR" dirty="0" smtClean="0">
                <a:latin typeface="Times New Roman" pitchFamily="18" charset="0"/>
                <a:cs typeface="Times New Roman" pitchFamily="18" charset="0"/>
              </a:rPr>
              <a:t>Daha çok duygusal bir durumda gösterilen ve birey tarafından hiyerarşik bir düzende harekete geçirilen; bir bireye, bir objeye veya bir fikre karşı </a:t>
            </a:r>
            <a:r>
              <a:rPr lang="tr-TR" dirty="0" err="1" smtClean="0">
                <a:latin typeface="Times New Roman" pitchFamily="18" charset="0"/>
                <a:cs typeface="Times New Roman" pitchFamily="18" charset="0"/>
              </a:rPr>
              <a:t>subjektif</a:t>
            </a:r>
            <a:r>
              <a:rPr lang="tr-TR" dirty="0" smtClean="0">
                <a:latin typeface="Times New Roman" pitchFamily="18" charset="0"/>
                <a:cs typeface="Times New Roman" pitchFamily="18" charset="0"/>
              </a:rPr>
              <a:t> ve güçlü bir şekilde motive edici tercih veya eğilim </a:t>
            </a:r>
            <a:endParaRPr lang="tr-TR" dirty="0">
              <a:latin typeface="Times New Roman" pitchFamily="18" charset="0"/>
              <a:cs typeface="Times New Roman" pitchFamily="18"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latin typeface="Times New Roman" pitchFamily="18" charset="0"/>
                <a:cs typeface="Times New Roman" pitchFamily="18" charset="0"/>
              </a:rPr>
              <a:t>Vaka </a:t>
            </a:r>
            <a:endParaRPr lang="tr-TR" b="1" dirty="0">
              <a:latin typeface="Times New Roman" pitchFamily="18" charset="0"/>
              <a:cs typeface="Times New Roman" pitchFamily="18" charset="0"/>
            </a:endParaRPr>
          </a:p>
        </p:txBody>
      </p:sp>
      <p:sp>
        <p:nvSpPr>
          <p:cNvPr id="3" name="2 İçerik Yer Tutucusu"/>
          <p:cNvSpPr>
            <a:spLocks noGrp="1"/>
          </p:cNvSpPr>
          <p:nvPr>
            <p:ph idx="1"/>
          </p:nvPr>
        </p:nvSpPr>
        <p:spPr/>
        <p:txBody>
          <a:bodyPr>
            <a:normAutofit fontScale="92500" lnSpcReduction="20000"/>
          </a:bodyPr>
          <a:lstStyle/>
          <a:p>
            <a:pPr algn="just"/>
            <a:r>
              <a:rPr lang="tr-TR" dirty="0" smtClean="0">
                <a:latin typeface="Times New Roman" pitchFamily="18" charset="0"/>
                <a:cs typeface="Times New Roman" pitchFamily="18" charset="0"/>
              </a:rPr>
              <a:t>Yakın tarihte eşinden ayrılmış olan F., 2 çocuk sahibidir ve eşinin isteği üzerine işini bırakmış bir hemşiredir. Fakat şu anda işine geri dönmek istemektedir. Hemşirelikte ona uygun bir kadro bulunmamaktadır ve kürtaj yapılan bir kadın sağlığı merkezinde açık bir kadro bulmuştur. Merkez iyi bir maaş teklif etmiş ve çocukları için kreş imkanı sunmuştur. </a:t>
            </a:r>
            <a:r>
              <a:rPr lang="tr-TR" dirty="0" err="1" smtClean="0">
                <a:latin typeface="Times New Roman" pitchFamily="18" charset="0"/>
                <a:cs typeface="Times New Roman" pitchFamily="18" charset="0"/>
              </a:rPr>
              <a:t>F’nin</a:t>
            </a:r>
            <a:r>
              <a:rPr lang="tr-TR" dirty="0" smtClean="0">
                <a:latin typeface="Times New Roman" pitchFamily="18" charset="0"/>
                <a:cs typeface="Times New Roman" pitchFamily="18" charset="0"/>
              </a:rPr>
              <a:t> dini ve kişisel inançlarına kürtaj terstir. Ancak merkezin personel birimindeki görevli, yeterli sayıda hemşire olduğu takdirde, kürtajda bulunmasına gerek olmadığını ifade eder. </a:t>
            </a:r>
            <a:endParaRPr lang="tr-TR" dirty="0">
              <a:latin typeface="Times New Roman" pitchFamily="18" charset="0"/>
              <a:cs typeface="Times New Roman" pitchFamily="18"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b="1" dirty="0" smtClean="0">
                <a:latin typeface="Times New Roman" pitchFamily="18" charset="0"/>
                <a:cs typeface="Times New Roman" pitchFamily="18" charset="0"/>
              </a:rPr>
              <a:t>Değerlendirme ve İlişkili Kavramlar</a:t>
            </a:r>
            <a:endParaRPr lang="tr-TR" b="1" dirty="0">
              <a:latin typeface="Times New Roman" pitchFamily="18" charset="0"/>
              <a:cs typeface="Times New Roman" pitchFamily="18" charset="0"/>
            </a:endParaRPr>
          </a:p>
        </p:txBody>
      </p:sp>
      <p:sp>
        <p:nvSpPr>
          <p:cNvPr id="3" name="2 İçerik Yer Tutucusu"/>
          <p:cNvSpPr>
            <a:spLocks noGrp="1"/>
          </p:cNvSpPr>
          <p:nvPr>
            <p:ph idx="1"/>
          </p:nvPr>
        </p:nvSpPr>
        <p:spPr/>
        <p:txBody>
          <a:bodyPr/>
          <a:lstStyle/>
          <a:p>
            <a:pPr>
              <a:lnSpc>
                <a:spcPct val="150000"/>
              </a:lnSpc>
            </a:pPr>
            <a:r>
              <a:rPr lang="tr-TR" dirty="0" smtClean="0">
                <a:latin typeface="Times New Roman" pitchFamily="18" charset="0"/>
                <a:cs typeface="Times New Roman" pitchFamily="18" charset="0"/>
              </a:rPr>
              <a:t>Değerlendirme ve Değer atfetme</a:t>
            </a:r>
          </a:p>
          <a:p>
            <a:pPr>
              <a:lnSpc>
                <a:spcPct val="150000"/>
              </a:lnSpc>
            </a:pPr>
            <a:r>
              <a:rPr lang="tr-TR" dirty="0" smtClean="0">
                <a:latin typeface="Times New Roman" pitchFamily="18" charset="0"/>
                <a:cs typeface="Times New Roman" pitchFamily="18" charset="0"/>
              </a:rPr>
              <a:t>Değerlendirme ve Değer biçme / Ezbere değerlendirme</a:t>
            </a:r>
          </a:p>
          <a:p>
            <a:pPr>
              <a:lnSpc>
                <a:spcPct val="150000"/>
              </a:lnSpc>
            </a:pPr>
            <a:r>
              <a:rPr lang="tr-TR" dirty="0" smtClean="0">
                <a:latin typeface="Times New Roman" pitchFamily="18" charset="0"/>
                <a:cs typeface="Times New Roman" pitchFamily="18" charset="0"/>
              </a:rPr>
              <a:t>Değerleme ve Değerlendirme</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b="1" dirty="0" smtClean="0">
                <a:latin typeface="Times New Roman" pitchFamily="18" charset="0"/>
                <a:cs typeface="Times New Roman" pitchFamily="18" charset="0"/>
              </a:rPr>
              <a:t>Değerlendirme ve Değer atfetme</a:t>
            </a:r>
            <a:endParaRPr lang="tr-TR" b="1" dirty="0"/>
          </a:p>
        </p:txBody>
      </p:sp>
      <p:sp>
        <p:nvSpPr>
          <p:cNvPr id="3" name="2 İçerik Yer Tutucusu"/>
          <p:cNvSpPr>
            <a:spLocks noGrp="1"/>
          </p:cNvSpPr>
          <p:nvPr>
            <p:ph idx="1"/>
          </p:nvPr>
        </p:nvSpPr>
        <p:spPr/>
        <p:txBody>
          <a:bodyPr>
            <a:normAutofit/>
          </a:bodyPr>
          <a:lstStyle/>
          <a:p>
            <a:pPr algn="just">
              <a:lnSpc>
                <a:spcPct val="150000"/>
              </a:lnSpc>
            </a:pPr>
            <a:r>
              <a:rPr lang="tr-TR" dirty="0" smtClean="0">
                <a:solidFill>
                  <a:srgbClr val="FF0000"/>
                </a:solidFill>
                <a:latin typeface="Times New Roman" pitchFamily="18" charset="0"/>
                <a:cs typeface="Times New Roman" pitchFamily="18" charset="0"/>
              </a:rPr>
              <a:t>Değer atfetme</a:t>
            </a:r>
            <a:r>
              <a:rPr lang="tr-TR" dirty="0" smtClean="0">
                <a:latin typeface="Times New Roman" pitchFamily="18" charset="0"/>
                <a:cs typeface="Times New Roman" pitchFamily="18" charset="0"/>
              </a:rPr>
              <a:t>; sevdiğim bir insanın bana belirli bir durumda vermiş olduğu </a:t>
            </a:r>
            <a:r>
              <a:rPr lang="tr-TR" dirty="0" err="1" smtClean="0">
                <a:latin typeface="Times New Roman" pitchFamily="18" charset="0"/>
                <a:cs typeface="Times New Roman" pitchFamily="18" charset="0"/>
              </a:rPr>
              <a:t>yirmibeş</a:t>
            </a:r>
            <a:r>
              <a:rPr lang="tr-TR" dirty="0" smtClean="0">
                <a:latin typeface="Times New Roman" pitchFamily="18" charset="0"/>
                <a:cs typeface="Times New Roman" pitchFamily="18" charset="0"/>
              </a:rPr>
              <a:t> kuruşluk bir tarak, yalnız benim için “</a:t>
            </a:r>
            <a:r>
              <a:rPr lang="tr-TR" dirty="0" err="1" smtClean="0">
                <a:solidFill>
                  <a:srgbClr val="C00000"/>
                </a:solidFill>
                <a:latin typeface="Times New Roman" pitchFamily="18" charset="0"/>
                <a:cs typeface="Times New Roman" pitchFamily="18" charset="0"/>
              </a:rPr>
              <a:t>değerli</a:t>
            </a:r>
            <a:r>
              <a:rPr lang="tr-TR" dirty="0" err="1" smtClean="0">
                <a:latin typeface="Times New Roman" pitchFamily="18" charset="0"/>
                <a:cs typeface="Times New Roman" pitchFamily="18" charset="0"/>
              </a:rPr>
              <a:t>”dir</a:t>
            </a:r>
            <a:r>
              <a:rPr lang="tr-TR" dirty="0" smtClean="0">
                <a:latin typeface="Times New Roman" pitchFamily="18" charset="0"/>
                <a:cs typeface="Times New Roman" pitchFamily="18" charset="0"/>
              </a:rPr>
              <a:t>.</a:t>
            </a:r>
            <a:endParaRPr lang="tr-TR" dirty="0">
              <a:latin typeface="Times New Roman" pitchFamily="18" charset="0"/>
              <a:cs typeface="Times New Roman" pitchFamily="18"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b="1" dirty="0" smtClean="0">
                <a:latin typeface="Times New Roman" pitchFamily="18" charset="0"/>
                <a:cs typeface="Times New Roman" pitchFamily="18" charset="0"/>
              </a:rPr>
              <a:t>Değerlendirme ve Değer atfetme</a:t>
            </a:r>
            <a:endParaRPr lang="tr-TR" b="1" dirty="0"/>
          </a:p>
        </p:txBody>
      </p:sp>
      <p:sp>
        <p:nvSpPr>
          <p:cNvPr id="3" name="2 İçerik Yer Tutucusu"/>
          <p:cNvSpPr>
            <a:spLocks noGrp="1"/>
          </p:cNvSpPr>
          <p:nvPr>
            <p:ph idx="1"/>
          </p:nvPr>
        </p:nvSpPr>
        <p:spPr/>
        <p:txBody>
          <a:bodyPr>
            <a:normAutofit lnSpcReduction="10000"/>
          </a:bodyPr>
          <a:lstStyle/>
          <a:p>
            <a:pPr algn="just"/>
            <a:r>
              <a:rPr lang="tr-TR" dirty="0" smtClean="0">
                <a:latin typeface="Times New Roman" pitchFamily="18" charset="0"/>
                <a:cs typeface="Times New Roman" pitchFamily="18" charset="0"/>
              </a:rPr>
              <a:t>Değerlendirme, kendisinden hareket ederek bir insanı, bir insanın bir eylemini, bir eseri, bir olayı anlamak ve kendi alanı veya benzerleri arasında yerini bulmak olarak anlaşıldığında, gerçekteki sayısız birbirine aykırı ve yanlış değerlendirmeler bir yana bırakılırsa, tek doğru değerlendirme ve onun perspektifleri vardır.</a:t>
            </a:r>
          </a:p>
          <a:p>
            <a:pPr algn="just"/>
            <a:r>
              <a:rPr lang="tr-TR" i="1" dirty="0" smtClean="0">
                <a:latin typeface="Times New Roman" pitchFamily="18" charset="0"/>
                <a:cs typeface="Times New Roman" pitchFamily="18" charset="0"/>
              </a:rPr>
              <a:t>İşte bir şeyin kendi alanı ya da benzerleri arasındaki yeri, onun değeridir.</a:t>
            </a:r>
          </a:p>
          <a:p>
            <a:pPr algn="just"/>
            <a:endParaRPr lang="tr-TR" dirty="0">
              <a:latin typeface="Times New Roman" pitchFamily="18" charset="0"/>
              <a:cs typeface="Times New Roman" pitchFamily="18" charset="0"/>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b="1" dirty="0" smtClean="0">
                <a:latin typeface="Times New Roman" pitchFamily="18" charset="0"/>
                <a:cs typeface="Times New Roman" pitchFamily="18" charset="0"/>
              </a:rPr>
              <a:t>Değerlendirme ve Değer biçme (Ezbere Değerlendirme)</a:t>
            </a:r>
            <a:endParaRPr lang="tr-TR" b="1" dirty="0"/>
          </a:p>
        </p:txBody>
      </p:sp>
      <p:sp>
        <p:nvSpPr>
          <p:cNvPr id="3" name="2 İçerik Yer Tutucusu"/>
          <p:cNvSpPr>
            <a:spLocks noGrp="1"/>
          </p:cNvSpPr>
          <p:nvPr>
            <p:ph idx="1"/>
          </p:nvPr>
        </p:nvSpPr>
        <p:spPr/>
        <p:txBody>
          <a:bodyPr/>
          <a:lstStyle/>
          <a:p>
            <a:pPr algn="just">
              <a:lnSpc>
                <a:spcPct val="150000"/>
              </a:lnSpc>
            </a:pPr>
            <a:r>
              <a:rPr lang="tr-TR" b="1" dirty="0" smtClean="0">
                <a:solidFill>
                  <a:srgbClr val="FF0000"/>
                </a:solidFill>
                <a:latin typeface="Times New Roman" pitchFamily="18" charset="0"/>
                <a:cs typeface="Times New Roman" pitchFamily="18" charset="0"/>
              </a:rPr>
              <a:t>Değer biçme</a:t>
            </a:r>
            <a:r>
              <a:rPr lang="tr-TR" dirty="0" smtClean="0">
                <a:latin typeface="Times New Roman" pitchFamily="18" charset="0"/>
                <a:cs typeface="Times New Roman" pitchFamily="18" charset="0"/>
              </a:rPr>
              <a:t>; çoğu zaman, değerlendirilmesi söz konusu olan şeyin kendi değerini göstermek değil de, geçerli ilkeler, kurallar, normlar, standartlar, modalar, ölçüler bakımından –bunların “açı”sından, bunlara göre- onu nitelendirmektir.</a:t>
            </a:r>
            <a:endParaRPr lang="tr-TR" dirty="0">
              <a:latin typeface="Times New Roman" pitchFamily="18" charset="0"/>
              <a:cs typeface="Times New Roman" pitchFamily="18" charset="0"/>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latin typeface="Times New Roman" pitchFamily="18" charset="0"/>
                <a:cs typeface="Times New Roman" pitchFamily="18" charset="0"/>
              </a:rPr>
              <a:t>Değerleme ve Değerlendirme</a:t>
            </a:r>
            <a:endParaRPr lang="tr-TR" b="1" dirty="0">
              <a:latin typeface="Times New Roman" pitchFamily="18" charset="0"/>
              <a:cs typeface="Times New Roman" pitchFamily="18" charset="0"/>
            </a:endParaRPr>
          </a:p>
        </p:txBody>
      </p:sp>
      <p:sp>
        <p:nvSpPr>
          <p:cNvPr id="3" name="2 İçerik Yer Tutucusu"/>
          <p:cNvSpPr>
            <a:spLocks noGrp="1"/>
          </p:cNvSpPr>
          <p:nvPr>
            <p:ph idx="1"/>
          </p:nvPr>
        </p:nvSpPr>
        <p:spPr/>
        <p:txBody>
          <a:bodyPr/>
          <a:lstStyle/>
          <a:p>
            <a:pPr>
              <a:lnSpc>
                <a:spcPct val="150000"/>
              </a:lnSpc>
            </a:pPr>
            <a:endParaRPr lang="tr-TR" dirty="0" smtClean="0">
              <a:latin typeface="Times New Roman" pitchFamily="18" charset="0"/>
              <a:cs typeface="Times New Roman" pitchFamily="18" charset="0"/>
            </a:endParaRPr>
          </a:p>
          <a:p>
            <a:pPr>
              <a:lnSpc>
                <a:spcPct val="200000"/>
              </a:lnSpc>
            </a:pPr>
            <a:r>
              <a:rPr lang="tr-TR" dirty="0" smtClean="0">
                <a:latin typeface="Times New Roman" pitchFamily="18" charset="0"/>
                <a:cs typeface="Times New Roman" pitchFamily="18" charset="0"/>
              </a:rPr>
              <a:t>Değerleme; kişiler arası ilişkilerde kişinin her yapıp ettiği değerlemedir. </a:t>
            </a:r>
            <a:endParaRPr lang="tr-TR" dirty="0">
              <a:latin typeface="Times New Roman" pitchFamily="18" charset="0"/>
              <a:cs typeface="Times New Roman" pitchFamily="18" charset="0"/>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b="1" dirty="0" smtClean="0">
                <a:latin typeface="Times New Roman" pitchFamily="18" charset="0"/>
                <a:cs typeface="Times New Roman" pitchFamily="18" charset="0"/>
              </a:rPr>
              <a:t>Değerlerin Gelişimine Kuramsal Bakış Açısı</a:t>
            </a:r>
            <a:endParaRPr lang="tr-TR" b="1" dirty="0">
              <a:latin typeface="Times New Roman" pitchFamily="18" charset="0"/>
              <a:cs typeface="Times New Roman" pitchFamily="18" charset="0"/>
            </a:endParaRPr>
          </a:p>
        </p:txBody>
      </p:sp>
      <p:sp>
        <p:nvSpPr>
          <p:cNvPr id="3" name="2 İçerik Yer Tutucusu"/>
          <p:cNvSpPr>
            <a:spLocks noGrp="1"/>
          </p:cNvSpPr>
          <p:nvPr>
            <p:ph idx="1"/>
          </p:nvPr>
        </p:nvSpPr>
        <p:spPr/>
        <p:txBody>
          <a:bodyPr/>
          <a:lstStyle/>
          <a:p>
            <a:pPr algn="just">
              <a:lnSpc>
                <a:spcPct val="150000"/>
              </a:lnSpc>
            </a:pPr>
            <a:r>
              <a:rPr lang="tr-TR" dirty="0" err="1" smtClean="0">
                <a:latin typeface="Times New Roman" pitchFamily="18" charset="0"/>
                <a:cs typeface="Times New Roman" pitchFamily="18" charset="0"/>
              </a:rPr>
              <a:t>Piaget’in</a:t>
            </a:r>
            <a:r>
              <a:rPr lang="tr-TR" dirty="0" smtClean="0">
                <a:latin typeface="Times New Roman" pitchFamily="18" charset="0"/>
                <a:cs typeface="Times New Roman" pitchFamily="18" charset="0"/>
              </a:rPr>
              <a:t> Bilişsel Gelişim Evreleri</a:t>
            </a:r>
          </a:p>
          <a:p>
            <a:pPr algn="just">
              <a:lnSpc>
                <a:spcPct val="150000"/>
              </a:lnSpc>
            </a:pPr>
            <a:r>
              <a:rPr lang="tr-TR" dirty="0" err="1" smtClean="0">
                <a:latin typeface="Times New Roman" pitchFamily="18" charset="0"/>
                <a:cs typeface="Times New Roman" pitchFamily="18" charset="0"/>
              </a:rPr>
              <a:t>Kohlberg’in</a:t>
            </a:r>
            <a:r>
              <a:rPr lang="tr-TR" dirty="0" smtClean="0">
                <a:latin typeface="Times New Roman" pitchFamily="18" charset="0"/>
                <a:cs typeface="Times New Roman" pitchFamily="18" charset="0"/>
              </a:rPr>
              <a:t> Ahlaki Gelişim Kuramı</a:t>
            </a:r>
          </a:p>
          <a:p>
            <a:pPr algn="just">
              <a:lnSpc>
                <a:spcPct val="150000"/>
              </a:lnSpc>
            </a:pPr>
            <a:r>
              <a:rPr lang="tr-TR" dirty="0" err="1" smtClean="0">
                <a:latin typeface="Times New Roman" pitchFamily="18" charset="0"/>
                <a:cs typeface="Times New Roman" pitchFamily="18" charset="0"/>
              </a:rPr>
              <a:t>Gilligan’ın</a:t>
            </a:r>
            <a:r>
              <a:rPr lang="tr-TR" dirty="0" smtClean="0">
                <a:latin typeface="Times New Roman" pitchFamily="18" charset="0"/>
                <a:cs typeface="Times New Roman" pitchFamily="18" charset="0"/>
              </a:rPr>
              <a:t> Kadının </a:t>
            </a:r>
            <a:r>
              <a:rPr lang="tr-TR" dirty="0" err="1" smtClean="0">
                <a:latin typeface="Times New Roman" pitchFamily="18" charset="0"/>
                <a:cs typeface="Times New Roman" pitchFamily="18" charset="0"/>
              </a:rPr>
              <a:t>Psikososyal</a:t>
            </a:r>
            <a:r>
              <a:rPr lang="tr-TR" dirty="0" smtClean="0">
                <a:latin typeface="Times New Roman" pitchFamily="18" charset="0"/>
                <a:cs typeface="Times New Roman" pitchFamily="18" charset="0"/>
              </a:rPr>
              <a:t> Gelişim Çalışması…</a:t>
            </a:r>
            <a:endParaRPr lang="tr-TR" dirty="0">
              <a:latin typeface="Times New Roman" pitchFamily="18" charset="0"/>
              <a:cs typeface="Times New Roman" pitchFamily="18" charset="0"/>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b="1" dirty="0" err="1" smtClean="0">
                <a:latin typeface="Times New Roman" pitchFamily="18" charset="0"/>
                <a:cs typeface="Times New Roman" pitchFamily="18" charset="0"/>
              </a:rPr>
              <a:t>Kohlberg’in</a:t>
            </a:r>
            <a:r>
              <a:rPr lang="tr-TR" b="1" dirty="0" smtClean="0">
                <a:latin typeface="Times New Roman" pitchFamily="18" charset="0"/>
                <a:cs typeface="Times New Roman" pitchFamily="18" charset="0"/>
              </a:rPr>
              <a:t> Ahlaki Gelişim Kuramı</a:t>
            </a:r>
            <a:endParaRPr lang="tr-TR" b="1" dirty="0"/>
          </a:p>
        </p:txBody>
      </p:sp>
      <p:sp>
        <p:nvSpPr>
          <p:cNvPr id="3" name="2 İçerik Yer Tutucusu"/>
          <p:cNvSpPr>
            <a:spLocks noGrp="1"/>
          </p:cNvSpPr>
          <p:nvPr>
            <p:ph idx="1"/>
          </p:nvPr>
        </p:nvSpPr>
        <p:spPr/>
        <p:txBody>
          <a:bodyPr>
            <a:normAutofit/>
          </a:bodyPr>
          <a:lstStyle/>
          <a:p>
            <a:pPr algn="just">
              <a:lnSpc>
                <a:spcPct val="150000"/>
              </a:lnSpc>
            </a:pPr>
            <a:r>
              <a:rPr lang="tr-TR" dirty="0" smtClean="0">
                <a:latin typeface="Times New Roman" pitchFamily="18" charset="0"/>
                <a:cs typeface="Times New Roman" pitchFamily="18" charset="0"/>
              </a:rPr>
              <a:t>Ergenlik ve yetişkinlik dönemini kapsayacak şekilde, </a:t>
            </a:r>
            <a:r>
              <a:rPr lang="tr-TR" dirty="0" err="1" smtClean="0">
                <a:latin typeface="Times New Roman" pitchFamily="18" charset="0"/>
                <a:cs typeface="Times New Roman" pitchFamily="18" charset="0"/>
              </a:rPr>
              <a:t>Piaget'in</a:t>
            </a:r>
            <a:r>
              <a:rPr lang="tr-TR" dirty="0" smtClean="0">
                <a:latin typeface="Times New Roman" pitchFamily="18" charset="0"/>
                <a:cs typeface="Times New Roman" pitchFamily="18" charset="0"/>
              </a:rPr>
              <a:t> kuramını çocukluğun ötesine genişletmiş ve ahlaki muhakemenin açıkça akıl yürütme olduğunu ileri ahlaki muhakemenin, ileri mantıksal muhakemeye bağlı olduğunu tartışmıştır. </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b="1" dirty="0" err="1" smtClean="0">
                <a:latin typeface="Times New Roman" pitchFamily="18" charset="0"/>
                <a:cs typeface="Times New Roman" pitchFamily="18" charset="0"/>
              </a:rPr>
              <a:t>Kohlberg’in</a:t>
            </a:r>
            <a:r>
              <a:rPr lang="tr-TR" b="1" dirty="0" smtClean="0">
                <a:latin typeface="Times New Roman" pitchFamily="18" charset="0"/>
                <a:cs typeface="Times New Roman" pitchFamily="18" charset="0"/>
              </a:rPr>
              <a:t> Ahlaki Gelişim Kuramı</a:t>
            </a:r>
            <a:endParaRPr lang="tr-TR" b="1" dirty="0"/>
          </a:p>
        </p:txBody>
      </p:sp>
      <p:sp>
        <p:nvSpPr>
          <p:cNvPr id="3" name="2 İçerik Yer Tutucusu"/>
          <p:cNvSpPr>
            <a:spLocks noGrp="1"/>
          </p:cNvSpPr>
          <p:nvPr>
            <p:ph idx="1"/>
          </p:nvPr>
        </p:nvSpPr>
        <p:spPr>
          <a:xfrm>
            <a:off x="457200" y="1600200"/>
            <a:ext cx="8229600" cy="4853136"/>
          </a:xfrm>
        </p:spPr>
        <p:txBody>
          <a:bodyPr>
            <a:normAutofit fontScale="92500" lnSpcReduction="20000"/>
          </a:bodyPr>
          <a:lstStyle/>
          <a:p>
            <a:pPr algn="just"/>
            <a:r>
              <a:rPr lang="tr-TR" dirty="0" smtClean="0">
                <a:latin typeface="Times New Roman" pitchFamily="18" charset="0"/>
                <a:cs typeface="Times New Roman" pitchFamily="18" charset="0"/>
              </a:rPr>
              <a:t>Bireyin mantıksal aşaması ile ahlaki aşaması arasında bir paralel olduğu görüşünü savunmuştur. </a:t>
            </a:r>
          </a:p>
          <a:p>
            <a:pPr algn="just"/>
            <a:r>
              <a:rPr lang="tr-TR" dirty="0" smtClean="0">
                <a:latin typeface="Times New Roman" pitchFamily="18" charset="0"/>
                <a:cs typeface="Times New Roman" pitchFamily="18" charset="0"/>
              </a:rPr>
              <a:t>Ahlaki yargıyı 3 grup altında toplanan altı düzeyde incelenmiştir. </a:t>
            </a:r>
          </a:p>
          <a:p>
            <a:pPr lvl="1" algn="just"/>
            <a:r>
              <a:rPr lang="tr-TR" dirty="0" smtClean="0">
                <a:latin typeface="Times New Roman" pitchFamily="18" charset="0"/>
                <a:cs typeface="Times New Roman" pitchFamily="18" charset="0"/>
              </a:rPr>
              <a:t>gelenek öncesi, </a:t>
            </a:r>
          </a:p>
          <a:p>
            <a:pPr lvl="1" algn="just"/>
            <a:r>
              <a:rPr lang="tr-TR" dirty="0" smtClean="0">
                <a:latin typeface="Times New Roman" pitchFamily="18" charset="0"/>
                <a:cs typeface="Times New Roman" pitchFamily="18" charset="0"/>
              </a:rPr>
              <a:t>geleneksel </a:t>
            </a:r>
          </a:p>
          <a:p>
            <a:pPr lvl="1" algn="just"/>
            <a:r>
              <a:rPr lang="tr-TR" dirty="0" smtClean="0">
                <a:latin typeface="Times New Roman" pitchFamily="18" charset="0"/>
                <a:cs typeface="Times New Roman" pitchFamily="18" charset="0"/>
              </a:rPr>
              <a:t>gelenek üstü düzey. </a:t>
            </a:r>
          </a:p>
          <a:p>
            <a:pPr algn="just"/>
            <a:r>
              <a:rPr lang="tr-TR" dirty="0" err="1" smtClean="0">
                <a:latin typeface="Times New Roman" pitchFamily="18" charset="0"/>
                <a:cs typeface="Times New Roman" pitchFamily="18" charset="0"/>
              </a:rPr>
              <a:t>Kohlberg</a:t>
            </a:r>
            <a:r>
              <a:rPr lang="tr-TR" dirty="0" smtClean="0">
                <a:latin typeface="Times New Roman" pitchFamily="18" charset="0"/>
                <a:cs typeface="Times New Roman" pitchFamily="18" charset="0"/>
              </a:rPr>
              <a:t> her bir aşamada bireyin ahlaki gelişiminin kendi gelişimiyle birlikte geliştiğini öne sürmüştür.</a:t>
            </a:r>
            <a:endParaRPr lang="tr-TR" dirty="0">
              <a:latin typeface="Times New Roman" pitchFamily="18" charset="0"/>
              <a:cs typeface="Times New Roman" pitchFamily="18"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pic>
        <p:nvPicPr>
          <p:cNvPr id="4" name="3 İçerik Yer Tutucusu" descr="images.jfif"/>
          <p:cNvPicPr>
            <a:picLocks noGrp="1" noChangeAspect="1"/>
          </p:cNvPicPr>
          <p:nvPr>
            <p:ph idx="1"/>
          </p:nvPr>
        </p:nvPicPr>
        <p:blipFill>
          <a:blip r:embed="rId2" cstate="print"/>
          <a:stretch>
            <a:fillRect/>
          </a:stretch>
        </p:blipFill>
        <p:spPr>
          <a:xfrm>
            <a:off x="539552" y="404664"/>
            <a:ext cx="8352928" cy="6048672"/>
          </a:xfrm>
        </p:spPr>
      </p:pic>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pic>
        <p:nvPicPr>
          <p:cNvPr id="4" name="3 İçerik Yer Tutucusu" descr="ahlak-gelisiminin-alti-asamasi-1-1024x768.jpg"/>
          <p:cNvPicPr>
            <a:picLocks noGrp="1" noChangeAspect="1"/>
          </p:cNvPicPr>
          <p:nvPr>
            <p:ph idx="1"/>
          </p:nvPr>
        </p:nvPicPr>
        <p:blipFill>
          <a:blip r:embed="rId2" cstate="print"/>
          <a:stretch>
            <a:fillRect/>
          </a:stretch>
        </p:blipFill>
        <p:spPr>
          <a:xfrm>
            <a:off x="539552" y="332656"/>
            <a:ext cx="8136903" cy="6120680"/>
          </a:xfrm>
        </p:spPr>
      </p:pic>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pic>
        <p:nvPicPr>
          <p:cNvPr id="4" name="3 İçerik Yer Tutucusu" descr="KOHLBERG’İN+AHLAKİ+GELİŞİM+DÖNEMLERİ.jpg"/>
          <p:cNvPicPr>
            <a:picLocks noGrp="1" noChangeAspect="1"/>
          </p:cNvPicPr>
          <p:nvPr>
            <p:ph idx="1"/>
          </p:nvPr>
        </p:nvPicPr>
        <p:blipFill>
          <a:blip r:embed="rId2" cstate="print"/>
          <a:stretch>
            <a:fillRect/>
          </a:stretch>
        </p:blipFill>
        <p:spPr>
          <a:xfrm>
            <a:off x="323528" y="332656"/>
            <a:ext cx="8568951" cy="6336704"/>
          </a:xfrm>
        </p:spPr>
      </p:pic>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a:bodyPr>
          <a:lstStyle/>
          <a:p>
            <a:r>
              <a:rPr lang="tr-TR" sz="4000" b="1" dirty="0" smtClean="0">
                <a:latin typeface="Times New Roman" pitchFamily="18" charset="0"/>
                <a:cs typeface="Times New Roman" pitchFamily="18" charset="0"/>
              </a:rPr>
              <a:t>Sorular…. </a:t>
            </a:r>
          </a:p>
          <a:p>
            <a:r>
              <a:rPr lang="tr-TR" sz="4000" b="1" dirty="0" smtClean="0">
                <a:latin typeface="Times New Roman" pitchFamily="18" charset="0"/>
                <a:cs typeface="Times New Roman" pitchFamily="18" charset="0"/>
              </a:rPr>
              <a:t>Katkılar….</a:t>
            </a:r>
            <a:endParaRPr lang="tr-TR" sz="4000" b="1" dirty="0">
              <a:latin typeface="Times New Roman" pitchFamily="18" charset="0"/>
              <a:cs typeface="Times New Roman" pitchFamily="18" charset="0"/>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pic>
        <p:nvPicPr>
          <p:cNvPr id="4" name="3 İçerik Yer Tutucusu" descr="indir.png"/>
          <p:cNvPicPr>
            <a:picLocks noGrp="1" noChangeAspect="1"/>
          </p:cNvPicPr>
          <p:nvPr>
            <p:ph idx="1"/>
          </p:nvPr>
        </p:nvPicPr>
        <p:blipFill>
          <a:blip r:embed="rId2" cstate="print"/>
          <a:stretch>
            <a:fillRect/>
          </a:stretch>
        </p:blipFill>
        <p:spPr>
          <a:xfrm>
            <a:off x="611560" y="404664"/>
            <a:ext cx="7704856" cy="5832648"/>
          </a:xfr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pic>
        <p:nvPicPr>
          <p:cNvPr id="4" name="3 İçerik Yer Tutucusu" descr="indir (1).png"/>
          <p:cNvPicPr>
            <a:picLocks noGrp="1" noChangeAspect="1"/>
          </p:cNvPicPr>
          <p:nvPr>
            <p:ph idx="1"/>
          </p:nvPr>
        </p:nvPicPr>
        <p:blipFill>
          <a:blip r:embed="rId2" cstate="print"/>
          <a:stretch>
            <a:fillRect/>
          </a:stretch>
        </p:blipFill>
        <p:spPr>
          <a:xfrm>
            <a:off x="683568" y="332656"/>
            <a:ext cx="7848872" cy="6120680"/>
          </a:xfrm>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pic>
        <p:nvPicPr>
          <p:cNvPr id="4" name="3 İçerik Yer Tutucusu" descr="indir (2).jfif"/>
          <p:cNvPicPr>
            <a:picLocks noGrp="1" noChangeAspect="1"/>
          </p:cNvPicPr>
          <p:nvPr>
            <p:ph idx="1"/>
          </p:nvPr>
        </p:nvPicPr>
        <p:blipFill>
          <a:blip r:embed="rId2" cstate="print"/>
          <a:stretch>
            <a:fillRect/>
          </a:stretch>
        </p:blipFill>
        <p:spPr>
          <a:xfrm>
            <a:off x="323528" y="260648"/>
            <a:ext cx="8424936" cy="6192688"/>
          </a:xfrm>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pic>
        <p:nvPicPr>
          <p:cNvPr id="1026" name="Picture 2"/>
          <p:cNvPicPr>
            <a:picLocks noGrp="1" noChangeAspect="1" noChangeArrowheads="1"/>
          </p:cNvPicPr>
          <p:nvPr>
            <p:ph idx="1"/>
          </p:nvPr>
        </p:nvPicPr>
        <p:blipFill>
          <a:blip r:embed="rId2" cstate="print"/>
          <a:srcRect/>
          <a:stretch>
            <a:fillRect/>
          </a:stretch>
        </p:blipFill>
        <p:spPr bwMode="auto">
          <a:xfrm>
            <a:off x="395536" y="404664"/>
            <a:ext cx="8136904" cy="6048672"/>
          </a:xfrm>
          <a:prstGeom prst="rect">
            <a:avLst/>
          </a:prstGeom>
          <a:noFill/>
          <a:ln w="9525">
            <a:noFill/>
            <a:miter lim="800000"/>
            <a:headEnd/>
            <a:tailEnd/>
          </a:ln>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dirty="0"/>
          </a:p>
        </p:txBody>
      </p:sp>
      <p:sp>
        <p:nvSpPr>
          <p:cNvPr id="3" name="2 İçerik Yer Tutucusu"/>
          <p:cNvSpPr>
            <a:spLocks noGrp="1"/>
          </p:cNvSpPr>
          <p:nvPr>
            <p:ph idx="1"/>
          </p:nvPr>
        </p:nvSpPr>
        <p:spPr>
          <a:xfrm>
            <a:off x="457200" y="260648"/>
            <a:ext cx="8229600" cy="6264696"/>
          </a:xfrm>
        </p:spPr>
        <p:txBody>
          <a:bodyPr>
            <a:normAutofit lnSpcReduction="10000"/>
          </a:bodyPr>
          <a:lstStyle/>
          <a:p>
            <a:r>
              <a:rPr lang="tr-TR" dirty="0" smtClean="0"/>
              <a:t>Kareler: Organize, yapılandırılmışlıktan hoşlanır, sağlamdır, görev odaklıdır, somuttur, fikir vermekten ziyade her şeyi yapar. </a:t>
            </a:r>
          </a:p>
          <a:p>
            <a:r>
              <a:rPr lang="tr-TR" dirty="0" smtClean="0"/>
              <a:t>Daireler: İnsan sevenler –– İlgilidirler, beslemeyi severler, uyumludurlar.</a:t>
            </a:r>
          </a:p>
          <a:p>
            <a:r>
              <a:rPr lang="tr-TR" dirty="0" smtClean="0"/>
              <a:t>Dikdörtgenler: Aradadırlar – kafaları karışıktır, ne seçeceklerini bilemeyebilirler</a:t>
            </a:r>
          </a:p>
          <a:p>
            <a:r>
              <a:rPr lang="tr-TR" dirty="0" smtClean="0"/>
              <a:t>Üçgenler: Liderdirler - kararlar alır, karelerle iyi çalışır, sorgulayıcıdır, liderlik ve yöneticilik tarzlarında acımasız olabilir.</a:t>
            </a:r>
          </a:p>
          <a:p>
            <a:r>
              <a:rPr lang="tr-TR" dirty="0" smtClean="0"/>
              <a:t>Dalga Şeklinde olanlar: Yaratıcıdır, rahattır, fikir sahibidir (az çalışma, az sonuç )</a:t>
            </a:r>
          </a:p>
          <a:p>
            <a:endParaRPr lang="tr-TR" dirty="0" smtClean="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latin typeface="Times New Roman" pitchFamily="18" charset="0"/>
                <a:cs typeface="Times New Roman" pitchFamily="18" charset="0"/>
              </a:rPr>
              <a:t>Değerlendirme </a:t>
            </a:r>
            <a:endParaRPr lang="tr-TR" b="1" dirty="0">
              <a:latin typeface="Times New Roman" pitchFamily="18" charset="0"/>
              <a:cs typeface="Times New Roman" pitchFamily="18" charset="0"/>
            </a:endParaRPr>
          </a:p>
        </p:txBody>
      </p:sp>
      <p:sp>
        <p:nvSpPr>
          <p:cNvPr id="3" name="2 İçerik Yer Tutucusu"/>
          <p:cNvSpPr>
            <a:spLocks noGrp="1"/>
          </p:cNvSpPr>
          <p:nvPr>
            <p:ph idx="1"/>
          </p:nvPr>
        </p:nvSpPr>
        <p:spPr>
          <a:xfrm>
            <a:off x="457200" y="1700808"/>
            <a:ext cx="8229600" cy="4425355"/>
          </a:xfrm>
        </p:spPr>
        <p:txBody>
          <a:bodyPr>
            <a:normAutofit lnSpcReduction="10000"/>
          </a:bodyPr>
          <a:lstStyle/>
          <a:p>
            <a:pPr algn="just">
              <a:lnSpc>
                <a:spcPct val="150000"/>
              </a:lnSpc>
            </a:pPr>
            <a:r>
              <a:rPr lang="tr-TR" dirty="0" smtClean="0">
                <a:latin typeface="Times New Roman" pitchFamily="18" charset="0"/>
                <a:cs typeface="Times New Roman" pitchFamily="18" charset="0"/>
              </a:rPr>
              <a:t>Aynı insanların, aynı olayların, aynı durumların, aynı eylemlerin, aynı kararların, aynı eserlerin, hatta aynı fenomenlerin farklı kişiler tarafından farklı şekillerde değerlendirilmesi, farklı şekillerde yorumlanması, farklı şekillerde açıklanması</a:t>
            </a:r>
            <a:endParaRPr lang="tr-TR" dirty="0">
              <a:latin typeface="Times New Roman" pitchFamily="18" charset="0"/>
              <a:cs typeface="Times New Roman" pitchFamily="18"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latin typeface="Times New Roman" pitchFamily="18" charset="0"/>
                <a:cs typeface="Times New Roman" pitchFamily="18" charset="0"/>
              </a:rPr>
              <a:t>Değerlendirme </a:t>
            </a:r>
            <a:endParaRPr lang="tr-TR" b="1" dirty="0">
              <a:latin typeface="Times New Roman" pitchFamily="18" charset="0"/>
              <a:cs typeface="Times New Roman" pitchFamily="18" charset="0"/>
            </a:endParaRPr>
          </a:p>
        </p:txBody>
      </p:sp>
      <p:sp>
        <p:nvSpPr>
          <p:cNvPr id="3" name="2 İçerik Yer Tutucusu"/>
          <p:cNvSpPr>
            <a:spLocks noGrp="1"/>
          </p:cNvSpPr>
          <p:nvPr>
            <p:ph idx="1"/>
          </p:nvPr>
        </p:nvSpPr>
        <p:spPr/>
        <p:txBody>
          <a:bodyPr>
            <a:normAutofit lnSpcReduction="10000"/>
          </a:bodyPr>
          <a:lstStyle/>
          <a:p>
            <a:pPr algn="just">
              <a:lnSpc>
                <a:spcPct val="150000"/>
              </a:lnSpc>
            </a:pPr>
            <a:r>
              <a:rPr lang="tr-TR" dirty="0" smtClean="0">
                <a:latin typeface="Times New Roman" pitchFamily="18" charset="0"/>
                <a:cs typeface="Times New Roman" pitchFamily="18" charset="0"/>
              </a:rPr>
              <a:t>Değerlendirme insanın bir var olma şartı ve fenomenidir.</a:t>
            </a:r>
          </a:p>
          <a:p>
            <a:pPr algn="just">
              <a:lnSpc>
                <a:spcPct val="150000"/>
              </a:lnSpc>
            </a:pPr>
            <a:r>
              <a:rPr lang="tr-TR" dirty="0" smtClean="0">
                <a:latin typeface="Times New Roman" pitchFamily="18" charset="0"/>
                <a:cs typeface="Times New Roman" pitchFamily="18" charset="0"/>
              </a:rPr>
              <a:t>İnsanları ve kendisini değerlendirmeden, olayları ve durumları –en azından kendisinin içinde bulunduğu olayları ve durumları- değerlendirmeden yaşayamaz.</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latin typeface="Times New Roman" pitchFamily="18" charset="0"/>
                <a:cs typeface="Times New Roman" pitchFamily="18" charset="0"/>
              </a:rPr>
              <a:t>Değer </a:t>
            </a:r>
            <a:endParaRPr lang="tr-TR" b="1" dirty="0">
              <a:latin typeface="Times New Roman" pitchFamily="18" charset="0"/>
              <a:cs typeface="Times New Roman" pitchFamily="18" charset="0"/>
            </a:endParaRPr>
          </a:p>
        </p:txBody>
      </p:sp>
      <p:sp>
        <p:nvSpPr>
          <p:cNvPr id="3" name="2 İçerik Yer Tutucusu"/>
          <p:cNvSpPr>
            <a:spLocks noGrp="1"/>
          </p:cNvSpPr>
          <p:nvPr>
            <p:ph idx="1"/>
          </p:nvPr>
        </p:nvSpPr>
        <p:spPr/>
        <p:txBody>
          <a:bodyPr/>
          <a:lstStyle/>
          <a:p>
            <a:pPr algn="just">
              <a:lnSpc>
                <a:spcPct val="150000"/>
              </a:lnSpc>
            </a:pPr>
            <a:r>
              <a:rPr lang="tr-TR" dirty="0" smtClean="0">
                <a:latin typeface="Times New Roman" pitchFamily="18" charset="0"/>
                <a:cs typeface="Times New Roman" pitchFamily="18" charset="0"/>
              </a:rPr>
              <a:t>Bireyler, gruplar ya da toplum tarafından ödüllendirilen ya da tercih edilen idealler, inançlar, gelenekler, davranışlar, nitelikler ya da hedeflerdir. </a:t>
            </a:r>
            <a:endParaRPr lang="tr-TR" dirty="0">
              <a:latin typeface="Times New Roman" pitchFamily="18" charset="0"/>
              <a:cs typeface="Times New Roman" pitchFamily="18" charset="0"/>
            </a:endParaRPr>
          </a:p>
        </p:txBody>
      </p:sp>
    </p:spTree>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107</TotalTime>
  <Words>582</Words>
  <Application>Microsoft Office PowerPoint</Application>
  <PresentationFormat>Ekran Gösterisi (4:3)</PresentationFormat>
  <Paragraphs>48</Paragraphs>
  <Slides>23</Slides>
  <Notes>0</Notes>
  <HiddenSlides>0</HiddenSlides>
  <MMClips>0</MMClips>
  <ScaleCrop>false</ScaleCrop>
  <HeadingPairs>
    <vt:vector size="4" baseType="variant">
      <vt:variant>
        <vt:lpstr>Tema</vt:lpstr>
      </vt:variant>
      <vt:variant>
        <vt:i4>1</vt:i4>
      </vt:variant>
      <vt:variant>
        <vt:lpstr>Slayt Başlıkları</vt:lpstr>
      </vt:variant>
      <vt:variant>
        <vt:i4>23</vt:i4>
      </vt:variant>
    </vt:vector>
  </HeadingPairs>
  <TitlesOfParts>
    <vt:vector size="24" baseType="lpstr">
      <vt:lpstr>Ofis Teması</vt:lpstr>
      <vt:lpstr>Değerler ve Değerlendirme Süreci</vt:lpstr>
      <vt:lpstr>Slayt 2</vt:lpstr>
      <vt:lpstr>Slayt 3</vt:lpstr>
      <vt:lpstr>Slayt 4</vt:lpstr>
      <vt:lpstr>Slayt 5</vt:lpstr>
      <vt:lpstr>Slayt 6</vt:lpstr>
      <vt:lpstr>Değerlendirme </vt:lpstr>
      <vt:lpstr>Değerlendirme </vt:lpstr>
      <vt:lpstr>Değer </vt:lpstr>
      <vt:lpstr>Değer </vt:lpstr>
      <vt:lpstr>Vaka </vt:lpstr>
      <vt:lpstr>Değerlendirme ve İlişkili Kavramlar</vt:lpstr>
      <vt:lpstr>Değerlendirme ve Değer atfetme</vt:lpstr>
      <vt:lpstr>Değerlendirme ve Değer atfetme</vt:lpstr>
      <vt:lpstr>Değerlendirme ve Değer biçme (Ezbere Değerlendirme)</vt:lpstr>
      <vt:lpstr>Değerleme ve Değerlendirme</vt:lpstr>
      <vt:lpstr>Değerlerin Gelişimine Kuramsal Bakış Açısı</vt:lpstr>
      <vt:lpstr>Kohlberg’in Ahlaki Gelişim Kuramı</vt:lpstr>
      <vt:lpstr>Kohlberg’in Ahlaki Gelişim Kuramı</vt:lpstr>
      <vt:lpstr>Slayt 20</vt:lpstr>
      <vt:lpstr>Slayt 21</vt:lpstr>
      <vt:lpstr>Slayt 22</vt:lpstr>
      <vt:lpstr>Slayt 23</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Değerler ve Değerlendirme Süreci</dc:title>
  <dc:creator>Kemal Toprak KILIÇ</dc:creator>
  <cp:lastModifiedBy>Kemal Toprak KILIÇ</cp:lastModifiedBy>
  <cp:revision>5</cp:revision>
  <dcterms:created xsi:type="dcterms:W3CDTF">2019-12-17T14:18:30Z</dcterms:created>
  <dcterms:modified xsi:type="dcterms:W3CDTF">2020-01-19T20:44:45Z</dcterms:modified>
</cp:coreProperties>
</file>