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15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440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11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474469" y="2598450"/>
            <a:ext cx="2763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</a:t>
            </a:r>
            <a:endParaRPr lang="tr-TR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82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DALGALARI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8605" y="1275606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Aşağıdaki şeklin (1) ile gösterilen kısmı bir ses dalgasını temsil etmektedir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Dalga ortam </a:t>
            </a:r>
            <a:r>
              <a:rPr lang="tr-TR" sz="1400" dirty="0"/>
              <a:t>boyunca hareket ederken </a:t>
            </a:r>
            <a:r>
              <a:rPr lang="tr-TR" sz="1400" b="1" dirty="0"/>
              <a:t>sıkışma </a:t>
            </a:r>
            <a:r>
              <a:rPr lang="tr-TR" sz="1400" dirty="0"/>
              <a:t>ve </a:t>
            </a:r>
            <a:r>
              <a:rPr lang="tr-TR" sz="1400" b="1" dirty="0"/>
              <a:t>gevşeme </a:t>
            </a:r>
            <a:r>
              <a:rPr lang="tr-TR" sz="1400" dirty="0"/>
              <a:t>birbirlerini takip eder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Hava sesin </a:t>
            </a:r>
            <a:r>
              <a:rPr lang="tr-TR" sz="1400" dirty="0"/>
              <a:t>hareketini hissettiğimiz ortamdır ve bu ortamda her bir nokta milyonlarca </a:t>
            </a:r>
            <a:r>
              <a:rPr lang="tr-TR" sz="1400" dirty="0" smtClean="0"/>
              <a:t>hava molekülünü </a:t>
            </a:r>
            <a:r>
              <a:rPr lang="tr-TR" sz="1400" dirty="0"/>
              <a:t>temsil eder.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Şekilde </a:t>
            </a:r>
            <a:r>
              <a:rPr lang="tr-TR" sz="1400" dirty="0"/>
              <a:t>X noktasındaki moleküller sıkışma merkezindedir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Dalga ilerlerken, bu nokta gevşeyecek sonra tekrar sıkışacaktır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böyle </a:t>
            </a:r>
            <a:r>
              <a:rPr lang="tr-TR" sz="1400" dirty="0" smtClean="0"/>
              <a:t>devam eder</a:t>
            </a:r>
            <a:r>
              <a:rPr lang="tr-TR" sz="1400" dirty="0"/>
              <a:t>.</a:t>
            </a:r>
          </a:p>
        </p:txBody>
      </p:sp>
      <p:pic>
        <p:nvPicPr>
          <p:cNvPr id="1026" name="Picture 2" descr="C:\Users\Taliha\Desktop\Serdar\SUNUM\PNG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3838"/>
            <a:ext cx="3709484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ŞİDDET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4570" y="1923678"/>
            <a:ext cx="8434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Ses dalgasının şiddeti, birim alandan geçen </a:t>
            </a:r>
            <a:r>
              <a:rPr lang="tr-TR" sz="1400" dirty="0" smtClean="0"/>
              <a:t>ses gücünün </a:t>
            </a:r>
            <a:r>
              <a:rPr lang="tr-TR" sz="1400" dirty="0"/>
              <a:t>miktarı olarak </a:t>
            </a:r>
            <a:r>
              <a:rPr lang="tr-TR" sz="1400" dirty="0" smtClean="0"/>
              <a:t>tanımlanır.</a:t>
            </a:r>
          </a:p>
          <a:p>
            <a:endParaRPr lang="tr-TR" sz="1400" dirty="0" smtClean="0"/>
          </a:p>
          <a:p>
            <a:r>
              <a:rPr lang="tr-TR" sz="1400" dirty="0" smtClean="0"/>
              <a:t>Böylece şiddet, 1 </a:t>
            </a:r>
            <a:r>
              <a:rPr lang="tr-TR" sz="1400" dirty="0"/>
              <a:t>saniyede 1 m2 den geçen enerji miktarıdır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Şiddet birimi SI sisteminde </a:t>
            </a:r>
            <a:r>
              <a:rPr lang="tr-TR" sz="1400" dirty="0" err="1" smtClean="0"/>
              <a:t>Watt</a:t>
            </a:r>
            <a:r>
              <a:rPr lang="tr-TR" sz="1400" dirty="0" smtClean="0"/>
              <a:t>/m2’dir. </a:t>
            </a:r>
          </a:p>
          <a:p>
            <a:endParaRPr lang="tr-TR" sz="1400" dirty="0"/>
          </a:p>
          <a:p>
            <a:r>
              <a:rPr lang="tr-TR" sz="1400" dirty="0" smtClean="0"/>
              <a:t>Sıkışmadaki </a:t>
            </a:r>
            <a:r>
              <a:rPr lang="tr-TR" sz="1400" dirty="0"/>
              <a:t>basınç (veya yoğunluk) </a:t>
            </a:r>
            <a:r>
              <a:rPr lang="tr-TR" sz="1400" dirty="0" smtClean="0"/>
              <a:t>ve gevşemedeki </a:t>
            </a:r>
            <a:r>
              <a:rPr lang="tr-TR" sz="1400" dirty="0"/>
              <a:t>basınç arasındaki fark </a:t>
            </a:r>
            <a:r>
              <a:rPr lang="tr-TR" sz="1400" dirty="0" smtClean="0"/>
              <a:t>dalganın şiddetini </a:t>
            </a:r>
            <a:r>
              <a:rPr lang="tr-TR" sz="1400" dirty="0"/>
              <a:t>belirler.</a:t>
            </a:r>
          </a:p>
        </p:txBody>
      </p:sp>
    </p:spTree>
    <p:extLst>
      <p:ext uri="{BB962C8B-B14F-4D97-AF65-F5344CB8AC3E}">
        <p14:creationId xmlns:p14="http://schemas.microsoft.com/office/powerpoint/2010/main" val="30883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864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DESİBEL ÖLÇEĞİ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635646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Ses şiddetinin metrik birimi </a:t>
            </a:r>
            <a:r>
              <a:rPr lang="tr-TR" sz="1400" dirty="0" err="1"/>
              <a:t>watt</a:t>
            </a:r>
            <a:r>
              <a:rPr lang="tr-TR" sz="1400" dirty="0"/>
              <a:t>/m2 </a:t>
            </a:r>
            <a:r>
              <a:rPr lang="tr-TR" sz="1400" dirty="0" err="1"/>
              <a:t>dir</a:t>
            </a:r>
            <a:r>
              <a:rPr lang="tr-TR" sz="1400" dirty="0"/>
              <a:t>. Bu birim sistemi fiziğin tüm alanları </a:t>
            </a:r>
            <a:r>
              <a:rPr lang="tr-TR" sz="1400" dirty="0" smtClean="0"/>
              <a:t>için kullanılmasına </a:t>
            </a:r>
            <a:r>
              <a:rPr lang="tr-TR" sz="1400" dirty="0"/>
              <a:t>rağmen ses şiddet birimi, tarihsel olarak desibel (</a:t>
            </a:r>
            <a:r>
              <a:rPr lang="tr-TR" sz="1400" dirty="0" err="1"/>
              <a:t>dB</a:t>
            </a:r>
            <a:r>
              <a:rPr lang="tr-TR" sz="1400" dirty="0"/>
              <a:t>) olarak ifade edilir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Desibel ölçeği, ölçümün daha hassas ölçeğidir. Bu sistemde kulağın işitebileceği </a:t>
            </a:r>
            <a:r>
              <a:rPr lang="tr-TR" sz="1400" dirty="0" smtClean="0"/>
              <a:t>en düşük </a:t>
            </a:r>
            <a:r>
              <a:rPr lang="tr-TR" sz="1400" dirty="0"/>
              <a:t>şiddetli ses 0 </a:t>
            </a:r>
            <a:r>
              <a:rPr lang="tr-TR" sz="1400" dirty="0" err="1"/>
              <a:t>desibel’dir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10 </a:t>
            </a:r>
            <a:r>
              <a:rPr lang="tr-TR" sz="1400" dirty="0"/>
              <a:t>kat fazla enerji taşıyan ses 10 </a:t>
            </a:r>
            <a:r>
              <a:rPr lang="tr-TR" sz="1400" dirty="0" err="1"/>
              <a:t>desibel’dir</a:t>
            </a:r>
            <a:r>
              <a:rPr lang="tr-TR" sz="1400" dirty="0"/>
              <a:t>, 100 </a:t>
            </a:r>
            <a:r>
              <a:rPr lang="tr-TR" sz="1400" dirty="0" smtClean="0"/>
              <a:t>kat fazla </a:t>
            </a:r>
            <a:r>
              <a:rPr lang="tr-TR" sz="1400" dirty="0"/>
              <a:t>enerjisi olursa, 0 </a:t>
            </a:r>
            <a:r>
              <a:rPr lang="tr-TR" sz="1400" dirty="0" err="1"/>
              <a:t>dB’lik</a:t>
            </a:r>
            <a:r>
              <a:rPr lang="tr-TR" sz="1400" dirty="0"/>
              <a:t> ses 20 </a:t>
            </a:r>
            <a:r>
              <a:rPr lang="tr-TR" sz="1400" dirty="0" err="1"/>
              <a:t>dB’e</a:t>
            </a:r>
            <a:r>
              <a:rPr lang="tr-TR" sz="1400" dirty="0"/>
              <a:t> çıkarılmıştır ve 30 </a:t>
            </a:r>
            <a:r>
              <a:rPr lang="tr-TR" sz="1400" dirty="0" err="1"/>
              <a:t>dB’deki</a:t>
            </a:r>
            <a:r>
              <a:rPr lang="tr-TR" sz="1400" dirty="0"/>
              <a:t> enerji 1000 </a:t>
            </a:r>
            <a:r>
              <a:rPr lang="tr-TR" sz="1400" dirty="0" smtClean="0"/>
              <a:t>kat fazla </a:t>
            </a:r>
            <a:r>
              <a:rPr lang="tr-TR" sz="1400" dirty="0"/>
              <a:t>enerji demektir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Desibel ölçeğinde, fısıltı 20 </a:t>
            </a:r>
            <a:r>
              <a:rPr lang="tr-TR" sz="1400" dirty="0" err="1"/>
              <a:t>dB</a:t>
            </a:r>
            <a:r>
              <a:rPr lang="tr-TR" sz="1400" dirty="0"/>
              <a:t>, sıradan bir konuşma yaklaşık 60 </a:t>
            </a:r>
            <a:r>
              <a:rPr lang="tr-TR" sz="1400" dirty="0" err="1"/>
              <a:t>dB</a:t>
            </a:r>
            <a:r>
              <a:rPr lang="tr-TR" sz="1400" dirty="0"/>
              <a:t> olarak ölçülür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Yaklaşık 120 </a:t>
            </a:r>
            <a:r>
              <a:rPr lang="tr-TR" sz="1400" dirty="0" err="1"/>
              <a:t>dB’lik</a:t>
            </a:r>
            <a:r>
              <a:rPr lang="tr-TR" sz="1400" dirty="0"/>
              <a:t> ses rahatsız edicidir ve bu “ağrı eşiğidir”. Yaklaşık 100 </a:t>
            </a:r>
            <a:r>
              <a:rPr lang="tr-TR" sz="1400" dirty="0" err="1" smtClean="0"/>
              <a:t>m’lik</a:t>
            </a:r>
            <a:r>
              <a:rPr lang="tr-TR" sz="1400" dirty="0" smtClean="0"/>
              <a:t> mesafede</a:t>
            </a:r>
            <a:r>
              <a:rPr lang="tr-TR" sz="1400" dirty="0"/>
              <a:t>, roket motorunun ses şiddeti yaklaşık 180 </a:t>
            </a:r>
            <a:r>
              <a:rPr lang="tr-TR" sz="1400" dirty="0" err="1"/>
              <a:t>dB’dir</a:t>
            </a:r>
            <a:r>
              <a:rPr lang="tr-TR" sz="1400" dirty="0"/>
              <a:t> ve bu değer “ ağrı </a:t>
            </a:r>
            <a:r>
              <a:rPr lang="tr-TR" sz="1400" dirty="0" smtClean="0"/>
              <a:t>eşiği” </a:t>
            </a:r>
            <a:r>
              <a:rPr lang="tr-TR" sz="1400" dirty="0" err="1" smtClean="0"/>
              <a:t>nin</a:t>
            </a:r>
            <a:r>
              <a:rPr lang="tr-TR" sz="1400" dirty="0" smtClean="0"/>
              <a:t> </a:t>
            </a:r>
            <a:r>
              <a:rPr lang="tr-TR" sz="1400" dirty="0"/>
              <a:t>üstündedir.</a:t>
            </a:r>
          </a:p>
        </p:txBody>
      </p:sp>
    </p:spTree>
    <p:extLst>
      <p:ext uri="{BB962C8B-B14F-4D97-AF65-F5344CB8AC3E}">
        <p14:creationId xmlns:p14="http://schemas.microsoft.com/office/powerpoint/2010/main" val="11939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58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ŞİDDETİN UZAKLIKLA AZALMASI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851670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Sakin bir göle bir çakıl taşı atıldığında, su yüzeyi üzerindeki dalgacıklar </a:t>
            </a:r>
            <a:r>
              <a:rPr lang="tr-TR" sz="1400" dirty="0" smtClean="0"/>
              <a:t>genişleyen çemberler </a:t>
            </a:r>
            <a:r>
              <a:rPr lang="tr-TR" sz="1400" dirty="0"/>
              <a:t>halinde yayılır.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Dalga </a:t>
            </a:r>
            <a:r>
              <a:rPr lang="tr-TR" sz="1400" dirty="0"/>
              <a:t>tarafından taşınan enerjiyi göz önüne alalım: </a:t>
            </a:r>
            <a:r>
              <a:rPr lang="tr-TR" sz="1400" dirty="0" smtClean="0"/>
              <a:t>Gittikçe genişleyen </a:t>
            </a:r>
            <a:r>
              <a:rPr lang="tr-TR" sz="1400" dirty="0"/>
              <a:t>çember, enerjinin daha geniş bir alana yayılması demektir.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Dalgacık zamanla </a:t>
            </a:r>
            <a:r>
              <a:rPr lang="tr-TR" sz="1400" dirty="0"/>
              <a:t>belli uzaklıktaki kıyıya ulaşır ve bu durumda zar zor algılanabilir.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Suyun dalgalanmasından </a:t>
            </a:r>
            <a:r>
              <a:rPr lang="tr-TR" sz="1400" dirty="0"/>
              <a:t>dolayı enerjinin ısıya dönüşmesi hariç, enerjinin ilk miktarı </a:t>
            </a:r>
            <a:r>
              <a:rPr lang="tr-TR" sz="1400" dirty="0" smtClean="0"/>
              <a:t>hala dalgadadır</a:t>
            </a:r>
            <a:r>
              <a:rPr lang="tr-TR" sz="1400" dirty="0"/>
              <a:t>, fakat büyük bir alana yayılmıştır.</a:t>
            </a:r>
          </a:p>
        </p:txBody>
      </p:sp>
    </p:spTree>
    <p:extLst>
      <p:ext uri="{BB962C8B-B14F-4D97-AF65-F5344CB8AC3E}">
        <p14:creationId xmlns:p14="http://schemas.microsoft.com/office/powerpoint/2010/main" val="3413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357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REZONANS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779662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Tüm nesneler doğal titreşim frekansına sahiptirler. Önünüzdeki masaya </a:t>
            </a:r>
            <a:r>
              <a:rPr lang="tr-TR" sz="1400" dirty="0" smtClean="0"/>
              <a:t>ayağınızla vurunuz</a:t>
            </a:r>
            <a:r>
              <a:rPr lang="tr-TR" sz="1400" dirty="0"/>
              <a:t>; düşük frekanslı bir ses işitmeniz olasıdır; bir kaşığı düşürürseniz daha </a:t>
            </a:r>
            <a:r>
              <a:rPr lang="tr-TR" sz="1400" dirty="0" smtClean="0"/>
              <a:t>yüksek frekansla </a:t>
            </a:r>
            <a:r>
              <a:rPr lang="tr-TR" sz="1400" dirty="0"/>
              <a:t>titreşim hareketi yapacaktır</a:t>
            </a:r>
            <a:r>
              <a:rPr lang="tr-TR" sz="1400" dirty="0" smtClean="0"/>
              <a:t>.</a:t>
            </a:r>
          </a:p>
          <a:p>
            <a:endParaRPr lang="tr-TR" sz="1400" dirty="0" smtClean="0"/>
          </a:p>
          <a:p>
            <a:r>
              <a:rPr lang="tr-TR" sz="1400" dirty="0" smtClean="0"/>
              <a:t>Yakınında </a:t>
            </a:r>
            <a:r>
              <a:rPr lang="tr-TR" sz="1400" dirty="0"/>
              <a:t>yüksek sesli hoparlör bulunan bir </a:t>
            </a:r>
            <a:r>
              <a:rPr lang="tr-TR" sz="1400" dirty="0" smtClean="0"/>
              <a:t>masa veya </a:t>
            </a:r>
            <a:r>
              <a:rPr lang="tr-TR" sz="1400" dirty="0"/>
              <a:t>dolabın titreşimini işitmişsinizdir. Bu </a:t>
            </a:r>
            <a:r>
              <a:rPr lang="tr-TR" sz="1400" b="1" dirty="0"/>
              <a:t>rezonansa </a:t>
            </a:r>
            <a:r>
              <a:rPr lang="tr-TR" sz="1400" dirty="0"/>
              <a:t>bir örnektir</a:t>
            </a:r>
            <a:r>
              <a:rPr lang="tr-TR" sz="1400" b="1" dirty="0"/>
              <a:t>. </a:t>
            </a:r>
            <a:r>
              <a:rPr lang="tr-TR" sz="1400" dirty="0"/>
              <a:t>Havada ilerleyen </a:t>
            </a:r>
            <a:r>
              <a:rPr lang="tr-TR" sz="1400" dirty="0" smtClean="0"/>
              <a:t>ses dalgaları </a:t>
            </a:r>
            <a:r>
              <a:rPr lang="tr-TR" sz="1400" dirty="0"/>
              <a:t>da enerji taşırlar.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enerji kulak zarının titreşmesine neden olur. Aynı </a:t>
            </a:r>
            <a:r>
              <a:rPr lang="tr-TR" sz="1400" dirty="0" smtClean="0"/>
              <a:t>şekilde, daha </a:t>
            </a:r>
            <a:r>
              <a:rPr lang="tr-TR" sz="1400" dirty="0"/>
              <a:t>büyük, sese daha az hassas olan bir nesne de her bir sıkışma ve gevşeme ile </a:t>
            </a:r>
            <a:r>
              <a:rPr lang="tr-TR" sz="1400" dirty="0" smtClean="0"/>
              <a:t>hafifçe yön </a:t>
            </a:r>
            <a:r>
              <a:rPr lang="tr-TR" sz="1400" dirty="0"/>
              <a:t>değiştirir.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şekil değişikliği normalde fark edilemeyecek kadar küçüktür fakat </a:t>
            </a:r>
            <a:r>
              <a:rPr lang="tr-TR" sz="1400" dirty="0" smtClean="0"/>
              <a:t>ses dalgasının </a:t>
            </a:r>
            <a:r>
              <a:rPr lang="tr-TR" sz="1400" dirty="0"/>
              <a:t>frekansı nesnenin doğal frekansına yakın büyüklükte ise nesnenin </a:t>
            </a:r>
            <a:r>
              <a:rPr lang="tr-TR" sz="1400" dirty="0" smtClean="0"/>
              <a:t>titreşimi rezonansa </a:t>
            </a:r>
            <a:r>
              <a:rPr lang="tr-TR" sz="1400" dirty="0"/>
              <a:t>gelir.</a:t>
            </a:r>
          </a:p>
        </p:txBody>
      </p:sp>
    </p:spTree>
    <p:extLst>
      <p:ext uri="{BB962C8B-B14F-4D97-AF65-F5344CB8AC3E}">
        <p14:creationId xmlns:p14="http://schemas.microsoft.com/office/powerpoint/2010/main" val="26401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KIRILMA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45551" y="1347614"/>
            <a:ext cx="84349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Önceleri, sesin ılık havadaki hızının soğuk havadaki hızından daha fazla </a:t>
            </a:r>
            <a:r>
              <a:rPr lang="tr-TR" sz="1400" dirty="0" smtClean="0"/>
              <a:t>olduğu söylenirdi</a:t>
            </a:r>
            <a:r>
              <a:rPr lang="tr-TR" sz="1400" dirty="0"/>
              <a:t>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Yere </a:t>
            </a:r>
            <a:r>
              <a:rPr lang="tr-TR" sz="1400" dirty="0"/>
              <a:t>yakın hava yerden yüksekteki havadan daha soğuk olduğunda, </a:t>
            </a:r>
            <a:r>
              <a:rPr lang="tr-TR" sz="1400" dirty="0" smtClean="0"/>
              <a:t>neler olduğuna </a:t>
            </a:r>
            <a:r>
              <a:rPr lang="tr-TR" sz="1400" dirty="0"/>
              <a:t>bakalım: Ses dalgaları kaynaktan uzaklaşarak hareket ederken, daha </a:t>
            </a:r>
            <a:r>
              <a:rPr lang="tr-TR" sz="1400" dirty="0" smtClean="0"/>
              <a:t>ılık havada </a:t>
            </a:r>
            <a:r>
              <a:rPr lang="tr-TR" sz="1400" dirty="0"/>
              <a:t>daha hızlı hareket etmeye başlarlar.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</a:t>
            </a:r>
            <a:r>
              <a:rPr lang="tr-TR" sz="1400" dirty="0"/>
              <a:t>, şekildeki gibi, dalganın ilk </a:t>
            </a:r>
            <a:r>
              <a:rPr lang="tr-TR" sz="1400" dirty="0" smtClean="0"/>
              <a:t>konumuna göre </a:t>
            </a:r>
            <a:r>
              <a:rPr lang="tr-TR" sz="1400" dirty="0"/>
              <a:t>kıvrılmasını sağlar. </a:t>
            </a:r>
            <a:r>
              <a:rPr lang="tr-TR" sz="1400" dirty="0" smtClean="0"/>
              <a:t> Dalganın </a:t>
            </a:r>
            <a:r>
              <a:rPr lang="tr-TR" sz="1400" dirty="0"/>
              <a:t>böyle kıvrılmasına </a:t>
            </a:r>
            <a:r>
              <a:rPr lang="tr-TR" sz="1400" b="1" dirty="0"/>
              <a:t>kırılma </a:t>
            </a:r>
            <a:r>
              <a:rPr lang="tr-TR" sz="1400" dirty="0"/>
              <a:t>denir.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Kırılma</a:t>
            </a:r>
            <a:r>
              <a:rPr lang="tr-TR" sz="1400" dirty="0"/>
              <a:t>, dalga </a:t>
            </a:r>
            <a:r>
              <a:rPr lang="tr-TR" sz="1400" dirty="0" smtClean="0"/>
              <a:t>bir alana </a:t>
            </a:r>
            <a:r>
              <a:rPr lang="tr-TR" sz="1400" dirty="0"/>
              <a:t>bir açı altında girip farklı hızla hareket ettiğinde oluşur.</a:t>
            </a:r>
          </a:p>
        </p:txBody>
      </p:sp>
      <p:pic>
        <p:nvPicPr>
          <p:cNvPr id="2050" name="Picture 2" descr="C:\Users\Taliha\Desktop\Serdar\SUNUM\PNG\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65463"/>
            <a:ext cx="4181476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10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BÖLÜM10</Template>
  <TotalTime>17</TotalTime>
  <Words>510</Words>
  <Application>Microsoft Office PowerPoint</Application>
  <PresentationFormat>Ekran Gösterisi (16:9)</PresentationFormat>
  <Paragraphs>56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BÖLÜM10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2017-01-30T10:57:19Z</dcterms:created>
  <dcterms:modified xsi:type="dcterms:W3CDTF">2017-01-31T08:05:04Z</dcterms:modified>
</cp:coreProperties>
</file>