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2" r:id="rId2"/>
    <p:sldId id="258" r:id="rId3"/>
    <p:sldId id="263" r:id="rId4"/>
    <p:sldId id="264" r:id="rId5"/>
    <p:sldId id="265" r:id="rId6"/>
    <p:sldId id="266"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80" r:id="rId20"/>
    <p:sldId id="279"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5F5F5"/>
    <a:srgbClr val="C2C2C2"/>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875" autoAdjust="0"/>
    <p:restoredTop sz="94610"/>
  </p:normalViewPr>
  <p:slideViewPr>
    <p:cSldViewPr snapToGrid="0">
      <p:cViewPr>
        <p:scale>
          <a:sx n="154" d="100"/>
          <a:sy n="154" d="100"/>
        </p:scale>
        <p:origin x="-1248" y="-12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endParaRPr lang="en-GB"/>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endParaRPr lang="en-GB"/>
          </a:p>
        </p:txBody>
      </p:sp>
      <p:sp>
        <p:nvSpPr>
          <p:cNvPr id="4" name="Veri Yer Tutucusu 3"/>
          <p:cNvSpPr>
            <a:spLocks noGrp="1"/>
          </p:cNvSpPr>
          <p:nvPr>
            <p:ph type="dt" sz="half" idx="10"/>
          </p:nvPr>
        </p:nvSpPr>
        <p:spPr/>
        <p:txBody>
          <a:bodyPr/>
          <a:lstStyle/>
          <a:p>
            <a:fld id="{3D48123D-5266-4B5B-8320-EA01A7E0658B}" type="datetimeFigureOut">
              <a:rPr lang="en-GB" smtClean="0"/>
              <a:pPr/>
              <a:t>18/05/2026</a:t>
            </a:fld>
            <a:endParaRPr lang="en-GB"/>
          </a:p>
        </p:txBody>
      </p:sp>
      <p:sp>
        <p:nvSpPr>
          <p:cNvPr id="5" name="Altbilgi Yer Tutucusu 4"/>
          <p:cNvSpPr>
            <a:spLocks noGrp="1"/>
          </p:cNvSpPr>
          <p:nvPr>
            <p:ph type="ftr" sz="quarter" idx="11"/>
          </p:nvPr>
        </p:nvSpPr>
        <p:spPr/>
        <p:txBody>
          <a:bodyPr/>
          <a:lstStyle/>
          <a:p>
            <a:endParaRPr lang="en-GB"/>
          </a:p>
        </p:txBody>
      </p:sp>
      <p:sp>
        <p:nvSpPr>
          <p:cNvPr id="6" name="Slayt Numarası Yer Tutucusu 5"/>
          <p:cNvSpPr>
            <a:spLocks noGrp="1"/>
          </p:cNvSpPr>
          <p:nvPr>
            <p:ph type="sldNum" sz="quarter" idx="12"/>
          </p:nvPr>
        </p:nvSpPr>
        <p:spPr/>
        <p:txBody>
          <a:bodyPr/>
          <a:lstStyle/>
          <a:p>
            <a:fld id="{FE9B22B4-8B75-41E1-868B-88675DC029A5}" type="slidenum">
              <a:rPr lang="en-GB" smtClean="0"/>
              <a:pPr/>
              <a:t>‹#›</a:t>
            </a:fld>
            <a:endParaRPr lang="en-GB"/>
          </a:p>
        </p:txBody>
      </p:sp>
    </p:spTree>
    <p:extLst>
      <p:ext uri="{BB962C8B-B14F-4D97-AF65-F5344CB8AC3E}">
        <p14:creationId xmlns:p14="http://schemas.microsoft.com/office/powerpoint/2010/main" val="2838074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endParaRPr lang="en-GB"/>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GB"/>
          </a:p>
        </p:txBody>
      </p:sp>
      <p:sp>
        <p:nvSpPr>
          <p:cNvPr id="4" name="Veri Yer Tutucusu 3"/>
          <p:cNvSpPr>
            <a:spLocks noGrp="1"/>
          </p:cNvSpPr>
          <p:nvPr>
            <p:ph type="dt" sz="half" idx="10"/>
          </p:nvPr>
        </p:nvSpPr>
        <p:spPr/>
        <p:txBody>
          <a:bodyPr/>
          <a:lstStyle/>
          <a:p>
            <a:fld id="{3D48123D-5266-4B5B-8320-EA01A7E0658B}" type="datetimeFigureOut">
              <a:rPr lang="en-GB" smtClean="0"/>
              <a:pPr/>
              <a:t>18/05/2026</a:t>
            </a:fld>
            <a:endParaRPr lang="en-GB"/>
          </a:p>
        </p:txBody>
      </p:sp>
      <p:sp>
        <p:nvSpPr>
          <p:cNvPr id="5" name="Altbilgi Yer Tutucusu 4"/>
          <p:cNvSpPr>
            <a:spLocks noGrp="1"/>
          </p:cNvSpPr>
          <p:nvPr>
            <p:ph type="ftr" sz="quarter" idx="11"/>
          </p:nvPr>
        </p:nvSpPr>
        <p:spPr/>
        <p:txBody>
          <a:bodyPr/>
          <a:lstStyle/>
          <a:p>
            <a:endParaRPr lang="en-GB"/>
          </a:p>
        </p:txBody>
      </p:sp>
      <p:sp>
        <p:nvSpPr>
          <p:cNvPr id="6" name="Slayt Numarası Yer Tutucusu 5"/>
          <p:cNvSpPr>
            <a:spLocks noGrp="1"/>
          </p:cNvSpPr>
          <p:nvPr>
            <p:ph type="sldNum" sz="quarter" idx="12"/>
          </p:nvPr>
        </p:nvSpPr>
        <p:spPr/>
        <p:txBody>
          <a:bodyPr/>
          <a:lstStyle/>
          <a:p>
            <a:fld id="{FE9B22B4-8B75-41E1-868B-88675DC029A5}" type="slidenum">
              <a:rPr lang="en-GB" smtClean="0"/>
              <a:pPr/>
              <a:t>‹#›</a:t>
            </a:fld>
            <a:endParaRPr lang="en-GB"/>
          </a:p>
        </p:txBody>
      </p:sp>
    </p:spTree>
    <p:extLst>
      <p:ext uri="{BB962C8B-B14F-4D97-AF65-F5344CB8AC3E}">
        <p14:creationId xmlns:p14="http://schemas.microsoft.com/office/powerpoint/2010/main" val="491137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endParaRPr lang="en-GB"/>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GB"/>
          </a:p>
        </p:txBody>
      </p:sp>
      <p:sp>
        <p:nvSpPr>
          <p:cNvPr id="4" name="Veri Yer Tutucusu 3"/>
          <p:cNvSpPr>
            <a:spLocks noGrp="1"/>
          </p:cNvSpPr>
          <p:nvPr>
            <p:ph type="dt" sz="half" idx="10"/>
          </p:nvPr>
        </p:nvSpPr>
        <p:spPr/>
        <p:txBody>
          <a:bodyPr/>
          <a:lstStyle/>
          <a:p>
            <a:fld id="{3D48123D-5266-4B5B-8320-EA01A7E0658B}" type="datetimeFigureOut">
              <a:rPr lang="en-GB" smtClean="0"/>
              <a:pPr/>
              <a:t>18/05/2026</a:t>
            </a:fld>
            <a:endParaRPr lang="en-GB"/>
          </a:p>
        </p:txBody>
      </p:sp>
      <p:sp>
        <p:nvSpPr>
          <p:cNvPr id="5" name="Altbilgi Yer Tutucusu 4"/>
          <p:cNvSpPr>
            <a:spLocks noGrp="1"/>
          </p:cNvSpPr>
          <p:nvPr>
            <p:ph type="ftr" sz="quarter" idx="11"/>
          </p:nvPr>
        </p:nvSpPr>
        <p:spPr/>
        <p:txBody>
          <a:bodyPr/>
          <a:lstStyle/>
          <a:p>
            <a:endParaRPr lang="en-GB"/>
          </a:p>
        </p:txBody>
      </p:sp>
      <p:sp>
        <p:nvSpPr>
          <p:cNvPr id="6" name="Slayt Numarası Yer Tutucusu 5"/>
          <p:cNvSpPr>
            <a:spLocks noGrp="1"/>
          </p:cNvSpPr>
          <p:nvPr>
            <p:ph type="sldNum" sz="quarter" idx="12"/>
          </p:nvPr>
        </p:nvSpPr>
        <p:spPr/>
        <p:txBody>
          <a:bodyPr/>
          <a:lstStyle/>
          <a:p>
            <a:fld id="{FE9B22B4-8B75-41E1-868B-88675DC029A5}" type="slidenum">
              <a:rPr lang="en-GB" smtClean="0"/>
              <a:pPr/>
              <a:t>‹#›</a:t>
            </a:fld>
            <a:endParaRPr lang="en-GB"/>
          </a:p>
        </p:txBody>
      </p:sp>
    </p:spTree>
    <p:extLst>
      <p:ext uri="{BB962C8B-B14F-4D97-AF65-F5344CB8AC3E}">
        <p14:creationId xmlns:p14="http://schemas.microsoft.com/office/powerpoint/2010/main" val="1413207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endParaRPr lang="en-GB"/>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GB"/>
          </a:p>
        </p:txBody>
      </p:sp>
      <p:sp>
        <p:nvSpPr>
          <p:cNvPr id="4" name="Veri Yer Tutucusu 3"/>
          <p:cNvSpPr>
            <a:spLocks noGrp="1"/>
          </p:cNvSpPr>
          <p:nvPr>
            <p:ph type="dt" sz="half" idx="10"/>
          </p:nvPr>
        </p:nvSpPr>
        <p:spPr/>
        <p:txBody>
          <a:bodyPr/>
          <a:lstStyle/>
          <a:p>
            <a:fld id="{3D48123D-5266-4B5B-8320-EA01A7E0658B}" type="datetimeFigureOut">
              <a:rPr lang="en-GB" smtClean="0"/>
              <a:pPr/>
              <a:t>18/05/2026</a:t>
            </a:fld>
            <a:endParaRPr lang="en-GB"/>
          </a:p>
        </p:txBody>
      </p:sp>
      <p:sp>
        <p:nvSpPr>
          <p:cNvPr id="5" name="Altbilgi Yer Tutucusu 4"/>
          <p:cNvSpPr>
            <a:spLocks noGrp="1"/>
          </p:cNvSpPr>
          <p:nvPr>
            <p:ph type="ftr" sz="quarter" idx="11"/>
          </p:nvPr>
        </p:nvSpPr>
        <p:spPr/>
        <p:txBody>
          <a:bodyPr/>
          <a:lstStyle/>
          <a:p>
            <a:endParaRPr lang="en-GB"/>
          </a:p>
        </p:txBody>
      </p:sp>
      <p:sp>
        <p:nvSpPr>
          <p:cNvPr id="6" name="Slayt Numarası Yer Tutucusu 5"/>
          <p:cNvSpPr>
            <a:spLocks noGrp="1"/>
          </p:cNvSpPr>
          <p:nvPr>
            <p:ph type="sldNum" sz="quarter" idx="12"/>
          </p:nvPr>
        </p:nvSpPr>
        <p:spPr/>
        <p:txBody>
          <a:bodyPr/>
          <a:lstStyle/>
          <a:p>
            <a:fld id="{FE9B22B4-8B75-41E1-868B-88675DC029A5}" type="slidenum">
              <a:rPr lang="en-GB" smtClean="0"/>
              <a:pPr/>
              <a:t>‹#›</a:t>
            </a:fld>
            <a:endParaRPr lang="en-GB"/>
          </a:p>
        </p:txBody>
      </p:sp>
    </p:spTree>
    <p:extLst>
      <p:ext uri="{BB962C8B-B14F-4D97-AF65-F5344CB8AC3E}">
        <p14:creationId xmlns:p14="http://schemas.microsoft.com/office/powerpoint/2010/main" val="3999288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endParaRPr lang="en-GB"/>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3D48123D-5266-4B5B-8320-EA01A7E0658B}" type="datetimeFigureOut">
              <a:rPr lang="en-GB" smtClean="0"/>
              <a:pPr/>
              <a:t>18/05/2026</a:t>
            </a:fld>
            <a:endParaRPr lang="en-GB"/>
          </a:p>
        </p:txBody>
      </p:sp>
      <p:sp>
        <p:nvSpPr>
          <p:cNvPr id="5" name="Altbilgi Yer Tutucusu 4"/>
          <p:cNvSpPr>
            <a:spLocks noGrp="1"/>
          </p:cNvSpPr>
          <p:nvPr>
            <p:ph type="ftr" sz="quarter" idx="11"/>
          </p:nvPr>
        </p:nvSpPr>
        <p:spPr/>
        <p:txBody>
          <a:bodyPr/>
          <a:lstStyle/>
          <a:p>
            <a:endParaRPr lang="en-GB"/>
          </a:p>
        </p:txBody>
      </p:sp>
      <p:sp>
        <p:nvSpPr>
          <p:cNvPr id="6" name="Slayt Numarası Yer Tutucusu 5"/>
          <p:cNvSpPr>
            <a:spLocks noGrp="1"/>
          </p:cNvSpPr>
          <p:nvPr>
            <p:ph type="sldNum" sz="quarter" idx="12"/>
          </p:nvPr>
        </p:nvSpPr>
        <p:spPr/>
        <p:txBody>
          <a:bodyPr/>
          <a:lstStyle/>
          <a:p>
            <a:fld id="{FE9B22B4-8B75-41E1-868B-88675DC029A5}" type="slidenum">
              <a:rPr lang="en-GB" smtClean="0"/>
              <a:pPr/>
              <a:t>‹#›</a:t>
            </a:fld>
            <a:endParaRPr lang="en-GB"/>
          </a:p>
        </p:txBody>
      </p:sp>
    </p:spTree>
    <p:extLst>
      <p:ext uri="{BB962C8B-B14F-4D97-AF65-F5344CB8AC3E}">
        <p14:creationId xmlns:p14="http://schemas.microsoft.com/office/powerpoint/2010/main" val="1461598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endParaRPr lang="en-GB"/>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GB"/>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GB"/>
          </a:p>
        </p:txBody>
      </p:sp>
      <p:sp>
        <p:nvSpPr>
          <p:cNvPr id="5" name="Veri Yer Tutucusu 4"/>
          <p:cNvSpPr>
            <a:spLocks noGrp="1"/>
          </p:cNvSpPr>
          <p:nvPr>
            <p:ph type="dt" sz="half" idx="10"/>
          </p:nvPr>
        </p:nvSpPr>
        <p:spPr/>
        <p:txBody>
          <a:bodyPr/>
          <a:lstStyle/>
          <a:p>
            <a:fld id="{3D48123D-5266-4B5B-8320-EA01A7E0658B}" type="datetimeFigureOut">
              <a:rPr lang="en-GB" smtClean="0"/>
              <a:pPr/>
              <a:t>18/05/2026</a:t>
            </a:fld>
            <a:endParaRPr lang="en-GB"/>
          </a:p>
        </p:txBody>
      </p:sp>
      <p:sp>
        <p:nvSpPr>
          <p:cNvPr id="6" name="Altbilgi Yer Tutucusu 5"/>
          <p:cNvSpPr>
            <a:spLocks noGrp="1"/>
          </p:cNvSpPr>
          <p:nvPr>
            <p:ph type="ftr" sz="quarter" idx="11"/>
          </p:nvPr>
        </p:nvSpPr>
        <p:spPr/>
        <p:txBody>
          <a:bodyPr/>
          <a:lstStyle/>
          <a:p>
            <a:endParaRPr lang="en-GB"/>
          </a:p>
        </p:txBody>
      </p:sp>
      <p:sp>
        <p:nvSpPr>
          <p:cNvPr id="7" name="Slayt Numarası Yer Tutucusu 6"/>
          <p:cNvSpPr>
            <a:spLocks noGrp="1"/>
          </p:cNvSpPr>
          <p:nvPr>
            <p:ph type="sldNum" sz="quarter" idx="12"/>
          </p:nvPr>
        </p:nvSpPr>
        <p:spPr/>
        <p:txBody>
          <a:bodyPr/>
          <a:lstStyle/>
          <a:p>
            <a:fld id="{FE9B22B4-8B75-41E1-868B-88675DC029A5}" type="slidenum">
              <a:rPr lang="en-GB" smtClean="0"/>
              <a:pPr/>
              <a:t>‹#›</a:t>
            </a:fld>
            <a:endParaRPr lang="en-GB"/>
          </a:p>
        </p:txBody>
      </p:sp>
    </p:spTree>
    <p:extLst>
      <p:ext uri="{BB962C8B-B14F-4D97-AF65-F5344CB8AC3E}">
        <p14:creationId xmlns:p14="http://schemas.microsoft.com/office/powerpoint/2010/main" val="1213228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endParaRPr lang="en-GB"/>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GB"/>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GB"/>
          </a:p>
        </p:txBody>
      </p:sp>
      <p:sp>
        <p:nvSpPr>
          <p:cNvPr id="7" name="Veri Yer Tutucusu 6"/>
          <p:cNvSpPr>
            <a:spLocks noGrp="1"/>
          </p:cNvSpPr>
          <p:nvPr>
            <p:ph type="dt" sz="half" idx="10"/>
          </p:nvPr>
        </p:nvSpPr>
        <p:spPr/>
        <p:txBody>
          <a:bodyPr/>
          <a:lstStyle/>
          <a:p>
            <a:fld id="{3D48123D-5266-4B5B-8320-EA01A7E0658B}" type="datetimeFigureOut">
              <a:rPr lang="en-GB" smtClean="0"/>
              <a:pPr/>
              <a:t>18/05/2026</a:t>
            </a:fld>
            <a:endParaRPr lang="en-GB"/>
          </a:p>
        </p:txBody>
      </p:sp>
      <p:sp>
        <p:nvSpPr>
          <p:cNvPr id="8" name="Altbilgi Yer Tutucusu 7"/>
          <p:cNvSpPr>
            <a:spLocks noGrp="1"/>
          </p:cNvSpPr>
          <p:nvPr>
            <p:ph type="ftr" sz="quarter" idx="11"/>
          </p:nvPr>
        </p:nvSpPr>
        <p:spPr/>
        <p:txBody>
          <a:bodyPr/>
          <a:lstStyle/>
          <a:p>
            <a:endParaRPr lang="en-GB"/>
          </a:p>
        </p:txBody>
      </p:sp>
      <p:sp>
        <p:nvSpPr>
          <p:cNvPr id="9" name="Slayt Numarası Yer Tutucusu 8"/>
          <p:cNvSpPr>
            <a:spLocks noGrp="1"/>
          </p:cNvSpPr>
          <p:nvPr>
            <p:ph type="sldNum" sz="quarter" idx="12"/>
          </p:nvPr>
        </p:nvSpPr>
        <p:spPr/>
        <p:txBody>
          <a:bodyPr/>
          <a:lstStyle/>
          <a:p>
            <a:fld id="{FE9B22B4-8B75-41E1-868B-88675DC029A5}" type="slidenum">
              <a:rPr lang="en-GB" smtClean="0"/>
              <a:pPr/>
              <a:t>‹#›</a:t>
            </a:fld>
            <a:endParaRPr lang="en-GB"/>
          </a:p>
        </p:txBody>
      </p:sp>
    </p:spTree>
    <p:extLst>
      <p:ext uri="{BB962C8B-B14F-4D97-AF65-F5344CB8AC3E}">
        <p14:creationId xmlns:p14="http://schemas.microsoft.com/office/powerpoint/2010/main" val="2893697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endParaRPr lang="en-GB"/>
          </a:p>
        </p:txBody>
      </p:sp>
      <p:sp>
        <p:nvSpPr>
          <p:cNvPr id="3" name="Veri Yer Tutucusu 2"/>
          <p:cNvSpPr>
            <a:spLocks noGrp="1"/>
          </p:cNvSpPr>
          <p:nvPr>
            <p:ph type="dt" sz="half" idx="10"/>
          </p:nvPr>
        </p:nvSpPr>
        <p:spPr/>
        <p:txBody>
          <a:bodyPr/>
          <a:lstStyle/>
          <a:p>
            <a:fld id="{3D48123D-5266-4B5B-8320-EA01A7E0658B}" type="datetimeFigureOut">
              <a:rPr lang="en-GB" smtClean="0"/>
              <a:pPr/>
              <a:t>18/05/2026</a:t>
            </a:fld>
            <a:endParaRPr lang="en-GB"/>
          </a:p>
        </p:txBody>
      </p:sp>
      <p:sp>
        <p:nvSpPr>
          <p:cNvPr id="4" name="Altbilgi Yer Tutucusu 3"/>
          <p:cNvSpPr>
            <a:spLocks noGrp="1"/>
          </p:cNvSpPr>
          <p:nvPr>
            <p:ph type="ftr" sz="quarter" idx="11"/>
          </p:nvPr>
        </p:nvSpPr>
        <p:spPr/>
        <p:txBody>
          <a:bodyPr/>
          <a:lstStyle/>
          <a:p>
            <a:endParaRPr lang="en-GB"/>
          </a:p>
        </p:txBody>
      </p:sp>
      <p:sp>
        <p:nvSpPr>
          <p:cNvPr id="5" name="Slayt Numarası Yer Tutucusu 4"/>
          <p:cNvSpPr>
            <a:spLocks noGrp="1"/>
          </p:cNvSpPr>
          <p:nvPr>
            <p:ph type="sldNum" sz="quarter" idx="12"/>
          </p:nvPr>
        </p:nvSpPr>
        <p:spPr/>
        <p:txBody>
          <a:bodyPr/>
          <a:lstStyle/>
          <a:p>
            <a:fld id="{FE9B22B4-8B75-41E1-868B-88675DC029A5}" type="slidenum">
              <a:rPr lang="en-GB" smtClean="0"/>
              <a:pPr/>
              <a:t>‹#›</a:t>
            </a:fld>
            <a:endParaRPr lang="en-GB"/>
          </a:p>
        </p:txBody>
      </p:sp>
    </p:spTree>
    <p:extLst>
      <p:ext uri="{BB962C8B-B14F-4D97-AF65-F5344CB8AC3E}">
        <p14:creationId xmlns:p14="http://schemas.microsoft.com/office/powerpoint/2010/main" val="3897270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3D48123D-5266-4B5B-8320-EA01A7E0658B}" type="datetimeFigureOut">
              <a:rPr lang="en-GB" smtClean="0"/>
              <a:pPr/>
              <a:t>18/05/2026</a:t>
            </a:fld>
            <a:endParaRPr lang="en-GB"/>
          </a:p>
        </p:txBody>
      </p:sp>
      <p:sp>
        <p:nvSpPr>
          <p:cNvPr id="3" name="Altbilgi Yer Tutucusu 2"/>
          <p:cNvSpPr>
            <a:spLocks noGrp="1"/>
          </p:cNvSpPr>
          <p:nvPr>
            <p:ph type="ftr" sz="quarter" idx="11"/>
          </p:nvPr>
        </p:nvSpPr>
        <p:spPr/>
        <p:txBody>
          <a:bodyPr/>
          <a:lstStyle/>
          <a:p>
            <a:endParaRPr lang="en-GB"/>
          </a:p>
        </p:txBody>
      </p:sp>
      <p:sp>
        <p:nvSpPr>
          <p:cNvPr id="4" name="Slayt Numarası Yer Tutucusu 3"/>
          <p:cNvSpPr>
            <a:spLocks noGrp="1"/>
          </p:cNvSpPr>
          <p:nvPr>
            <p:ph type="sldNum" sz="quarter" idx="12"/>
          </p:nvPr>
        </p:nvSpPr>
        <p:spPr/>
        <p:txBody>
          <a:bodyPr/>
          <a:lstStyle/>
          <a:p>
            <a:fld id="{FE9B22B4-8B75-41E1-868B-88675DC029A5}" type="slidenum">
              <a:rPr lang="en-GB" smtClean="0"/>
              <a:pPr/>
              <a:t>‹#›</a:t>
            </a:fld>
            <a:endParaRPr lang="en-GB"/>
          </a:p>
        </p:txBody>
      </p:sp>
    </p:spTree>
    <p:extLst>
      <p:ext uri="{BB962C8B-B14F-4D97-AF65-F5344CB8AC3E}">
        <p14:creationId xmlns:p14="http://schemas.microsoft.com/office/powerpoint/2010/main" val="3856376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endParaRPr lang="en-GB"/>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GB"/>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3D48123D-5266-4B5B-8320-EA01A7E0658B}" type="datetimeFigureOut">
              <a:rPr lang="en-GB" smtClean="0"/>
              <a:pPr/>
              <a:t>18/05/2026</a:t>
            </a:fld>
            <a:endParaRPr lang="en-GB"/>
          </a:p>
        </p:txBody>
      </p:sp>
      <p:sp>
        <p:nvSpPr>
          <p:cNvPr id="6" name="Altbilgi Yer Tutucusu 5"/>
          <p:cNvSpPr>
            <a:spLocks noGrp="1"/>
          </p:cNvSpPr>
          <p:nvPr>
            <p:ph type="ftr" sz="quarter" idx="11"/>
          </p:nvPr>
        </p:nvSpPr>
        <p:spPr/>
        <p:txBody>
          <a:bodyPr/>
          <a:lstStyle/>
          <a:p>
            <a:endParaRPr lang="en-GB"/>
          </a:p>
        </p:txBody>
      </p:sp>
      <p:sp>
        <p:nvSpPr>
          <p:cNvPr id="7" name="Slayt Numarası Yer Tutucusu 6"/>
          <p:cNvSpPr>
            <a:spLocks noGrp="1"/>
          </p:cNvSpPr>
          <p:nvPr>
            <p:ph type="sldNum" sz="quarter" idx="12"/>
          </p:nvPr>
        </p:nvSpPr>
        <p:spPr/>
        <p:txBody>
          <a:bodyPr/>
          <a:lstStyle/>
          <a:p>
            <a:fld id="{FE9B22B4-8B75-41E1-868B-88675DC029A5}" type="slidenum">
              <a:rPr lang="en-GB" smtClean="0"/>
              <a:pPr/>
              <a:t>‹#›</a:t>
            </a:fld>
            <a:endParaRPr lang="en-GB"/>
          </a:p>
        </p:txBody>
      </p:sp>
    </p:spTree>
    <p:extLst>
      <p:ext uri="{BB962C8B-B14F-4D97-AF65-F5344CB8AC3E}">
        <p14:creationId xmlns:p14="http://schemas.microsoft.com/office/powerpoint/2010/main" val="3437561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endParaRPr lang="en-GB"/>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3D48123D-5266-4B5B-8320-EA01A7E0658B}" type="datetimeFigureOut">
              <a:rPr lang="en-GB" smtClean="0"/>
              <a:pPr/>
              <a:t>18/05/2026</a:t>
            </a:fld>
            <a:endParaRPr lang="en-GB"/>
          </a:p>
        </p:txBody>
      </p:sp>
      <p:sp>
        <p:nvSpPr>
          <p:cNvPr id="6" name="Altbilgi Yer Tutucusu 5"/>
          <p:cNvSpPr>
            <a:spLocks noGrp="1"/>
          </p:cNvSpPr>
          <p:nvPr>
            <p:ph type="ftr" sz="quarter" idx="11"/>
          </p:nvPr>
        </p:nvSpPr>
        <p:spPr/>
        <p:txBody>
          <a:bodyPr/>
          <a:lstStyle/>
          <a:p>
            <a:endParaRPr lang="en-GB"/>
          </a:p>
        </p:txBody>
      </p:sp>
      <p:sp>
        <p:nvSpPr>
          <p:cNvPr id="7" name="Slayt Numarası Yer Tutucusu 6"/>
          <p:cNvSpPr>
            <a:spLocks noGrp="1"/>
          </p:cNvSpPr>
          <p:nvPr>
            <p:ph type="sldNum" sz="quarter" idx="12"/>
          </p:nvPr>
        </p:nvSpPr>
        <p:spPr/>
        <p:txBody>
          <a:bodyPr/>
          <a:lstStyle/>
          <a:p>
            <a:fld id="{FE9B22B4-8B75-41E1-868B-88675DC029A5}" type="slidenum">
              <a:rPr lang="en-GB" smtClean="0"/>
              <a:pPr/>
              <a:t>‹#›</a:t>
            </a:fld>
            <a:endParaRPr lang="en-GB"/>
          </a:p>
        </p:txBody>
      </p:sp>
    </p:spTree>
    <p:extLst>
      <p:ext uri="{BB962C8B-B14F-4D97-AF65-F5344CB8AC3E}">
        <p14:creationId xmlns:p14="http://schemas.microsoft.com/office/powerpoint/2010/main" val="1094406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endParaRPr lang="en-GB"/>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GB"/>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48123D-5266-4B5B-8320-EA01A7E0658B}" type="datetimeFigureOut">
              <a:rPr lang="en-GB" smtClean="0"/>
              <a:pPr/>
              <a:t>18/05/2026</a:t>
            </a:fld>
            <a:endParaRPr lang="en-GB"/>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9B22B4-8B75-41E1-868B-88675DC029A5}" type="slidenum">
              <a:rPr lang="en-GB" smtClean="0"/>
              <a:pPr/>
              <a:t>‹#›</a:t>
            </a:fld>
            <a:endParaRPr lang="en-GB"/>
          </a:p>
        </p:txBody>
      </p:sp>
    </p:spTree>
    <p:extLst>
      <p:ext uri="{BB962C8B-B14F-4D97-AF65-F5344CB8AC3E}">
        <p14:creationId xmlns:p14="http://schemas.microsoft.com/office/powerpoint/2010/main" val="3990711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2" name="Picture 8" descr="http://upload.wikimedia.org/wikipedia/commons/c/c4/Akropolis_by_Leo_von_Klenze.jpg"/>
          <p:cNvPicPr>
            <a:picLocks noChangeAspect="1" noChangeArrowheads="1"/>
          </p:cNvPicPr>
          <p:nvPr/>
        </p:nvPicPr>
        <p:blipFill>
          <a:blip r:embed="rId2" cstate="print"/>
          <a:srcRect t="17883"/>
          <a:stretch/>
        </p:blipFill>
        <p:spPr bwMode="auto">
          <a:xfrm>
            <a:off x="20" y="10"/>
            <a:ext cx="12191980" cy="6857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1051" name="Rectangle 104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Metin kutusu 1">
            <a:extLst>
              <a:ext uri="{FF2B5EF4-FFF2-40B4-BE49-F238E27FC236}">
                <a16:creationId xmlns:a16="http://schemas.microsoft.com/office/drawing/2014/main" id="{C669C294-96EA-EB4A-BB96-CAD39B1F3617}"/>
              </a:ext>
            </a:extLst>
          </p:cNvPr>
          <p:cNvSpPr txBox="1"/>
          <p:nvPr/>
        </p:nvSpPr>
        <p:spPr>
          <a:xfrm>
            <a:off x="523875" y="5317240"/>
            <a:ext cx="11210925" cy="744836"/>
          </a:xfrm>
          <a:prstGeom prst="rect">
            <a:avLst/>
          </a:prstGeom>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rmAutofit/>
          </a:bodyPr>
          <a:lstStyle/>
          <a:p>
            <a:pPr algn="ctr">
              <a:lnSpc>
                <a:spcPct val="90000"/>
              </a:lnSpc>
              <a:spcBef>
                <a:spcPct val="0"/>
              </a:spcBef>
              <a:spcAft>
                <a:spcPts val="600"/>
              </a:spcAft>
            </a:pPr>
            <a:r>
              <a:rPr lang="en-US" sz="3600" b="1">
                <a:solidFill>
                  <a:schemeClr val="tx1">
                    <a:lumMod val="85000"/>
                    <a:lumOff val="15000"/>
                  </a:schemeClr>
                </a:solidFill>
                <a:latin typeface="+mj-lt"/>
                <a:ea typeface="+mj-ea"/>
                <a:cs typeface="+mj-cs"/>
              </a:rPr>
              <a:t>İLETİŞİM VE KAMUSALLIK</a:t>
            </a:r>
          </a:p>
        </p:txBody>
      </p:sp>
      <p:cxnSp>
        <p:nvCxnSpPr>
          <p:cNvPr id="1052" name="Straight Connector 1047">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50" name="Straight Connector 104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231A3E9D-3C42-C742-90D4-A45ECAD38A95}"/>
              </a:ext>
            </a:extLst>
          </p:cNvPr>
          <p:cNvSpPr txBox="1"/>
          <p:nvPr/>
        </p:nvSpPr>
        <p:spPr>
          <a:xfrm>
            <a:off x="590719" y="2330505"/>
            <a:ext cx="4559425" cy="3979585"/>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a:t>Habermas’ın kamusal alan kavramsallaştırması temelini Kant’ta bulan Aydınlanma düşüncesinin bir uzantısıdır; “eleştirel ve rasyonel tartışmalarla toplum için neyin iyi olduğuna karar verilebileceği düşüncesi”. Kamusal alan, toplumsal yaşamın demokratikleşmesine hizmet eden işleviyle, öncelikli olarak burjuvazinin ve ikinci düzeyde ise toplumun diğer kesimlerinin mutlakiyetçi feodal yönetimlerden özgürleşmesini sağlamıştır.</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sim 2">
            <a:extLst>
              <a:ext uri="{FF2B5EF4-FFF2-40B4-BE49-F238E27FC236}">
                <a16:creationId xmlns:a16="http://schemas.microsoft.com/office/drawing/2014/main" id="{F0B2289A-CC35-3645-9816-F0B410D2C3FD}"/>
              </a:ext>
            </a:extLst>
          </p:cNvPr>
          <p:cNvPicPr>
            <a:picLocks noChangeAspect="1"/>
          </p:cNvPicPr>
          <p:nvPr/>
        </p:nvPicPr>
        <p:blipFill>
          <a:blip r:embed="rId2">
            <a:extLst>
              <a:ext uri="{28A0092B-C50C-407E-A947-70E740481C1C}">
                <a14:useLocalDpi xmlns:a14="http://schemas.microsoft.com/office/drawing/2010/main" val="0"/>
              </a:ext>
            </a:extLst>
          </a:blip>
          <a:srcRect t="12029"/>
          <a:stretch/>
        </p:blipFill>
        <p:spPr>
          <a:xfrm>
            <a:off x="5977788" y="799352"/>
            <a:ext cx="5425410" cy="5259296"/>
          </a:xfrm>
          <a:prstGeom prst="rect">
            <a:avLst/>
          </a:prstGeom>
        </p:spPr>
      </p:pic>
    </p:spTree>
    <p:extLst>
      <p:ext uri="{BB962C8B-B14F-4D97-AF65-F5344CB8AC3E}">
        <p14:creationId xmlns:p14="http://schemas.microsoft.com/office/powerpoint/2010/main" val="2955678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687420-BEB4-45CD-8226-339BE553B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231A3E9D-3C42-C742-90D4-A45ECAD38A95}"/>
              </a:ext>
            </a:extLst>
          </p:cNvPr>
          <p:cNvSpPr txBox="1"/>
          <p:nvPr/>
        </p:nvSpPr>
        <p:spPr>
          <a:xfrm>
            <a:off x="645066" y="2031101"/>
            <a:ext cx="4282984" cy="351194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a:t>Bu noktada Habermas özellikle, iktidarın, hükümdarın </a:t>
            </a:r>
            <a:r>
              <a:rPr lang="en-US" i="1"/>
              <a:t>şahsında </a:t>
            </a:r>
            <a:r>
              <a:rPr lang="en-US"/>
              <a:t>somutlaşmaktan çıkıp gayri-şahsi devlet aygıtının tanımlayıcı bir vasfına dönüştüğünü kaydeder. Bu devlet aygıtının nesnel varlığı, daimi bir güçle desteklenen yerleşik bir idari sistemi gerekli kılar. Böylelikle devlet, çoğunluğun hayatına gittikçe daha derin bir şekilde sızan kalıcı bir </a:t>
            </a:r>
            <a:r>
              <a:rPr lang="en-US" i="1"/>
              <a:t>kamu otoritesi</a:t>
            </a:r>
            <a:r>
              <a:rPr lang="en-US"/>
              <a:t> olarak baş gösterir. </a:t>
            </a:r>
          </a:p>
        </p:txBody>
      </p:sp>
      <p:sp>
        <p:nvSpPr>
          <p:cNvPr id="13" name="Rectangle 12">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sim 2">
            <a:extLst>
              <a:ext uri="{FF2B5EF4-FFF2-40B4-BE49-F238E27FC236}">
                <a16:creationId xmlns:a16="http://schemas.microsoft.com/office/drawing/2014/main" id="{0BF81088-C432-3C49-90EF-28B5EF099F69}"/>
              </a:ext>
            </a:extLst>
          </p:cNvPr>
          <p:cNvPicPr>
            <a:picLocks noChangeAspect="1"/>
          </p:cNvPicPr>
          <p:nvPr/>
        </p:nvPicPr>
        <p:blipFill>
          <a:blip r:embed="rId2">
            <a:extLst>
              <a:ext uri="{28A0092B-C50C-407E-A947-70E740481C1C}">
                <a14:useLocalDpi xmlns:a14="http://schemas.microsoft.com/office/drawing/2010/main" val="0"/>
              </a:ext>
            </a:extLst>
          </a:blip>
          <a:srcRect l="14720" r="14722" b="2"/>
          <a:stretch/>
        </p:blipFill>
        <p:spPr>
          <a:xfrm>
            <a:off x="5987738" y="650494"/>
            <a:ext cx="5628018" cy="5324142"/>
          </a:xfrm>
          <a:prstGeom prst="rect">
            <a:avLst/>
          </a:prstGeom>
        </p:spPr>
      </p:pic>
    </p:spTree>
    <p:extLst>
      <p:ext uri="{BB962C8B-B14F-4D97-AF65-F5344CB8AC3E}">
        <p14:creationId xmlns:p14="http://schemas.microsoft.com/office/powerpoint/2010/main" val="1864339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231A3E9D-3C42-C742-90D4-A45ECAD38A95}"/>
              </a:ext>
            </a:extLst>
          </p:cNvPr>
          <p:cNvSpPr txBox="1"/>
          <p:nvPr/>
        </p:nvSpPr>
        <p:spPr>
          <a:xfrm>
            <a:off x="590719" y="2330505"/>
            <a:ext cx="4559425" cy="3979585"/>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400"/>
              <a:t>Kamusal alanda bir araya gelen burjuva bireylerin (özel şahısların) hem kendileri hem de deneyimleri şahsi nitelikteydi çünkü siyasal nitelikteki kamusal hayattan dışlanmışlardı. Devletle toplumu ayıran çizgi, kamusal alanla özel alanı da birbirinden ayırmıştı. Özel şahıslar, kamusal sosyal ve kültürel hayatın yeni biçimleri içinde yer alsalar da, siyasal kamunun alanına henüz kabul edilmemişlerdi. </a:t>
            </a:r>
          </a:p>
          <a:p>
            <a:pPr indent="-228600">
              <a:lnSpc>
                <a:spcPct val="90000"/>
              </a:lnSpc>
              <a:spcAft>
                <a:spcPts val="600"/>
              </a:spcAft>
              <a:buFont typeface="Arial" panose="020B0604020202020204" pitchFamily="34" charset="0"/>
              <a:buChar char="•"/>
            </a:pPr>
            <a:endParaRPr lang="en-US" sz="1400"/>
          </a:p>
          <a:p>
            <a:pPr indent="-228600">
              <a:lnSpc>
                <a:spcPct val="90000"/>
              </a:lnSpc>
              <a:spcAft>
                <a:spcPts val="600"/>
              </a:spcAft>
              <a:buFont typeface="Arial" panose="020B0604020202020204" pitchFamily="34" charset="0"/>
              <a:buChar char="•"/>
            </a:pPr>
            <a:r>
              <a:rPr lang="en-US" sz="1400"/>
              <a:t>Kanaatler, siyasi olsun ya da olmasın, bir şekilde mesele haline gelip konuşulmadıkça somut bir yer edinemez. Şahsi kanaat kamusal bir etki yaratmaktan tümüyle yoksundur. İktidardakiler bu görüşleri dikkate almak zorunda hissettikleri ölçüde özel şahısların kanaatleri somut bir değer taşımaya başlar. “Kamu”nun kanaatleri ancak, siyasal güç kullanımı üzerinde bir etkide bulunduğu zaman tarihsel bir öneme kavuşur. </a:t>
            </a:r>
          </a:p>
        </p:txBody>
      </p:sp>
      <p:sp>
        <p:nvSpPr>
          <p:cNvPr id="30" name="Rectangle 1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Resim 6">
            <a:extLst>
              <a:ext uri="{FF2B5EF4-FFF2-40B4-BE49-F238E27FC236}">
                <a16:creationId xmlns:a16="http://schemas.microsoft.com/office/drawing/2014/main" id="{AD537362-86C8-3047-8D7A-29555140082F}"/>
              </a:ext>
            </a:extLst>
          </p:cNvPr>
          <p:cNvPicPr>
            <a:picLocks noChangeAspect="1"/>
          </p:cNvPicPr>
          <p:nvPr/>
        </p:nvPicPr>
        <p:blipFill rotWithShape="1">
          <a:blip r:embed="rId2">
            <a:extLst>
              <a:ext uri="{28A0092B-C50C-407E-A947-70E740481C1C}">
                <a14:useLocalDpi xmlns:a14="http://schemas.microsoft.com/office/drawing/2010/main" val="0"/>
              </a:ext>
            </a:extLst>
          </a:blip>
          <a:srcRect l="12224" r="12989" b="3"/>
          <a:stretch/>
        </p:blipFill>
        <p:spPr>
          <a:xfrm>
            <a:off x="5977788" y="799352"/>
            <a:ext cx="5425410" cy="5259296"/>
          </a:xfrm>
          <a:prstGeom prst="rect">
            <a:avLst/>
          </a:prstGeom>
        </p:spPr>
      </p:pic>
    </p:spTree>
    <p:extLst>
      <p:ext uri="{BB962C8B-B14F-4D97-AF65-F5344CB8AC3E}">
        <p14:creationId xmlns:p14="http://schemas.microsoft.com/office/powerpoint/2010/main" val="2439484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34" name="Rectangle 3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231A3E9D-3C42-C742-90D4-A45ECAD38A95}"/>
              </a:ext>
            </a:extLst>
          </p:cNvPr>
          <p:cNvSpPr txBox="1"/>
          <p:nvPr/>
        </p:nvSpPr>
        <p:spPr>
          <a:xfrm>
            <a:off x="590719" y="2330505"/>
            <a:ext cx="4559425" cy="3979585"/>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400"/>
              <a:t>Habermas’a göre, onsekizinci yüzyılda eleştirel kamuoyu, güçlü normatif temellere sahip bir tarihsel fenomendi. Siyasetin rasyonel tarzda düzenlenmesinin genel bir talep (ya da irade) haline dönüştüğü bir ana karşılık geliyordu. Siyasal iktidar artık, sorumluluktan azade elit zümrenin sahip olduğu gücü keyfi bir şekilde çoğunluğa dayatması şeklinde sürdürülemezdi. Nüfusun genelini hem kısa hem de uzun vadede yönetmek için hukukun evrensel üstünlüğüne dayanan yeni bir meşruiyet zemini gerekliydi. Anayasal devlet, ulus-devletlerin icraatlarını kamunun ortak çıkarlarını gözeterek yerine getireceği yönündeki mutabakatın somutlaşmış ifadesiydi. Yazılı anayasalar, halk iradesinin formel ifadeleridir. Vücuda getirdikleri yeni siyasal idare biçiminin meşruiyetini sağlarlar. Tanımı gereği, anayasal metinler siyasal kamusal alanın temel haklar şeklinde ifade edilmiş olan ilke ve esaslarını saptarlar. </a:t>
            </a:r>
          </a:p>
        </p:txBody>
      </p:sp>
      <p:sp>
        <p:nvSpPr>
          <p:cNvPr id="39" name="Rectangle 3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Resim 8">
            <a:extLst>
              <a:ext uri="{FF2B5EF4-FFF2-40B4-BE49-F238E27FC236}">
                <a16:creationId xmlns:a16="http://schemas.microsoft.com/office/drawing/2014/main" id="{5CF75642-687B-EE45-A04E-159B18F9006A}"/>
              </a:ext>
            </a:extLst>
          </p:cNvPr>
          <p:cNvPicPr>
            <a:picLocks noChangeAspect="1"/>
          </p:cNvPicPr>
          <p:nvPr/>
        </p:nvPicPr>
        <p:blipFill>
          <a:blip r:embed="rId2">
            <a:extLst>
              <a:ext uri="{28A0092B-C50C-407E-A947-70E740481C1C}">
                <a14:useLocalDpi xmlns:a14="http://schemas.microsoft.com/office/drawing/2010/main" val="0"/>
              </a:ext>
            </a:extLst>
          </a:blip>
          <a:srcRect l="34232" r="19347" b="-1"/>
          <a:stretch/>
        </p:blipFill>
        <p:spPr>
          <a:xfrm>
            <a:off x="5977788" y="799352"/>
            <a:ext cx="5425410" cy="5259296"/>
          </a:xfrm>
          <a:prstGeom prst="rect">
            <a:avLst/>
          </a:prstGeom>
        </p:spPr>
      </p:pic>
    </p:spTree>
    <p:extLst>
      <p:ext uri="{BB962C8B-B14F-4D97-AF65-F5344CB8AC3E}">
        <p14:creationId xmlns:p14="http://schemas.microsoft.com/office/powerpoint/2010/main" val="3526592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2" name="Rectangle 11">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231A3E9D-3C42-C742-90D4-A45ECAD38A95}"/>
              </a:ext>
            </a:extLst>
          </p:cNvPr>
          <p:cNvSpPr txBox="1"/>
          <p:nvPr/>
        </p:nvSpPr>
        <p:spPr>
          <a:xfrm>
            <a:off x="793660" y="2599509"/>
            <a:ext cx="10143668" cy="3435531"/>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900"/>
              <a:t>Bu haklar şunları içerir:</a:t>
            </a:r>
          </a:p>
          <a:p>
            <a:pPr indent="-228600">
              <a:lnSpc>
                <a:spcPct val="90000"/>
              </a:lnSpc>
              <a:spcAft>
                <a:spcPts val="600"/>
              </a:spcAft>
              <a:buFont typeface="Arial" panose="020B0604020202020204" pitchFamily="34" charset="0"/>
              <a:buChar char="•"/>
            </a:pPr>
            <a:r>
              <a:rPr lang="en-US" sz="1900"/>
              <a:t> </a:t>
            </a:r>
          </a:p>
          <a:p>
            <a:pPr indent="-228600">
              <a:lnSpc>
                <a:spcPct val="90000"/>
              </a:lnSpc>
              <a:spcAft>
                <a:spcPts val="600"/>
              </a:spcAft>
              <a:buFont typeface="Arial" panose="020B0604020202020204" pitchFamily="34" charset="0"/>
              <a:buChar char="•"/>
            </a:pPr>
            <a:r>
              <a:rPr lang="en-US" sz="1900"/>
              <a:t>1. Basın özgürlüğü, düşünce ve ifade özgürlüğü, toplantı ve örgütlenme özgürlüğüyle desteklenen kamunun eleştirel-rasyonel tartışmalar yürütebilme hakkı. Bunların zemininde, eşit oya dayanan temel siyasal haklar bulunmalıdır. </a:t>
            </a:r>
          </a:p>
          <a:p>
            <a:pPr indent="-228600">
              <a:lnSpc>
                <a:spcPct val="90000"/>
              </a:lnSpc>
              <a:spcAft>
                <a:spcPts val="600"/>
              </a:spcAft>
              <a:buFont typeface="Arial" panose="020B0604020202020204" pitchFamily="34" charset="0"/>
              <a:buChar char="•"/>
            </a:pPr>
            <a:endParaRPr lang="en-US" sz="1900"/>
          </a:p>
          <a:p>
            <a:pPr indent="-228600">
              <a:lnSpc>
                <a:spcPct val="90000"/>
              </a:lnSpc>
              <a:spcAft>
                <a:spcPts val="600"/>
              </a:spcAft>
              <a:buFont typeface="Arial" panose="020B0604020202020204" pitchFamily="34" charset="0"/>
              <a:buChar char="•"/>
            </a:pPr>
            <a:r>
              <a:rPr lang="en-US" sz="1900"/>
              <a:t>2. Patriyarkal ve mahrem bir aile hayatında temellenmiş, bireyin özgür bir varlık olma statüsüyle ilişkili haklar (kişisel özgürlükler, mülk dokunulmazlığı vb.)</a:t>
            </a:r>
          </a:p>
          <a:p>
            <a:pPr indent="-228600">
              <a:lnSpc>
                <a:spcPct val="90000"/>
              </a:lnSpc>
              <a:spcAft>
                <a:spcPts val="600"/>
              </a:spcAft>
              <a:buFont typeface="Arial" panose="020B0604020202020204" pitchFamily="34" charset="0"/>
              <a:buChar char="•"/>
            </a:pPr>
            <a:endParaRPr lang="en-US" sz="1900"/>
          </a:p>
          <a:p>
            <a:pPr indent="-228600">
              <a:lnSpc>
                <a:spcPct val="90000"/>
              </a:lnSpc>
              <a:spcAft>
                <a:spcPts val="600"/>
              </a:spcAft>
              <a:buFont typeface="Arial" panose="020B0604020202020204" pitchFamily="34" charset="0"/>
              <a:buChar char="•"/>
            </a:pPr>
            <a:r>
              <a:rPr lang="en-US" sz="1900"/>
              <a:t>3. Yasa önünde eşitliği ve özel mülkiyetin korunmasını içerecek şekilde sivil toplum alanında mülkiyet edinme hakkı</a:t>
            </a:r>
          </a:p>
        </p:txBody>
      </p:sp>
    </p:spTree>
    <p:extLst>
      <p:ext uri="{BB962C8B-B14F-4D97-AF65-F5344CB8AC3E}">
        <p14:creationId xmlns:p14="http://schemas.microsoft.com/office/powerpoint/2010/main" val="2118165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1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231A3E9D-3C42-C742-90D4-A45ECAD38A95}"/>
              </a:ext>
            </a:extLst>
          </p:cNvPr>
          <p:cNvSpPr txBox="1"/>
          <p:nvPr/>
        </p:nvSpPr>
        <p:spPr>
          <a:xfrm>
            <a:off x="590719" y="2330505"/>
            <a:ext cx="4559425" cy="3979585"/>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400"/>
              <a:t>Onsekizinci yüzyılın eleştirel kamusal alanına erişim, yalnızca mülk sahibi burjuva erkeklerle sınırlıdır. Mülksüzlerin hakları ya da kadınların hak sahibi olamayışı hesaba katılmamıştır. Hal böyleyken, kısa bir an için de olsa, kendi çıkarları etrafında oluşmuş bir grup (patriyarkal burjuvazi) hesapsızca güç sahibi bir azınlığın elinden bu iktidarı alabilmek için yönetme erkinden dışlanan herkesin çıkarına uygun şekilde hareket etme iddiasını ortaya koymuştur. Bu tür iddialar evrensel bir çıkarı, genel iradeyi temsil ederse meşruiyet kazanabilirdi. Taşıdıkları içsel çelişkilerle birlikte, devredilemez haklarla ilgili bu iddiaların gücü herkesçe görünür olmalıydı. Sonuçta, kamusallığın ışığında bunlardan geriye dönüş olmadı. Halk iradesi aleni bir şekilde beyan edildiğinde, bu yeni kişi hakları, bunlardan </a:t>
            </a:r>
            <a:r>
              <a:rPr lang="en-US" sz="1400" i="1"/>
              <a:t>fiilen</a:t>
            </a:r>
            <a:r>
              <a:rPr lang="en-US" sz="1400"/>
              <a:t> ya da </a:t>
            </a:r>
            <a:r>
              <a:rPr lang="en-US" sz="1400" i="1"/>
              <a:t>hükmen </a:t>
            </a:r>
            <a:r>
              <a:rPr lang="en-US" sz="1400"/>
              <a:t>mahrum bırakılanlarca talep edildi. Bu uzun tarihsel mücadele günümüze dek varlığını korudu. </a:t>
            </a:r>
          </a:p>
        </p:txBody>
      </p:sp>
      <p:sp>
        <p:nvSpPr>
          <p:cNvPr id="21" name="Rectangle 2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Resim 7">
            <a:extLst>
              <a:ext uri="{FF2B5EF4-FFF2-40B4-BE49-F238E27FC236}">
                <a16:creationId xmlns:a16="http://schemas.microsoft.com/office/drawing/2014/main" id="{67521B60-0434-6D48-AB59-1C9E0E8894E8}"/>
              </a:ext>
            </a:extLst>
          </p:cNvPr>
          <p:cNvPicPr>
            <a:picLocks noChangeAspect="1"/>
          </p:cNvPicPr>
          <p:nvPr/>
        </p:nvPicPr>
        <p:blipFill>
          <a:blip r:embed="rId2">
            <a:extLst>
              <a:ext uri="{28A0092B-C50C-407E-A947-70E740481C1C}">
                <a14:useLocalDpi xmlns:a14="http://schemas.microsoft.com/office/drawing/2010/main" val="0"/>
              </a:ext>
            </a:extLst>
          </a:blip>
          <a:srcRect l="2068" r="26751" b="-2"/>
          <a:stretch/>
        </p:blipFill>
        <p:spPr>
          <a:xfrm>
            <a:off x="5977788" y="799352"/>
            <a:ext cx="5425410" cy="5259296"/>
          </a:xfrm>
          <a:prstGeom prst="rect">
            <a:avLst/>
          </a:prstGeom>
        </p:spPr>
      </p:pic>
    </p:spTree>
    <p:extLst>
      <p:ext uri="{BB962C8B-B14F-4D97-AF65-F5344CB8AC3E}">
        <p14:creationId xmlns:p14="http://schemas.microsoft.com/office/powerpoint/2010/main" val="1115093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231A3E9D-3C42-C742-90D4-A45ECAD38A95}"/>
              </a:ext>
            </a:extLst>
          </p:cNvPr>
          <p:cNvSpPr txBox="1"/>
          <p:nvPr/>
        </p:nvSpPr>
        <p:spPr>
          <a:xfrm>
            <a:off x="590719" y="2330505"/>
            <a:ext cx="4559425" cy="3979585"/>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400"/>
              <a:t>Marx burjuva devletini katıksız bir ideoloji, aldatıcı bir özgürlük alanı olarak görmüştü. Habermas’ın bakışında ise daha ince farklar vardır. Burjuva kültürü, en azından oluşum aşamasında salt ideolojiden ibaret değildi. Onsekizinci yüzyıl sonu ve ondokuzuncu yüzyıl başında faaliyet gösteren, bilmeye, sorgulamaya ve eleştiriye hakiki bir bağlılık duyan kahvehaneler, kulüpler, felsefe ve münazara topluluklarının varlığı basitçe kişisel çıkarla bir tutulup bir kenara atılamazdı. Ne var ki Habermas, bu eleştirel tartışma kültürünün ondokuzuncu yüzyılda çözülerek tüketim kültürü tarafından alt edildiğini savunur. </a:t>
            </a:r>
          </a:p>
          <a:p>
            <a:pPr indent="-228600">
              <a:lnSpc>
                <a:spcPct val="90000"/>
              </a:lnSpc>
              <a:spcAft>
                <a:spcPts val="600"/>
              </a:spcAft>
              <a:buFont typeface="Arial" panose="020B0604020202020204" pitchFamily="34" charset="0"/>
              <a:buChar char="•"/>
            </a:pPr>
            <a:r>
              <a:rPr lang="en-US" sz="1400"/>
              <a:t> </a:t>
            </a:r>
          </a:p>
          <a:p>
            <a:pPr indent="-228600">
              <a:lnSpc>
                <a:spcPct val="90000"/>
              </a:lnSpc>
              <a:spcAft>
                <a:spcPts val="600"/>
              </a:spcAft>
              <a:buFont typeface="Arial" panose="020B0604020202020204" pitchFamily="34" charset="0"/>
              <a:buChar char="•"/>
            </a:pPr>
            <a:r>
              <a:rPr lang="en-US" sz="1400"/>
              <a:t>Habermas’ın değerlendirmesine göre, kamusallığın dönüşümü, öncelikle ondokuzuncu yüzyılda ev hayatı ve sosyal hayatın yapısal değişimiyle başlamış ve yirminci yüzyılda devletin ve siyaset kültürünün yeniden düzenlenişiyle tamamlanmıştır. Bu geniş kapsamlı tezin en zorlayıcı kısmı toplumun bu yeniden feodalleşmesi hakkındadır. </a:t>
            </a:r>
          </a:p>
        </p:txBody>
      </p:sp>
      <p:sp>
        <p:nvSpPr>
          <p:cNvPr id="24"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sim 2">
            <a:extLst>
              <a:ext uri="{FF2B5EF4-FFF2-40B4-BE49-F238E27FC236}">
                <a16:creationId xmlns:a16="http://schemas.microsoft.com/office/drawing/2014/main" id="{43CE8420-EDCF-4841-A890-20227B724427}"/>
              </a:ext>
            </a:extLst>
          </p:cNvPr>
          <p:cNvPicPr>
            <a:picLocks noChangeAspect="1"/>
          </p:cNvPicPr>
          <p:nvPr/>
        </p:nvPicPr>
        <p:blipFill>
          <a:blip r:embed="rId2">
            <a:extLst>
              <a:ext uri="{28A0092B-C50C-407E-A947-70E740481C1C}">
                <a14:useLocalDpi xmlns:a14="http://schemas.microsoft.com/office/drawing/2010/main" val="0"/>
              </a:ext>
            </a:extLst>
          </a:blip>
          <a:srcRect l="15571" r="15572" b="1"/>
          <a:stretch/>
        </p:blipFill>
        <p:spPr>
          <a:xfrm>
            <a:off x="5977788" y="799352"/>
            <a:ext cx="5425410" cy="5259296"/>
          </a:xfrm>
          <a:prstGeom prst="rect">
            <a:avLst/>
          </a:prstGeom>
        </p:spPr>
      </p:pic>
    </p:spTree>
    <p:extLst>
      <p:ext uri="{BB962C8B-B14F-4D97-AF65-F5344CB8AC3E}">
        <p14:creationId xmlns:p14="http://schemas.microsoft.com/office/powerpoint/2010/main" val="3294785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231A3E9D-3C42-C742-90D4-A45ECAD38A95}"/>
              </a:ext>
            </a:extLst>
          </p:cNvPr>
          <p:cNvSpPr txBox="1"/>
          <p:nvPr/>
        </p:nvSpPr>
        <p:spPr>
          <a:xfrm>
            <a:off x="590719" y="2330505"/>
            <a:ext cx="4559425" cy="3979585"/>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700"/>
              <a:t>Onsekizinci yüzyıl burjuva kültürü, kamusal tartışmanın uzamına patriyarkal hanenin mahremiyeti içinden bakıyordu. Ondokuzuncu yüzyılda bu kültür, zorlayıcı iş günlerinden arta kalan sınırlı boş zamanın ve ev hayatının kabuğuna çekildi.  Bu kalan “boş zaman” gitgide tüketime yöneldi. Sosyalliğin erken dönemdeki formları -edebiyat, gazeteler, kulüpler, </a:t>
            </a:r>
            <a:r>
              <a:rPr lang="en-US" sz="1700" i="1"/>
              <a:t>pub</a:t>
            </a:r>
            <a:r>
              <a:rPr lang="en-US" sz="1700"/>
              <a:t>’lar ve kahvehanelerde içki içip sohbet etme- giderek daha ölçülü evcimen hazlara dönüştü. Yirminci yüzyılın ortalarında hepimiz ev kuşuna döndük, radyo dinleyip televizyon seyrettik ve tükettik. Medyanın gittikçe daha çok yer kapladığı bir dünyada söyleşi bile doğallığını yitirmeye başladı: </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sim 2">
            <a:extLst>
              <a:ext uri="{FF2B5EF4-FFF2-40B4-BE49-F238E27FC236}">
                <a16:creationId xmlns:a16="http://schemas.microsoft.com/office/drawing/2014/main" id="{E7CB83C5-19F8-644B-87B0-5299D8E3497D}"/>
              </a:ext>
            </a:extLst>
          </p:cNvPr>
          <p:cNvPicPr>
            <a:picLocks noChangeAspect="1"/>
          </p:cNvPicPr>
          <p:nvPr/>
        </p:nvPicPr>
        <p:blipFill>
          <a:blip r:embed="rId2">
            <a:extLst>
              <a:ext uri="{28A0092B-C50C-407E-A947-70E740481C1C}">
                <a14:useLocalDpi xmlns:a14="http://schemas.microsoft.com/office/drawing/2010/main" val="0"/>
              </a:ext>
            </a:extLst>
          </a:blip>
          <a:srcRect l="6618" r="16013"/>
          <a:stretch/>
        </p:blipFill>
        <p:spPr>
          <a:xfrm>
            <a:off x="5977788" y="799352"/>
            <a:ext cx="5425410" cy="5259296"/>
          </a:xfrm>
          <a:prstGeom prst="rect">
            <a:avLst/>
          </a:prstGeom>
        </p:spPr>
      </p:pic>
    </p:spTree>
    <p:extLst>
      <p:ext uri="{BB962C8B-B14F-4D97-AF65-F5344CB8AC3E}">
        <p14:creationId xmlns:p14="http://schemas.microsoft.com/office/powerpoint/2010/main" val="3501960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231A3E9D-3C42-C742-90D4-A45ECAD38A95}"/>
              </a:ext>
            </a:extLst>
          </p:cNvPr>
          <p:cNvSpPr txBox="1"/>
          <p:nvPr/>
        </p:nvSpPr>
        <p:spPr>
          <a:xfrm>
            <a:off x="590719" y="2330505"/>
            <a:ext cx="4559425" cy="3979585"/>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700" i="1"/>
              <a:t>Açık söylersek: [Eskiden] kitap, tiyatro, konser ve müze için para ödemek gerekiyordu; fakat okunmuş, duyulmuş, görülmüş ve ancak diyalog içinde tam anlamıyla özümsenecek şeyler hakkında yapılan söyleşiler için değil. Bugün bizzat söyleşi işletme konusudur: kürsü hatiplerinin profesyonel diyalogları, panel tartışmaları, yuvarlak masa şovları -özel şahısların akıl yürütmesi radyo ve televizyon starlarının prodüksiyon numaraları arasına giriyor, gişede bilet kesilecek hazır ürünlere dönüşüyor, herkesin “katılım” gösterebileceği türde “konferanslar” bile meta biçimini alıyor. Tartışma artık bir “işletme kolu” şeklinde biçimselleşiyor.</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6" descr="http://www.kulturtv.com.tr/images/kitap/64758791eeae8f0327999c46dc36c63b.jpg">
            <a:extLst>
              <a:ext uri="{FF2B5EF4-FFF2-40B4-BE49-F238E27FC236}">
                <a16:creationId xmlns:a16="http://schemas.microsoft.com/office/drawing/2014/main" id="{E6622048-F67A-824C-A01D-0AA957B815D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r="1" b="36409"/>
          <a:stretch/>
        </p:blipFill>
        <p:spPr bwMode="auto">
          <a:xfrm>
            <a:off x="5977788" y="799352"/>
            <a:ext cx="5425410" cy="5259296"/>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491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231A3E9D-3C42-C742-90D4-A45ECAD38A95}"/>
              </a:ext>
            </a:extLst>
          </p:cNvPr>
          <p:cNvSpPr txBox="1"/>
          <p:nvPr/>
        </p:nvSpPr>
        <p:spPr>
          <a:xfrm>
            <a:off x="590719" y="2330505"/>
            <a:ext cx="4559425" cy="3979585"/>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a:t>Kamusal tartışma meta formuna bürünür. İdare edilir, şekil verilip paketlenir. Kitle iletişim araçlarının yarattığı dünya sadece görünüşte kamusaldır. Medya kültürü bütünleştirmeye dayalı bir kültürdür: Kamuyu manipüle edip kitle medyasına tabi kılarak rıza üretme işlevini yerine getirir. </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sim 2">
            <a:extLst>
              <a:ext uri="{FF2B5EF4-FFF2-40B4-BE49-F238E27FC236}">
                <a16:creationId xmlns:a16="http://schemas.microsoft.com/office/drawing/2014/main" id="{7DD8FC29-8C59-0C41-9508-8363720C0ACE}"/>
              </a:ext>
            </a:extLst>
          </p:cNvPr>
          <p:cNvPicPr>
            <a:picLocks noChangeAspect="1"/>
          </p:cNvPicPr>
          <p:nvPr/>
        </p:nvPicPr>
        <p:blipFill>
          <a:blip r:embed="rId2">
            <a:extLst>
              <a:ext uri="{28A0092B-C50C-407E-A947-70E740481C1C}">
                <a14:useLocalDpi xmlns:a14="http://schemas.microsoft.com/office/drawing/2010/main" val="0"/>
              </a:ext>
            </a:extLst>
          </a:blip>
          <a:srcRect l="15113" r="23508" b="1"/>
          <a:stretch/>
        </p:blipFill>
        <p:spPr>
          <a:xfrm>
            <a:off x="5977788" y="799352"/>
            <a:ext cx="5425410" cy="5259296"/>
          </a:xfrm>
          <a:prstGeom prst="rect">
            <a:avLst/>
          </a:prstGeom>
        </p:spPr>
      </p:pic>
    </p:spTree>
    <p:extLst>
      <p:ext uri="{BB962C8B-B14F-4D97-AF65-F5344CB8AC3E}">
        <p14:creationId xmlns:p14="http://schemas.microsoft.com/office/powerpoint/2010/main" val="4056173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9" name="Rectangle 2058">
            <a:extLst>
              <a:ext uri="{FF2B5EF4-FFF2-40B4-BE49-F238E27FC236}">
                <a16:creationId xmlns:a16="http://schemas.microsoft.com/office/drawing/2014/main" id="{D75A5B51-0925-4835-8511-A0DD17EAA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Sketch line">
            <a:extLst>
              <a:ext uri="{FF2B5EF4-FFF2-40B4-BE49-F238E27FC236}">
                <a16:creationId xmlns:a16="http://schemas.microsoft.com/office/drawing/2014/main" id="{5CDFD20D-8E4F-4E3A-AF87-93F23E0D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650181"/>
            <a:ext cx="4343400" cy="18288"/>
          </a:xfrm>
          <a:custGeom>
            <a:avLst/>
            <a:gdLst>
              <a:gd name="csX0" fmla="*/ 0 w 4343400"/>
              <a:gd name="csY0" fmla="*/ 0 h 18288"/>
              <a:gd name="csX1" fmla="*/ 577052 w 4343400"/>
              <a:gd name="csY1" fmla="*/ 0 h 18288"/>
              <a:gd name="csX2" fmla="*/ 1067235 w 4343400"/>
              <a:gd name="csY2" fmla="*/ 0 h 18288"/>
              <a:gd name="csX3" fmla="*/ 1600853 w 4343400"/>
              <a:gd name="csY3" fmla="*/ 0 h 18288"/>
              <a:gd name="csX4" fmla="*/ 2264773 w 4343400"/>
              <a:gd name="csY4" fmla="*/ 0 h 18288"/>
              <a:gd name="csX5" fmla="*/ 2841825 w 4343400"/>
              <a:gd name="csY5" fmla="*/ 0 h 18288"/>
              <a:gd name="csX6" fmla="*/ 3375442 w 4343400"/>
              <a:gd name="csY6" fmla="*/ 0 h 18288"/>
              <a:gd name="csX7" fmla="*/ 4343400 w 4343400"/>
              <a:gd name="csY7" fmla="*/ 0 h 18288"/>
              <a:gd name="csX8" fmla="*/ 4343400 w 4343400"/>
              <a:gd name="csY8" fmla="*/ 18288 h 18288"/>
              <a:gd name="csX9" fmla="*/ 3722914 w 4343400"/>
              <a:gd name="csY9" fmla="*/ 18288 h 18288"/>
              <a:gd name="csX10" fmla="*/ 3189297 w 4343400"/>
              <a:gd name="csY10" fmla="*/ 18288 h 18288"/>
              <a:gd name="csX11" fmla="*/ 2481943 w 4343400"/>
              <a:gd name="csY11" fmla="*/ 18288 h 18288"/>
              <a:gd name="csX12" fmla="*/ 1904891 w 4343400"/>
              <a:gd name="csY12" fmla="*/ 18288 h 18288"/>
              <a:gd name="csX13" fmla="*/ 1414707 w 4343400"/>
              <a:gd name="csY13" fmla="*/ 18288 h 18288"/>
              <a:gd name="csX14" fmla="*/ 750788 w 4343400"/>
              <a:gd name="csY14" fmla="*/ 18288 h 18288"/>
              <a:gd name="csX15" fmla="*/ 0 w 4343400"/>
              <a:gd name="csY15" fmla="*/ 18288 h 18288"/>
              <a:gd name="csX16" fmla="*/ 0 w 434340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kdörtgen 1">
            <a:extLst>
              <a:ext uri="{FF2B5EF4-FFF2-40B4-BE49-F238E27FC236}">
                <a16:creationId xmlns:a16="http://schemas.microsoft.com/office/drawing/2014/main" id="{6EAA0A2F-7107-4F4A-BBEF-7E641DFE99D1}"/>
              </a:ext>
            </a:extLst>
          </p:cNvPr>
          <p:cNvSpPr/>
          <p:nvPr/>
        </p:nvSpPr>
        <p:spPr>
          <a:xfrm>
            <a:off x="612648" y="2908005"/>
            <a:ext cx="5295015" cy="3268957"/>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900"/>
              <a:t>Jürgen Habermas’ın eseri </a:t>
            </a:r>
            <a:r>
              <a:rPr lang="en-US" sz="1900" i="1"/>
              <a:t>Strukturwandel der Öffentlichkeit</a:t>
            </a:r>
            <a:r>
              <a:rPr lang="en-US" sz="1900"/>
              <a:t>, 1962 yılında Almanya’da yayınlandı. İngilizce’ye </a:t>
            </a:r>
            <a:r>
              <a:rPr lang="en-US" sz="1900" i="1"/>
              <a:t>Kamusal Alanın Yapısal Dönüşümü</a:t>
            </a:r>
            <a:r>
              <a:rPr lang="en-US" sz="1900"/>
              <a:t> başlığıyla 1989’da çevrildi. Kitap kamusal hayatın modern öncesi zamanlardan günümüze kadar geçirdiği tarihsel değişim hakkındaydı ve esasen medyanın ve kamuoyunun modern ve demokratik siyasetteki rolünün artışını sorun ediniyordu. Kitap ayrıca modernite, aydınlanma ve kamusal tartışmanın rasyonel temelleri gibi daha geniş felsefi ve siyasal meseleleri de gündeme getirmişti. </a:t>
            </a:r>
          </a:p>
        </p:txBody>
      </p:sp>
      <p:pic>
        <p:nvPicPr>
          <p:cNvPr id="2050" name="Picture 2" descr="http://s3-eu-west-1.amazonaws.com/cover.allsize.lovelybooks.de/strukturwandel_der_oeffentlichkeit-9783518284919_xxl.jpg"/>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814825" y="362384"/>
            <a:ext cx="1766748" cy="2884488"/>
          </a:xfrm>
          <a:prstGeom prst="rect">
            <a:avLst/>
          </a:prstGeom>
          <a:extLst>
            <a:ext uri="{909E8E84-426E-40DD-AFC4-6F175D3DCCD1}">
              <a14:hiddenFill xmlns:a14="http://schemas.microsoft.com/office/drawing/2010/main">
                <a:solidFill>
                  <a:srgbClr val="FFFFFF"/>
                </a:solidFill>
              </a14:hiddenFill>
            </a:ext>
          </a:extLst>
        </p:spPr>
      </p:pic>
      <p:pic>
        <p:nvPicPr>
          <p:cNvPr id="2054" name="Picture 6" descr="http://www.kulturtv.com.tr/images/kitap/64758791eeae8f0327999c46dc36c63b.jp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580018" y="362383"/>
            <a:ext cx="1892224" cy="2884489"/>
          </a:xfrm>
          <a:prstGeom prst="rect">
            <a:avLst/>
          </a:prstGeom>
          <a:extLst>
            <a:ext uri="{909E8E84-426E-40DD-AFC4-6F175D3DCCD1}">
              <a14:hiddenFill xmlns:a14="http://schemas.microsoft.com/office/drawing/2010/main">
                <a:solidFill>
                  <a:srgbClr val="FFFFFF"/>
                </a:solidFill>
              </a14:hiddenFill>
            </a:ext>
          </a:extLst>
        </p:spPr>
      </p:pic>
      <p:pic>
        <p:nvPicPr>
          <p:cNvPr id="2052" name="Picture 4" descr="http://ecx.images-amazon.com/images/I/61ApbTKRJyL._SY344_BO1,204,203,200_.jpg"/>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205863" y="3426258"/>
            <a:ext cx="1812603" cy="275070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525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231A3E9D-3C42-C742-90D4-A45ECAD38A95}"/>
              </a:ext>
            </a:extLst>
          </p:cNvPr>
          <p:cNvSpPr txBox="1"/>
          <p:nvPr/>
        </p:nvSpPr>
        <p:spPr>
          <a:xfrm>
            <a:off x="590719" y="2330505"/>
            <a:ext cx="4559425" cy="3979585"/>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a:t>Kamusal söylemin hazır bir mala dönüşmesi nihayetinde devlet ve siyasete nüfuz eder. Siyasetin yeniden feodalleşmesi onu modern öncesi şekline, sahnelenen bir kamusallığa geriletir; siyaset halkın karşısında oynanan bir tiyatro oyunu, bir gösteridir. </a:t>
            </a:r>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Resim 5">
            <a:extLst>
              <a:ext uri="{FF2B5EF4-FFF2-40B4-BE49-F238E27FC236}">
                <a16:creationId xmlns:a16="http://schemas.microsoft.com/office/drawing/2014/main" id="{E89EB9D6-A0C1-A141-BF63-13EFB8119D9F}"/>
              </a:ext>
            </a:extLst>
          </p:cNvPr>
          <p:cNvPicPr>
            <a:picLocks noChangeAspect="1"/>
          </p:cNvPicPr>
          <p:nvPr/>
        </p:nvPicPr>
        <p:blipFill>
          <a:blip r:embed="rId2">
            <a:extLst>
              <a:ext uri="{28A0092B-C50C-407E-A947-70E740481C1C}">
                <a14:useLocalDpi xmlns:a14="http://schemas.microsoft.com/office/drawing/2010/main" val="0"/>
              </a:ext>
            </a:extLst>
          </a:blip>
          <a:srcRect l="25727" r="-2" b="-2"/>
          <a:stretch/>
        </p:blipFill>
        <p:spPr>
          <a:xfrm>
            <a:off x="5977788" y="799352"/>
            <a:ext cx="5425410" cy="5259296"/>
          </a:xfrm>
          <a:prstGeom prst="rect">
            <a:avLst/>
          </a:prstGeom>
        </p:spPr>
      </p:pic>
    </p:spTree>
    <p:extLst>
      <p:ext uri="{BB962C8B-B14F-4D97-AF65-F5344CB8AC3E}">
        <p14:creationId xmlns:p14="http://schemas.microsoft.com/office/powerpoint/2010/main" val="1880879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231A3E9D-3C42-C742-90D4-A45ECAD38A95}"/>
              </a:ext>
            </a:extLst>
          </p:cNvPr>
          <p:cNvSpPr txBox="1"/>
          <p:nvPr/>
        </p:nvSpPr>
        <p:spPr>
          <a:xfrm>
            <a:off x="590719" y="2330505"/>
            <a:ext cx="4559425" cy="3979585"/>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600"/>
              <a:t>Kamusallık tanıtıma dönüşür. Ondokuzuncu yüzyıl boyunca, gazete ve dergiler ilk baştaki edebi ve siyasal işlevlerini yitirip giderek piyasaya yöneldiler. Sonunda, yüksek tirajlı birer işletmeye dönüştüklerinde,  hızla büyüyen okur kitlesi karşısında fiyatlarını düşük tutabilmek için ilana bağımlı hale geldiler. Bu süreçte süreli yayınlar ve günlük gazeteler, edebi ve siyasal tartışma yürüten kamunun organı yönündeki asli işlevini yitirdi.</a:t>
            </a:r>
          </a:p>
          <a:p>
            <a:pPr indent="-228600">
              <a:lnSpc>
                <a:spcPct val="90000"/>
              </a:lnSpc>
              <a:spcAft>
                <a:spcPts val="600"/>
              </a:spcAft>
              <a:buFont typeface="Arial" panose="020B0604020202020204" pitchFamily="34" charset="0"/>
              <a:buChar char="•"/>
            </a:pPr>
            <a:r>
              <a:rPr lang="en-US" sz="1600"/>
              <a:t> </a:t>
            </a:r>
          </a:p>
          <a:p>
            <a:pPr indent="-228600">
              <a:lnSpc>
                <a:spcPct val="90000"/>
              </a:lnSpc>
              <a:spcAft>
                <a:spcPts val="600"/>
              </a:spcAft>
              <a:buFont typeface="Arial" panose="020B0604020202020204" pitchFamily="34" charset="0"/>
              <a:buChar char="•"/>
            </a:pPr>
            <a:r>
              <a:rPr lang="en-US" sz="1600"/>
              <a:t>Gazete ve dergiler çok daha fazla okur peşinde koştukça, reklam önlenemez bir şekilde yükselişe geçerek bu yayınların iktisadi temeline yerleşti. Bu durum kar amacı gütmeyen, kendininkilere ya da kanaat kamularının görüş ve beğenilerine göre hareket eden bir yığın gazete ve derginin çöküşünü hazırladı. </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6" descr="https://courses.nus.edu.sg/course/hisilg/US%20Media/US_Media_files/Newsstand%201989.jpg">
            <a:extLst>
              <a:ext uri="{FF2B5EF4-FFF2-40B4-BE49-F238E27FC236}">
                <a16:creationId xmlns:a16="http://schemas.microsoft.com/office/drawing/2014/main" id="{13477189-882D-5644-8E5D-A3C893A2EBCE}"/>
              </a:ext>
            </a:extLst>
          </p:cNvPr>
          <p:cNvPicPr>
            <a:picLocks noChangeAspect="1" noChangeArrowheads="1"/>
          </p:cNvPicPr>
          <p:nvPr/>
        </p:nvPicPr>
        <p:blipFill>
          <a:blip r:embed="rId2" cstate="print"/>
          <a:srcRect l="13093" r="18823" b="2"/>
          <a:stretch/>
        </p:blipFill>
        <p:spPr bwMode="auto">
          <a:xfrm>
            <a:off x="5977788" y="799352"/>
            <a:ext cx="5425410" cy="5259296"/>
          </a:xfrm>
          <a:prstGeom prst="rect">
            <a:avLst/>
          </a:prstGeom>
          <a:noFill/>
        </p:spPr>
      </p:pic>
    </p:spTree>
    <p:extLst>
      <p:ext uri="{BB962C8B-B14F-4D97-AF65-F5344CB8AC3E}">
        <p14:creationId xmlns:p14="http://schemas.microsoft.com/office/powerpoint/2010/main" val="953826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9">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231A3E9D-3C42-C742-90D4-A45ECAD38A95}"/>
              </a:ext>
            </a:extLst>
          </p:cNvPr>
          <p:cNvSpPr txBox="1"/>
          <p:nvPr/>
        </p:nvSpPr>
        <p:spPr>
          <a:xfrm>
            <a:off x="793661" y="2599509"/>
            <a:ext cx="4530898" cy="3639450"/>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400"/>
              <a:t>Reklamcılık, aleniyetin anlamını dönüştüren bir endüstri olarak gelişti; kamuyu bilgilendirmek ve eğitmektense tüketicileri yönetip manipüle etmenin aracı haline geldi. Beğenilerin metalaşmasıyla başlayan bu süreç kanaatlerin metalaşmasına uzandı; uygulanan teknikler de ürün pazarlamadan siyasetin pazarlanmasına aktarıldı. </a:t>
            </a:r>
          </a:p>
          <a:p>
            <a:pPr indent="-228600">
              <a:lnSpc>
                <a:spcPct val="90000"/>
              </a:lnSpc>
              <a:spcAft>
                <a:spcPts val="600"/>
              </a:spcAft>
              <a:buFont typeface="Arial" panose="020B0604020202020204" pitchFamily="34" charset="0"/>
              <a:buChar char="•"/>
            </a:pPr>
            <a:r>
              <a:rPr lang="en-US" sz="1400"/>
              <a:t> </a:t>
            </a:r>
          </a:p>
          <a:p>
            <a:pPr indent="-228600">
              <a:lnSpc>
                <a:spcPct val="90000"/>
              </a:lnSpc>
              <a:spcAft>
                <a:spcPts val="600"/>
              </a:spcAft>
              <a:buFont typeface="Arial" panose="020B0604020202020204" pitchFamily="34" charset="0"/>
              <a:buChar char="•"/>
            </a:pPr>
            <a:r>
              <a:rPr lang="en-US" sz="1400"/>
              <a:t>Kanaat yönetimi, yirminci yüzyıl başında yenilikçi bir uygulama sayılan </a:t>
            </a:r>
            <a:r>
              <a:rPr lang="en-US" sz="1400" i="1"/>
              <a:t>halkla ilişkiler</a:t>
            </a:r>
            <a:r>
              <a:rPr lang="en-US" sz="1400"/>
              <a:t>’le başladı. Sözgelimi, 1930’ların sonunda İngiltere’de, başbakanlık ofisi ve başlıca bakanlıklar, duyuru faaliyetlerini kendi çıkarları doğrultusunda idare etmeleri için göreve basın sözcüleri getirdiler. Bu görevliler, kuruluşlar ve özellikle bakanlarla ilgili olumlu intiba yaratmak için hazırlanıp sahnelenen etkinlikler (basın mensuplarına elden sunulan bilgiler ve fotoğraf alma fırsatı eşliğinde) düzenlediler. </a:t>
            </a:r>
          </a:p>
        </p:txBody>
      </p:sp>
      <p:pic>
        <p:nvPicPr>
          <p:cNvPr id="3" name="Resim 2">
            <a:extLst>
              <a:ext uri="{FF2B5EF4-FFF2-40B4-BE49-F238E27FC236}">
                <a16:creationId xmlns:a16="http://schemas.microsoft.com/office/drawing/2014/main" id="{755B8733-8BA1-4F4C-8CFD-9A22ACBE0BA9}"/>
              </a:ext>
            </a:extLst>
          </p:cNvPr>
          <p:cNvPicPr>
            <a:picLocks noChangeAspect="1"/>
          </p:cNvPicPr>
          <p:nvPr/>
        </p:nvPicPr>
        <p:blipFill>
          <a:blip r:embed="rId2">
            <a:extLst>
              <a:ext uri="{28A0092B-C50C-407E-A947-70E740481C1C}">
                <a14:useLocalDpi xmlns:a14="http://schemas.microsoft.com/office/drawing/2010/main" val="0"/>
              </a:ext>
            </a:extLst>
          </a:blip>
          <a:srcRect l="43716" r="13645"/>
          <a:stretch/>
        </p:blipFill>
        <p:spPr>
          <a:xfrm>
            <a:off x="5911532" y="2484255"/>
            <a:ext cx="5150277" cy="3714244"/>
          </a:xfrm>
          <a:prstGeom prst="rect">
            <a:avLst/>
          </a:prstGeom>
        </p:spPr>
      </p:pic>
      <p:sp>
        <p:nvSpPr>
          <p:cNvPr id="31" name="Rectangle 25">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8193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231A3E9D-3C42-C742-90D4-A45ECAD38A95}"/>
              </a:ext>
            </a:extLst>
          </p:cNvPr>
          <p:cNvSpPr txBox="1"/>
          <p:nvPr/>
        </p:nvSpPr>
        <p:spPr>
          <a:xfrm>
            <a:off x="590719" y="2330505"/>
            <a:ext cx="4559425" cy="3979585"/>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900"/>
              <a:t>Medya yönetimi denilen bu yeni görevin arka yüzünü, zararı en aza indirme, küçük düşürücü ifşaatları idare etme, “sızdırılan bilgiler” vb. gibi, basın yayın organlarının istenmediklerinde işin dışında tutuldukları konular oluşturuyordu. Kamuoyu imal etmek denen bu karanlık iş, üçüncü binyılın başında medya siyaseti çağının bilindik bir özelliği haline gelmiştir. </a:t>
            </a:r>
          </a:p>
          <a:p>
            <a:pPr indent="-228600">
              <a:lnSpc>
                <a:spcPct val="90000"/>
              </a:lnSpc>
              <a:spcAft>
                <a:spcPts val="600"/>
              </a:spcAft>
              <a:buFont typeface="Arial" panose="020B0604020202020204" pitchFamily="34" charset="0"/>
              <a:buChar char="•"/>
            </a:pPr>
            <a:endParaRPr lang="en-US" sz="1900"/>
          </a:p>
          <a:p>
            <a:pPr indent="-228600">
              <a:lnSpc>
                <a:spcPct val="90000"/>
              </a:lnSpc>
              <a:spcAft>
                <a:spcPts val="600"/>
              </a:spcAft>
              <a:buFont typeface="Arial" panose="020B0604020202020204" pitchFamily="34" charset="0"/>
              <a:buChar char="•"/>
            </a:pPr>
            <a:r>
              <a:rPr lang="en-US" sz="1900"/>
              <a:t>Habermas kırk yıl önce, o zaman için yeni olan bu kamuoyu yönetme tekniklerinin sonuçlarını öngörmekte olağanüstü isabetli davranmıştıe. </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sim 2">
            <a:extLst>
              <a:ext uri="{FF2B5EF4-FFF2-40B4-BE49-F238E27FC236}">
                <a16:creationId xmlns:a16="http://schemas.microsoft.com/office/drawing/2014/main" id="{F7ED9F1F-3ED6-F548-A38C-8860AAE1928B}"/>
              </a:ext>
            </a:extLst>
          </p:cNvPr>
          <p:cNvPicPr>
            <a:picLocks noChangeAspect="1"/>
          </p:cNvPicPr>
          <p:nvPr/>
        </p:nvPicPr>
        <p:blipFill>
          <a:blip r:embed="rId2">
            <a:extLst>
              <a:ext uri="{28A0092B-C50C-407E-A947-70E740481C1C}">
                <a14:useLocalDpi xmlns:a14="http://schemas.microsoft.com/office/drawing/2010/main" val="0"/>
              </a:ext>
            </a:extLst>
          </a:blip>
          <a:srcRect t="3062" r="4" b="4"/>
          <a:stretch/>
        </p:blipFill>
        <p:spPr>
          <a:xfrm>
            <a:off x="5977788" y="799352"/>
            <a:ext cx="5425410" cy="5259296"/>
          </a:xfrm>
          <a:prstGeom prst="rect">
            <a:avLst/>
          </a:prstGeom>
        </p:spPr>
      </p:pic>
    </p:spTree>
    <p:extLst>
      <p:ext uri="{BB962C8B-B14F-4D97-AF65-F5344CB8AC3E}">
        <p14:creationId xmlns:p14="http://schemas.microsoft.com/office/powerpoint/2010/main" val="29036117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0">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231A3E9D-3C42-C742-90D4-A45ECAD38A95}"/>
              </a:ext>
            </a:extLst>
          </p:cNvPr>
          <p:cNvSpPr txBox="1"/>
          <p:nvPr/>
        </p:nvSpPr>
        <p:spPr>
          <a:xfrm>
            <a:off x="645066" y="2031101"/>
            <a:ext cx="4282984" cy="351194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100"/>
              <a:t>Siyaset yeniden kişiselleşmiş, sorunlardan çok görünüşle ilgilenir hale gelmiştir: </a:t>
            </a:r>
          </a:p>
          <a:p>
            <a:pPr indent="-228600">
              <a:lnSpc>
                <a:spcPct val="90000"/>
              </a:lnSpc>
              <a:spcAft>
                <a:spcPts val="600"/>
              </a:spcAft>
              <a:buFont typeface="Arial" panose="020B0604020202020204" pitchFamily="34" charset="0"/>
              <a:buChar char="•"/>
            </a:pPr>
            <a:endParaRPr lang="en-US" sz="1100"/>
          </a:p>
          <a:p>
            <a:pPr indent="-228600">
              <a:lnSpc>
                <a:spcPct val="90000"/>
              </a:lnSpc>
              <a:spcAft>
                <a:spcPts val="600"/>
              </a:spcAft>
              <a:buFont typeface="Arial" panose="020B0604020202020204" pitchFamily="34" charset="0"/>
              <a:buChar char="•"/>
            </a:pPr>
            <a:r>
              <a:rPr lang="en-US" sz="1100" i="1"/>
              <a:t>Halkla ilişkiler esasında kamuoyu değil, tanınma (şöhret) anlamında belli bir kanaat oluşturmaya ilişkindir. Kamusal alan, kamunun önünde itibar gösterisi yapılan bir saray haline gelir; içinde eleştirel tartışma yürütülen bir yer değildir artık. </a:t>
            </a:r>
          </a:p>
          <a:p>
            <a:pPr indent="-228600">
              <a:lnSpc>
                <a:spcPct val="90000"/>
              </a:lnSpc>
              <a:spcAft>
                <a:spcPts val="600"/>
              </a:spcAft>
              <a:buFont typeface="Arial" panose="020B0604020202020204" pitchFamily="34" charset="0"/>
              <a:buChar char="•"/>
            </a:pPr>
            <a:endParaRPr lang="en-US" sz="1100"/>
          </a:p>
          <a:p>
            <a:pPr indent="-228600">
              <a:lnSpc>
                <a:spcPct val="90000"/>
              </a:lnSpc>
              <a:spcAft>
                <a:spcPts val="600"/>
              </a:spcAft>
              <a:buFont typeface="Arial" panose="020B0604020202020204" pitchFamily="34" charset="0"/>
              <a:buChar char="•"/>
            </a:pPr>
            <a:r>
              <a:rPr lang="en-US" sz="1100"/>
              <a:t>Çember tamamlanır, modern kamu hayatı yeniden feodalleşir. İktidarın aleni olarak fakat “halk adına değil halk önünde” temsil edildiği modern öncesi biçimine geriler. Ancak bu sürecin tam anlamıyla kapandığı söylenemez.</a:t>
            </a:r>
          </a:p>
          <a:p>
            <a:pPr indent="-228600">
              <a:lnSpc>
                <a:spcPct val="90000"/>
              </a:lnSpc>
              <a:spcAft>
                <a:spcPts val="600"/>
              </a:spcAft>
              <a:buFont typeface="Arial" panose="020B0604020202020204" pitchFamily="34" charset="0"/>
              <a:buChar char="•"/>
            </a:pPr>
            <a:endParaRPr lang="en-US" sz="1100"/>
          </a:p>
          <a:p>
            <a:pPr indent="-228600">
              <a:lnSpc>
                <a:spcPct val="90000"/>
              </a:lnSpc>
              <a:spcAft>
                <a:spcPts val="600"/>
              </a:spcAft>
              <a:buFont typeface="Arial" panose="020B0604020202020204" pitchFamily="34" charset="0"/>
              <a:buChar char="•"/>
            </a:pPr>
            <a:r>
              <a:rPr lang="en-US" sz="1100" i="1"/>
              <a:t>Eleştirel bir kamusallığın sırf manipülasyon amacıyla düzenlenmiş bir kamusallıkla kavgası sürmektedir; siyasal iktidar icrası ve güçlerin dengelenmesine dönük olarak sosyal devletin gerektirdiği kamusallığın, salt destek ve alkış temini doğrultusunda imal edilen kamusallığa galebe çalacağı hiç de kesin değildir. </a:t>
            </a:r>
            <a:endParaRPr lang="en-US" sz="1100"/>
          </a:p>
        </p:txBody>
      </p:sp>
      <p:sp>
        <p:nvSpPr>
          <p:cNvPr id="20" name="Rectangle 12">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4">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http://2.bp.blogspot.com/-mToeOpha_Zk/TWMC6AxUi-I/AAAAAAAAPQs/di3htCjSjGQ/s1600/4.png">
            <a:extLst>
              <a:ext uri="{FF2B5EF4-FFF2-40B4-BE49-F238E27FC236}">
                <a16:creationId xmlns:a16="http://schemas.microsoft.com/office/drawing/2014/main" id="{F2A1C327-ED9F-304A-9042-CE40A2C10AA1}"/>
              </a:ext>
            </a:extLst>
          </p:cNvPr>
          <p:cNvPicPr>
            <a:picLocks noChangeAspect="1" noChangeArrowheads="1"/>
          </p:cNvPicPr>
          <p:nvPr/>
        </p:nvPicPr>
        <p:blipFill>
          <a:blip r:embed="rId2" cstate="print"/>
          <a:stretch>
            <a:fillRect/>
          </a:stretch>
        </p:blipFill>
        <p:spPr bwMode="auto">
          <a:xfrm>
            <a:off x="5987738" y="1314619"/>
            <a:ext cx="5628018" cy="3995892"/>
          </a:xfrm>
          <a:prstGeom prst="rect">
            <a:avLst/>
          </a:prstGeom>
          <a:noFill/>
        </p:spPr>
      </p:pic>
    </p:spTree>
    <p:extLst>
      <p:ext uri="{BB962C8B-B14F-4D97-AF65-F5344CB8AC3E}">
        <p14:creationId xmlns:p14="http://schemas.microsoft.com/office/powerpoint/2010/main" val="2770063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6" descr="http://www.kulturtv.com.tr/images/kitap/64758791eeae8f0327999c46dc36c63b.jpg">
            <a:extLst>
              <a:ext uri="{FF2B5EF4-FFF2-40B4-BE49-F238E27FC236}">
                <a16:creationId xmlns:a16="http://schemas.microsoft.com/office/drawing/2014/main" id="{9999B2B7-725E-544F-A15F-B2070078DB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r="-2" b="3402"/>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xtLst>
            <a:ext uri="{909E8E84-426E-40DD-AFC4-6F175D3DCCD1}">
              <a14:hiddenFill xmlns:a14="http://schemas.microsoft.com/office/drawing/2010/main">
                <a:solidFill>
                  <a:srgbClr val="FFFFFF"/>
                </a:solidFill>
              </a14:hiddenFill>
            </a:ext>
          </a:extLst>
        </p:spPr>
      </p:pic>
      <p:sp>
        <p:nvSpPr>
          <p:cNvPr id="14"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231A3E9D-3C42-C742-90D4-A45ECAD38A95}"/>
              </a:ext>
            </a:extLst>
          </p:cNvPr>
          <p:cNvSpPr txBox="1"/>
          <p:nvPr/>
        </p:nvSpPr>
        <p:spPr>
          <a:xfrm>
            <a:off x="5297762" y="2706624"/>
            <a:ext cx="6251110" cy="348386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700"/>
              <a:t>KAYD’ın ilk yayınlanışından bu yana demokratik siyasetin karakteri değişti. Tarihsel oluşumu KAYD’da ayrıntılı şekilde işlenen sivil toplum içinde büyük bir değişim oldu. 1960’lar ve 70’lerin yeni toplumsal hareketleri sivil toplumun canlı ve güçlü olduğunu gösterdi. Halk basitçe, ekran başında miskinlik eden televizyon bağımlılarına dönüşmemişti. Bu toplumsal hareketler, Habermas’ın kamu anlayışını ve iletişimsel rasyonalite nosyonunu tartışma konusu haline getirdi. ABD’deki sivil haklar hareketi ve kadın hareketi, demokrasiyi bir pratik olarak nasıl gördüğümüz ve ne şekilde hayata geçirdiğimiz konusunda halen gözlemekte olduğumuz muazzam bir etki yarattı. Toplumsal formasyonun sınıf temelli analizi, sosyal kaynaklara erişimdeki, hakların ve iktidarın kullanımındaki eşitsiz dağılımın yarattığı toplumsal cinsiyet ve etnisite bölünmelerine dikkat çeken analizlerle zenginleştirildi. </a:t>
            </a:r>
          </a:p>
        </p:txBody>
      </p:sp>
    </p:spTree>
    <p:extLst>
      <p:ext uri="{BB962C8B-B14F-4D97-AF65-F5344CB8AC3E}">
        <p14:creationId xmlns:p14="http://schemas.microsoft.com/office/powerpoint/2010/main" val="8905677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231A3E9D-3C42-C742-90D4-A45ECAD38A95}"/>
              </a:ext>
            </a:extLst>
          </p:cNvPr>
          <p:cNvSpPr txBox="1"/>
          <p:nvPr/>
        </p:nvSpPr>
        <p:spPr>
          <a:xfrm>
            <a:off x="572493" y="2071316"/>
            <a:ext cx="6713552" cy="411917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900"/>
              <a:t>Habermas 1989 yılında ABD’de Chapel Hill’deki North Carolina Üniversitesi’nde KAYD’ı tartışmak amacıyla düzenlenen bir konferansa davet edildi. Hemen hepsi Amerikan üniversitelerinde çalışan katılımcılar, siyaset bilimi, tarih, sosyoloji, felsefe, kadın çalışmaları, edebiyat ve iletişim çalışmaları gibi oldukça geniş bir ilgi alanını temsil ediyordu. Habermas’ın tezinin tarihsel yanı bir kaç katılımcı tarafından dikkatle irdelendi. En önemli katkılardan biri feminist siyaset bilimci Nancy Fraser’ınkiydi. Fraser, feminist siyasal teori perspektifinden burjuva erkeklerin kamusal alanına ilişkin özgün modelde incelenme dışı kalan kimi önkabullerin sert bir eleştirisine girişti. Toplumsal eşitsizliklerin bir tarafa konularak, en azından tartışma düzeyinde, tüm katılımcıların söylemsel  hak ve yetkilerini eşit şekilde kullandıkları varsayımı, eleştirisinin en önemli noktalarından biriydi. </a:t>
            </a:r>
          </a:p>
        </p:txBody>
      </p:sp>
      <p:pic>
        <p:nvPicPr>
          <p:cNvPr id="3" name="Resim 2">
            <a:extLst>
              <a:ext uri="{FF2B5EF4-FFF2-40B4-BE49-F238E27FC236}">
                <a16:creationId xmlns:a16="http://schemas.microsoft.com/office/drawing/2014/main" id="{171A6E98-4884-AB41-9714-C0FCF5258971}"/>
              </a:ext>
            </a:extLst>
          </p:cNvPr>
          <p:cNvPicPr>
            <a:picLocks noChangeAspect="1"/>
          </p:cNvPicPr>
          <p:nvPr/>
        </p:nvPicPr>
        <p:blipFill>
          <a:blip r:embed="rId2">
            <a:extLst>
              <a:ext uri="{28A0092B-C50C-407E-A947-70E740481C1C}">
                <a14:useLocalDpi xmlns:a14="http://schemas.microsoft.com/office/drawing/2010/main" val="0"/>
              </a:ext>
            </a:extLst>
          </a:blip>
          <a:srcRect l="20891" r="14893" b="2"/>
          <a:stretch/>
        </p:blipFill>
        <p:spPr>
          <a:xfrm>
            <a:off x="7675658" y="2093976"/>
            <a:ext cx="3941064" cy="4096512"/>
          </a:xfrm>
          <a:prstGeom prst="rect">
            <a:avLst/>
          </a:prstGeom>
        </p:spPr>
      </p:pic>
    </p:spTree>
    <p:extLst>
      <p:ext uri="{BB962C8B-B14F-4D97-AF65-F5344CB8AC3E}">
        <p14:creationId xmlns:p14="http://schemas.microsoft.com/office/powerpoint/2010/main" val="11549651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CD3A4673-F4DB-534C-828B-479FFE08419F}"/>
              </a:ext>
            </a:extLst>
          </p:cNvPr>
          <p:cNvPicPr>
            <a:picLocks noChangeAspect="1"/>
          </p:cNvPicPr>
          <p:nvPr/>
        </p:nvPicPr>
        <p:blipFill>
          <a:blip r:embed="rId2">
            <a:extLst>
              <a:ext uri="{28A0092B-C50C-407E-A947-70E740481C1C}">
                <a14:useLocalDpi xmlns:a14="http://schemas.microsoft.com/office/drawing/2010/main" val="0"/>
              </a:ext>
            </a:extLst>
          </a:blip>
          <a:srcRect t="49727" b="785"/>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Dikdörtgen 2">
            <a:extLst>
              <a:ext uri="{FF2B5EF4-FFF2-40B4-BE49-F238E27FC236}">
                <a16:creationId xmlns:a16="http://schemas.microsoft.com/office/drawing/2014/main" id="{F498B825-E167-C942-BA66-23B1433D48F7}"/>
              </a:ext>
            </a:extLst>
          </p:cNvPr>
          <p:cNvSpPr/>
          <p:nvPr/>
        </p:nvSpPr>
        <p:spPr>
          <a:xfrm>
            <a:off x="4223982" y="3752850"/>
            <a:ext cx="7485413" cy="2452687"/>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a:t>Ayrıca kamusal alanda hangi konularda konuşmanın uygun olduğu (genel kamuyu ilgilendirdiği kabul edilen konular) sorusu pek de tartışmalı kabul edilmemişti. Oysa kadınları ilgilendiren şeyler, erkekler için mesele değildir, ya da sorun bilakis erkekler ve onların ilgilendiği meselelerdir. Kadınlar uzun bir deneyim süreci içinde kendileri için ayrı kamusal alanlar oluşturmayı cinsiyetlerine yönelik yanlışlara dikkat yöneltmek bakımından daha uygun bulmuştu. Fraser bunları «madun karşıt kamular» olarak adlandırdı:</a:t>
            </a:r>
          </a:p>
        </p:txBody>
      </p:sp>
    </p:spTree>
    <p:extLst>
      <p:ext uri="{BB962C8B-B14F-4D97-AF65-F5344CB8AC3E}">
        <p14:creationId xmlns:p14="http://schemas.microsoft.com/office/powerpoint/2010/main" val="41642513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9A6810D8-B0D1-A243-A7EB-8F3F1C1A73CE}"/>
              </a:ext>
            </a:extLst>
          </p:cNvPr>
          <p:cNvPicPr>
            <a:picLocks noChangeAspect="1"/>
          </p:cNvPicPr>
          <p:nvPr/>
        </p:nvPicPr>
        <p:blipFill>
          <a:blip r:embed="rId2">
            <a:extLst>
              <a:ext uri="{28A0092B-C50C-407E-A947-70E740481C1C}">
                <a14:useLocalDpi xmlns:a14="http://schemas.microsoft.com/office/drawing/2010/main" val="0"/>
              </a:ext>
            </a:extLst>
          </a:blip>
          <a:srcRect t="28275" b="25437"/>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Dikdörtgen 2">
            <a:extLst>
              <a:ext uri="{FF2B5EF4-FFF2-40B4-BE49-F238E27FC236}">
                <a16:creationId xmlns:a16="http://schemas.microsoft.com/office/drawing/2014/main" id="{A8234C97-AC6E-1844-BE5C-BC3D8F8D6200}"/>
              </a:ext>
            </a:extLst>
          </p:cNvPr>
          <p:cNvSpPr/>
          <p:nvPr/>
        </p:nvSpPr>
        <p:spPr>
          <a:xfrm>
            <a:off x="4223982" y="3752850"/>
            <a:ext cx="7485413" cy="2452687"/>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700" i="1"/>
              <a:t>Bunun belki de en çarpıcı örneği olarak, ABD’de yirminci yüzyıl sonlarında gelişen ve çeşit zenginliği içindeki dergileri, kitapçıları, yayınevleri, film ve video dağıtım şebekeleri, seminer dizileri, araştırma merkezleri, akademik programları, konferansları, kongreleri, festivalleri ve yerel toplantı mekanlarıyla feminist madun karşıt-kamusu verilebilir. Bu kamusal alan içinde feminist kadınlar, ‘cinsiyetçilik,’ ‘çift vardiya’, ‘cinsel taciz’ ve ‘koca, flört ve tanıdık tecavüzü’ gibi terimlerin de arasında olduğu, toplumsal gerçekliği tarif eden yepyeni terimler keşfettiler. Bu tür bir dille silahlanmış olarak, ihtiyaçlarımız ve kimliklerimizi yeniden biçimlendirdik; ve dolayısıyla resmi kamusal alanlardaki dezavantajlarımızı, tümüyle ortadan kaldıramasak da, azaltmış olduk.</a:t>
            </a:r>
          </a:p>
        </p:txBody>
      </p:sp>
    </p:spTree>
    <p:extLst>
      <p:ext uri="{BB962C8B-B14F-4D97-AF65-F5344CB8AC3E}">
        <p14:creationId xmlns:p14="http://schemas.microsoft.com/office/powerpoint/2010/main" val="3375589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Resim 8">
            <a:extLst>
              <a:ext uri="{FF2B5EF4-FFF2-40B4-BE49-F238E27FC236}">
                <a16:creationId xmlns:a16="http://schemas.microsoft.com/office/drawing/2014/main" id="{0D48DA0A-0C57-254C-B4E4-E1D70C6B4AD7}"/>
              </a:ext>
            </a:extLst>
          </p:cNvPr>
          <p:cNvPicPr>
            <a:picLocks noChangeAspect="1"/>
          </p:cNvPicPr>
          <p:nvPr/>
        </p:nvPicPr>
        <p:blipFill>
          <a:blip r:embed="rId2">
            <a:extLst>
              <a:ext uri="{28A0092B-C50C-407E-A947-70E740481C1C}">
                <a14:useLocalDpi xmlns:a14="http://schemas.microsoft.com/office/drawing/2010/main" val="0"/>
              </a:ext>
            </a:extLst>
          </a:blip>
          <a:srcRect r="8705" b="1"/>
          <a:stretch/>
        </p:blipFill>
        <p:spPr>
          <a:xfrm>
            <a:off x="1" y="1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Metin kutusu 3">
            <a:extLst>
              <a:ext uri="{FF2B5EF4-FFF2-40B4-BE49-F238E27FC236}">
                <a16:creationId xmlns:a16="http://schemas.microsoft.com/office/drawing/2014/main" id="{231A3E9D-3C42-C742-90D4-A45ECAD38A95}"/>
              </a:ext>
            </a:extLst>
          </p:cNvPr>
          <p:cNvSpPr txBox="1"/>
          <p:nvPr/>
        </p:nvSpPr>
        <p:spPr>
          <a:xfrm>
            <a:off x="7531610" y="2434201"/>
            <a:ext cx="3822189" cy="374276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400"/>
              <a:t>Karşıt-kamular, ayrı ve kimi zaman kapalı tartışma grupları şeklinde örgütlenmiş olsalar da, yeni kazandıkları bakış açılarını her seferinde daha geniş bir alana, “genel kamu”ya yaymaya heves eden ve bu bakımdan dışa dönük ve kamusal bir karaktere sahiplerdir. Böylece ikili bir karaktere sahip oldular; öz kavrayışlarını şekillendirdikleri geri çekilme alanları olarak işlev görmenin yanı sıra başka kamuları harekete geçirici etkinlikler için platform oluşturdular. Tek bir siyasi gündemle, ara sıra gerçekleşen sokak protestolarıyla mayalanan bir kamu fikri KAYD’da öngörülmemişti. Habermas, demokrasiyi içselleştirmiş birlikler (sendikalar gibi) ve siyasi partiler dışında, eleştirel kamusallığın başka araçları üzerine düşünmediğini kendisi de kabul etti. Bu açıdan yeni karşıt-kamular, sosyal ve kültürel çeşitlilikle karakterize olan yirminci yüzyıl sonu çokkültürlü toplumlarının göstergeleridir. </a:t>
            </a:r>
          </a:p>
        </p:txBody>
      </p:sp>
    </p:spTree>
    <p:extLst>
      <p:ext uri="{BB962C8B-B14F-4D97-AF65-F5344CB8AC3E}">
        <p14:creationId xmlns:p14="http://schemas.microsoft.com/office/powerpoint/2010/main" val="1102565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sim 2">
            <a:extLst>
              <a:ext uri="{FF2B5EF4-FFF2-40B4-BE49-F238E27FC236}">
                <a16:creationId xmlns:a16="http://schemas.microsoft.com/office/drawing/2014/main" id="{EA5C55B4-5FD5-0D4B-A679-F36AC5DF8C2B}"/>
              </a:ext>
            </a:extLst>
          </p:cNvPr>
          <p:cNvPicPr>
            <a:picLocks noChangeAspect="1"/>
          </p:cNvPicPr>
          <p:nvPr/>
        </p:nvPicPr>
        <p:blipFill>
          <a:blip r:embed="rId2">
            <a:extLst>
              <a:ext uri="{28A0092B-C50C-407E-A947-70E740481C1C}">
                <a14:useLocalDpi xmlns:a14="http://schemas.microsoft.com/office/drawing/2010/main" val="0"/>
              </a:ext>
            </a:extLst>
          </a:blip>
          <a:srcRect l="21499" r="27229" b="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231A3E9D-3C42-C742-90D4-A45ECAD38A95}"/>
              </a:ext>
            </a:extLst>
          </p:cNvPr>
          <p:cNvSpPr txBox="1"/>
          <p:nvPr/>
        </p:nvSpPr>
        <p:spPr>
          <a:xfrm>
            <a:off x="5297762" y="2706624"/>
            <a:ext cx="6251110" cy="348386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900"/>
              <a:t>KAYD kamusal hayatın modernlik öncesi biçimleri hakkındaki kısa bir değerlendirmeyle başlar. Anlatının merkezindeki ikinci bölüm, Avrupa burjuvazisinin onsekizinci yüzyıldaki yükselişiyle, onun özel ve kamusal boyutlarıyla ilgilidir. Bu yeni, devrimci sınıf klasik burjuva kamusal alanını yaratır. Kamusal alan, ondokuzuncu yüzyıl boyunca sınıf temelli toplumun çelişkileriyle giderek artan bir gerileme yaşar. Yirminci yüzyıl başından günümüze uzanan üçüncü aşamada, yükselen tüketici kapitalizmi ve kitle iletişim araçları yeni siyasal idare biçimleriyle birleşip kamusal yaşamı yoldan çıkararak onu eski, modern öncesi biçimlerine geriletir. KAYD bu bakımdan rasyonel, eleştirel kamuoyunun yükseliş ve düşüşü hakkındaki bir anlatıdır.</a:t>
            </a:r>
          </a:p>
        </p:txBody>
      </p:sp>
    </p:spTree>
    <p:extLst>
      <p:ext uri="{BB962C8B-B14F-4D97-AF65-F5344CB8AC3E}">
        <p14:creationId xmlns:p14="http://schemas.microsoft.com/office/powerpoint/2010/main" val="26290658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231A3E9D-3C42-C742-90D4-A45ECAD38A95}"/>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200"/>
              <a:t>Habermas sosyal ve kültürel farklara kör olan müşterek söylemsel kamusal alanda kimlik özelliklerinin bertaraf edildiği konusunda üstelemişti. Dahası, kamusal alan ortak iyi üzerine anlaşmaya varmayı gerekli kılıyordu. Fraser tüm bunları sorguladı. Onun iddiasına göre kamusal alanlar, kimliklerin, özel mesele ve çıkarların bir araya gelme ve ifade alanlarıydı. Kadına yönelik şiddet özel bir mesele gibi görülürse, “kişisel” ya da “aile içi” bir sorun olarak yaftalanırsa ve bu konudaki müzakere idari aygıtlara –aile hukuku, sosyal hizmetler, sosyal ve psikolojik “sapkınlık” söylemi– havale edilirse, kadınların erkekler tarafından istimar edilmekte olduğu gerçeği kamunun gündeminden ve onayından yoksun kalır. Üzerinde anlaşmaya varacağımız ortak iyinin ne olduğu sorusundan önce, bazı toplumsal grupların maruz kaldıkları ihlallere ilişkin önemi henüz teslim edilmemiş sorular bulunur. Bunun fikir birliğine ya da anlaşmaya varmakla bir ilgisi yoktur. Asıl istenen şey, kamunun meseleye sahip çıkması ve adaletsizliği kabul etmesidir. Burjuva erkeklerin klasik kamusal alanı, en iyi argümanın normatif gücünü esas almak yerine normalleştirici bir güce dönüşmüştür. </a:t>
            </a:r>
          </a:p>
        </p:txBody>
      </p:sp>
      <p:pic>
        <p:nvPicPr>
          <p:cNvPr id="5" name="Resim 4">
            <a:extLst>
              <a:ext uri="{FF2B5EF4-FFF2-40B4-BE49-F238E27FC236}">
                <a16:creationId xmlns:a16="http://schemas.microsoft.com/office/drawing/2014/main" id="{CA74973C-3F52-B941-ADCB-039F168DDFB3}"/>
              </a:ext>
            </a:extLst>
          </p:cNvPr>
          <p:cNvPicPr>
            <a:picLocks noChangeAspect="1"/>
          </p:cNvPicPr>
          <p:nvPr/>
        </p:nvPicPr>
        <p:blipFill>
          <a:blip r:embed="rId2">
            <a:extLst>
              <a:ext uri="{28A0092B-C50C-407E-A947-70E740481C1C}">
                <a14:useLocalDpi xmlns:a14="http://schemas.microsoft.com/office/drawing/2010/main" val="0"/>
              </a:ext>
            </a:extLst>
          </a:blip>
          <a:srcRect l="29457" r="1011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132608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sim 2">
            <a:extLst>
              <a:ext uri="{FF2B5EF4-FFF2-40B4-BE49-F238E27FC236}">
                <a16:creationId xmlns:a16="http://schemas.microsoft.com/office/drawing/2014/main" id="{3CA627A6-E1AA-824E-89FA-0F6692DC6A5C}"/>
              </a:ext>
            </a:extLst>
          </p:cNvPr>
          <p:cNvPicPr>
            <a:picLocks noChangeAspect="1"/>
          </p:cNvPicPr>
          <p:nvPr/>
        </p:nvPicPr>
        <p:blipFill>
          <a:blip r:embed="rId2">
            <a:extLst>
              <a:ext uri="{28A0092B-C50C-407E-A947-70E740481C1C}">
                <a14:useLocalDpi xmlns:a14="http://schemas.microsoft.com/office/drawing/2010/main" val="0"/>
              </a:ext>
            </a:extLst>
          </a:blip>
          <a:srcRect t="15889" r="-2" b="15137"/>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Resim 4">
            <a:extLst>
              <a:ext uri="{FF2B5EF4-FFF2-40B4-BE49-F238E27FC236}">
                <a16:creationId xmlns:a16="http://schemas.microsoft.com/office/drawing/2014/main" id="{3C41C51A-6876-5E43-8C8F-FA69D785D772}"/>
              </a:ext>
            </a:extLst>
          </p:cNvPr>
          <p:cNvPicPr>
            <a:picLocks noChangeAspect="1"/>
          </p:cNvPicPr>
          <p:nvPr/>
        </p:nvPicPr>
        <p:blipFill>
          <a:blip r:embed="rId3">
            <a:extLst>
              <a:ext uri="{28A0092B-C50C-407E-A947-70E740481C1C}">
                <a14:useLocalDpi xmlns:a14="http://schemas.microsoft.com/office/drawing/2010/main" val="0"/>
              </a:ext>
            </a:extLst>
          </a:blip>
          <a:srcRect t="10104" r="-2" b="30681"/>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7" name="Freeform: Shape 11">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Freeform: Shape 13">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8" name="Rectangle 1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Metin kutusu 3">
            <a:extLst>
              <a:ext uri="{FF2B5EF4-FFF2-40B4-BE49-F238E27FC236}">
                <a16:creationId xmlns:a16="http://schemas.microsoft.com/office/drawing/2014/main" id="{231A3E9D-3C42-C742-90D4-A45ECAD38A95}"/>
              </a:ext>
            </a:extLst>
          </p:cNvPr>
          <p:cNvSpPr txBox="1"/>
          <p:nvPr/>
        </p:nvSpPr>
        <p:spPr>
          <a:xfrm>
            <a:off x="448056" y="2512611"/>
            <a:ext cx="4832803" cy="3664351"/>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400"/>
              <a:t>Habermas, konferanstaki çetin eleştiri ve tartışmalara karşılık olarak, uzun yıllar ayakta kalmayı başaran özgün tezini gayretli bir şekilde gözden geçirmeye karar verdi. Adorno’nun kültür endüstrisi teorisinin kendi üzerindeki güçlü etkisini kabul etti. Ayrıca 1950’li yıllardan beri “sivil toplum” siyasetinin sosyolojik analizinden can alıcı bir gelişme olarak söz etti. </a:t>
            </a:r>
          </a:p>
          <a:p>
            <a:pPr indent="-228600">
              <a:lnSpc>
                <a:spcPct val="90000"/>
              </a:lnSpc>
              <a:spcAft>
                <a:spcPts val="600"/>
              </a:spcAft>
              <a:buFont typeface="Arial" panose="020B0604020202020204" pitchFamily="34" charset="0"/>
              <a:buChar char="•"/>
            </a:pPr>
            <a:endParaRPr lang="en-US" sz="1400"/>
          </a:p>
          <a:p>
            <a:pPr indent="-228600">
              <a:lnSpc>
                <a:spcPct val="90000"/>
              </a:lnSpc>
              <a:spcAft>
                <a:spcPts val="600"/>
              </a:spcAft>
              <a:buFont typeface="Arial" panose="020B0604020202020204" pitchFamily="34" charset="0"/>
              <a:buChar char="•"/>
            </a:pPr>
            <a:r>
              <a:rPr lang="en-US" sz="1400"/>
              <a:t>Habermas, hukuk ve demokrasi hakkındaki yakın tarihli önemli çalışmalarında sivil toplum ve siyasal kamusal alanla ilgili meselelere geri döner. Bu çalışmalar, Hannah Arendt’ten devraldığı iletişimsel güç kavramı dışında pek az yenilik içerir. Arendt gücü, zorlama içermeyen iletişimde ortak irade oluşturma potansiyeli olarak görür. Bu formülasyonda güç, şiddete karşıt konumlanır. Salt hareket etmek değil, birlikte hareket etmek denilen insani beceriye karşılık gelir. Böylesi bir iletişimsel güç yalnızca yapısı bozulmamış kamusal alanlarda gelişebilir.</a:t>
            </a:r>
          </a:p>
        </p:txBody>
      </p:sp>
    </p:spTree>
    <p:extLst>
      <p:ext uri="{BB962C8B-B14F-4D97-AF65-F5344CB8AC3E}">
        <p14:creationId xmlns:p14="http://schemas.microsoft.com/office/powerpoint/2010/main" val="237392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kdörtgen 5">
            <a:extLst>
              <a:ext uri="{FF2B5EF4-FFF2-40B4-BE49-F238E27FC236}">
                <a16:creationId xmlns:a16="http://schemas.microsoft.com/office/drawing/2014/main" id="{2E425798-8FF4-7149-9D79-5BABCF94F604}"/>
              </a:ext>
            </a:extLst>
          </p:cNvPr>
          <p:cNvSpPr/>
          <p:nvPr/>
        </p:nvSpPr>
        <p:spPr>
          <a:xfrm>
            <a:off x="572493" y="2071316"/>
            <a:ext cx="6713552" cy="411917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500" dirty="0" err="1"/>
              <a:t>Görüldüğü</a:t>
            </a:r>
            <a:r>
              <a:rPr lang="en-US" sz="1500" dirty="0"/>
              <a:t> </a:t>
            </a:r>
            <a:r>
              <a:rPr lang="en-US" sz="1500" dirty="0" err="1"/>
              <a:t>gibi</a:t>
            </a:r>
            <a:r>
              <a:rPr lang="en-US" sz="1500" dirty="0"/>
              <a:t>, Habermas </a:t>
            </a:r>
            <a:r>
              <a:rPr lang="en-US" sz="1500" dirty="0" err="1"/>
              <a:t>üzerinden</a:t>
            </a:r>
            <a:r>
              <a:rPr lang="en-US" sz="1500" dirty="0"/>
              <a:t> </a:t>
            </a:r>
            <a:r>
              <a:rPr lang="en-US" sz="1500" dirty="0" err="1"/>
              <a:t>kırk</a:t>
            </a:r>
            <a:r>
              <a:rPr lang="en-US" sz="1500" dirty="0"/>
              <a:t> </a:t>
            </a:r>
            <a:r>
              <a:rPr lang="en-US" sz="1500" dirty="0" err="1"/>
              <a:t>yıl</a:t>
            </a:r>
            <a:r>
              <a:rPr lang="en-US" sz="1500" dirty="0"/>
              <a:t> </a:t>
            </a:r>
            <a:r>
              <a:rPr lang="en-US" sz="1500" dirty="0" err="1"/>
              <a:t>geçtikten</a:t>
            </a:r>
            <a:r>
              <a:rPr lang="en-US" sz="1500" dirty="0"/>
              <a:t> </a:t>
            </a:r>
            <a:r>
              <a:rPr lang="en-US" sz="1500" dirty="0" err="1"/>
              <a:t>sonra</a:t>
            </a:r>
            <a:r>
              <a:rPr lang="en-US" sz="1500" dirty="0"/>
              <a:t> bile </a:t>
            </a:r>
            <a:r>
              <a:rPr lang="en-US" sz="1500" dirty="0" err="1"/>
              <a:t>tezinin</a:t>
            </a:r>
            <a:r>
              <a:rPr lang="en-US" sz="1500" dirty="0"/>
              <a:t> </a:t>
            </a:r>
            <a:r>
              <a:rPr lang="en-US" sz="1500" dirty="0" err="1"/>
              <a:t>geçerliliğinden</a:t>
            </a:r>
            <a:r>
              <a:rPr lang="en-US" sz="1500" dirty="0"/>
              <a:t> </a:t>
            </a:r>
            <a:r>
              <a:rPr lang="en-US" sz="1500" dirty="0" err="1"/>
              <a:t>emin</a:t>
            </a:r>
            <a:r>
              <a:rPr lang="en-US" sz="1500" dirty="0"/>
              <a:t> </a:t>
            </a:r>
            <a:r>
              <a:rPr lang="en-US" sz="1500" dirty="0" err="1"/>
              <a:t>bir</a:t>
            </a:r>
            <a:r>
              <a:rPr lang="en-US" sz="1500" dirty="0"/>
              <a:t> </a:t>
            </a:r>
            <a:r>
              <a:rPr lang="en-US" sz="1500" dirty="0" err="1"/>
              <a:t>şekilde</a:t>
            </a:r>
            <a:r>
              <a:rPr lang="en-US" sz="1500" dirty="0"/>
              <a:t> </a:t>
            </a:r>
            <a:r>
              <a:rPr lang="en-US" sz="1500" dirty="0" err="1"/>
              <a:t>ona</a:t>
            </a:r>
            <a:r>
              <a:rPr lang="en-US" sz="1500" dirty="0"/>
              <a:t> </a:t>
            </a:r>
            <a:r>
              <a:rPr lang="en-US" sz="1500" dirty="0" err="1"/>
              <a:t>açık</a:t>
            </a:r>
            <a:r>
              <a:rPr lang="en-US" sz="1500" dirty="0"/>
              <a:t> </a:t>
            </a:r>
            <a:r>
              <a:rPr lang="en-US" sz="1500" dirty="0" err="1"/>
              <a:t>ve</a:t>
            </a:r>
            <a:r>
              <a:rPr lang="en-US" sz="1500" dirty="0"/>
              <a:t> net </a:t>
            </a:r>
            <a:r>
              <a:rPr lang="en-US" sz="1500" dirty="0" err="1"/>
              <a:t>bir</a:t>
            </a:r>
            <a:r>
              <a:rPr lang="en-US" sz="1500" dirty="0"/>
              <a:t> </a:t>
            </a:r>
            <a:r>
              <a:rPr lang="en-US" sz="1500" dirty="0" err="1"/>
              <a:t>formülasyon</a:t>
            </a:r>
            <a:r>
              <a:rPr lang="en-US" sz="1500" dirty="0"/>
              <a:t> </a:t>
            </a:r>
            <a:r>
              <a:rPr lang="en-US" sz="1500" dirty="0" err="1"/>
              <a:t>kazandırmaya</a:t>
            </a:r>
            <a:r>
              <a:rPr lang="en-US" sz="1500" dirty="0"/>
              <a:t> </a:t>
            </a:r>
            <a:r>
              <a:rPr lang="en-US" sz="1500" dirty="0" err="1"/>
              <a:t>çalışmaktadır</a:t>
            </a:r>
            <a:r>
              <a:rPr lang="en-US" sz="1500" dirty="0"/>
              <a:t>. </a:t>
            </a:r>
            <a:r>
              <a:rPr lang="en-US" sz="1500" dirty="0" err="1"/>
              <a:t>Tezin</a:t>
            </a:r>
            <a:r>
              <a:rPr lang="en-US" sz="1500" dirty="0"/>
              <a:t> </a:t>
            </a:r>
            <a:r>
              <a:rPr lang="en-US" sz="1500" dirty="0" err="1"/>
              <a:t>kendisi</a:t>
            </a:r>
            <a:r>
              <a:rPr lang="en-US" sz="1500" dirty="0"/>
              <a:t>, </a:t>
            </a:r>
            <a:r>
              <a:rPr lang="en-US" sz="1500" dirty="0" err="1"/>
              <a:t>yazarının</a:t>
            </a:r>
            <a:r>
              <a:rPr lang="en-US" sz="1500" dirty="0"/>
              <a:t> </a:t>
            </a:r>
            <a:r>
              <a:rPr lang="en-US" sz="1500" dirty="0" err="1"/>
              <a:t>onu</a:t>
            </a:r>
            <a:r>
              <a:rPr lang="en-US" sz="1500" dirty="0"/>
              <a:t> </a:t>
            </a:r>
            <a:r>
              <a:rPr lang="en-US" sz="1500" dirty="0" err="1"/>
              <a:t>yeniden</a:t>
            </a:r>
            <a:r>
              <a:rPr lang="en-US" sz="1500" dirty="0"/>
              <a:t> </a:t>
            </a:r>
            <a:r>
              <a:rPr lang="en-US" sz="1500" dirty="0" err="1"/>
              <a:t>ele</a:t>
            </a:r>
            <a:r>
              <a:rPr lang="en-US" sz="1500" dirty="0"/>
              <a:t> alma </a:t>
            </a:r>
            <a:r>
              <a:rPr lang="en-US" sz="1500" dirty="0" err="1"/>
              <a:t>girişimleri</a:t>
            </a:r>
            <a:r>
              <a:rPr lang="en-US" sz="1500" dirty="0"/>
              <a:t>, </a:t>
            </a:r>
            <a:r>
              <a:rPr lang="en-US" sz="1500" dirty="0" err="1"/>
              <a:t>kaynaklık</a:t>
            </a:r>
            <a:r>
              <a:rPr lang="en-US" sz="1500" dirty="0"/>
              <a:t> </a:t>
            </a:r>
            <a:r>
              <a:rPr lang="en-US" sz="1500" dirty="0" err="1"/>
              <a:t>ettiği</a:t>
            </a:r>
            <a:r>
              <a:rPr lang="en-US" sz="1500" dirty="0"/>
              <a:t> </a:t>
            </a:r>
            <a:r>
              <a:rPr lang="en-US" sz="1500" dirty="0" err="1"/>
              <a:t>eleştiri</a:t>
            </a:r>
            <a:r>
              <a:rPr lang="en-US" sz="1500" dirty="0"/>
              <a:t> </a:t>
            </a:r>
            <a:r>
              <a:rPr lang="en-US" sz="1500" dirty="0" err="1"/>
              <a:t>ve</a:t>
            </a:r>
            <a:r>
              <a:rPr lang="en-US" sz="1500" dirty="0"/>
              <a:t> </a:t>
            </a:r>
            <a:r>
              <a:rPr lang="en-US" sz="1500" dirty="0" err="1"/>
              <a:t>tartışmalar</a:t>
            </a:r>
            <a:r>
              <a:rPr lang="en-US" sz="1500" dirty="0"/>
              <a:t> </a:t>
            </a:r>
            <a:r>
              <a:rPr lang="en-US" sz="1500" dirty="0" err="1"/>
              <a:t>hala</a:t>
            </a:r>
            <a:r>
              <a:rPr lang="en-US" sz="1500" dirty="0"/>
              <a:t> </a:t>
            </a:r>
            <a:r>
              <a:rPr lang="en-US" sz="1500" dirty="0" err="1"/>
              <a:t>günceldir</a:t>
            </a:r>
            <a:r>
              <a:rPr lang="en-US" sz="1500" dirty="0"/>
              <a:t>. </a:t>
            </a:r>
            <a:r>
              <a:rPr lang="en-US" sz="1500" dirty="0" err="1"/>
              <a:t>Teorisinin</a:t>
            </a:r>
            <a:r>
              <a:rPr lang="en-US" sz="1500" dirty="0"/>
              <a:t> o </a:t>
            </a:r>
            <a:r>
              <a:rPr lang="en-US" sz="1500" dirty="0" err="1"/>
              <a:t>ya</a:t>
            </a:r>
            <a:r>
              <a:rPr lang="en-US" sz="1500" dirty="0"/>
              <a:t> da </a:t>
            </a:r>
            <a:r>
              <a:rPr lang="en-US" sz="1500" dirty="0" err="1"/>
              <a:t>bu</a:t>
            </a:r>
            <a:r>
              <a:rPr lang="en-US" sz="1500" dirty="0"/>
              <a:t> </a:t>
            </a:r>
            <a:r>
              <a:rPr lang="en-US" sz="1500" dirty="0" err="1"/>
              <a:t>boyutuyla</a:t>
            </a:r>
            <a:r>
              <a:rPr lang="en-US" sz="1500" dirty="0"/>
              <a:t> </a:t>
            </a:r>
            <a:r>
              <a:rPr lang="en-US" sz="1500" dirty="0" err="1"/>
              <a:t>ilgili</a:t>
            </a:r>
            <a:r>
              <a:rPr lang="en-US" sz="1500" dirty="0"/>
              <a:t> </a:t>
            </a:r>
            <a:r>
              <a:rPr lang="en-US" sz="1500" dirty="0" err="1"/>
              <a:t>eleştiriler</a:t>
            </a:r>
            <a:r>
              <a:rPr lang="en-US" sz="1500" dirty="0"/>
              <a:t> </a:t>
            </a:r>
            <a:r>
              <a:rPr lang="en-US" sz="1500" dirty="0" err="1"/>
              <a:t>bir</a:t>
            </a:r>
            <a:r>
              <a:rPr lang="en-US" sz="1500" dirty="0"/>
              <a:t> </a:t>
            </a:r>
            <a:r>
              <a:rPr lang="en-US" sz="1500" dirty="0" err="1"/>
              <a:t>tarafa</a:t>
            </a:r>
            <a:r>
              <a:rPr lang="en-US" sz="1500" dirty="0"/>
              <a:t>, </a:t>
            </a:r>
            <a:r>
              <a:rPr lang="en-US" sz="1500" dirty="0" err="1"/>
              <a:t>hiç</a:t>
            </a:r>
            <a:r>
              <a:rPr lang="en-US" sz="1500" dirty="0"/>
              <a:t> </a:t>
            </a:r>
            <a:r>
              <a:rPr lang="en-US" sz="1500" dirty="0" err="1"/>
              <a:t>kimse</a:t>
            </a:r>
            <a:r>
              <a:rPr lang="en-US" sz="1500" dirty="0"/>
              <a:t> modern </a:t>
            </a:r>
            <a:r>
              <a:rPr lang="en-US" sz="1500" dirty="0" err="1"/>
              <a:t>toplumlarda</a:t>
            </a:r>
            <a:r>
              <a:rPr lang="en-US" sz="1500" dirty="0"/>
              <a:t> </a:t>
            </a:r>
            <a:r>
              <a:rPr lang="en-US" sz="1500" dirty="0" err="1"/>
              <a:t>siyaset</a:t>
            </a:r>
            <a:r>
              <a:rPr lang="en-US" sz="1500" dirty="0"/>
              <a:t> </a:t>
            </a:r>
            <a:r>
              <a:rPr lang="en-US" sz="1500" dirty="0" err="1"/>
              <a:t>ve</a:t>
            </a:r>
            <a:r>
              <a:rPr lang="en-US" sz="1500" dirty="0"/>
              <a:t> </a:t>
            </a:r>
            <a:r>
              <a:rPr lang="en-US" sz="1500" dirty="0" err="1"/>
              <a:t>iletişimin</a:t>
            </a:r>
            <a:r>
              <a:rPr lang="en-US" sz="1500" dirty="0"/>
              <a:t> </a:t>
            </a:r>
            <a:r>
              <a:rPr lang="en-US" sz="1500" dirty="0" err="1"/>
              <a:t>yerini</a:t>
            </a:r>
            <a:r>
              <a:rPr lang="en-US" sz="1500" dirty="0"/>
              <a:t> </a:t>
            </a:r>
            <a:r>
              <a:rPr lang="en-US" sz="1500" dirty="0" err="1"/>
              <a:t>anlamakta</a:t>
            </a:r>
            <a:r>
              <a:rPr lang="en-US" sz="1500" dirty="0"/>
              <a:t> </a:t>
            </a:r>
            <a:r>
              <a:rPr lang="en-US" sz="1500" dirty="0" err="1"/>
              <a:t>Habermas’ın</a:t>
            </a:r>
            <a:r>
              <a:rPr lang="en-US" sz="1500" dirty="0"/>
              <a:t> </a:t>
            </a:r>
            <a:r>
              <a:rPr lang="en-US" sz="1500" dirty="0" err="1"/>
              <a:t>tezinin</a:t>
            </a:r>
            <a:r>
              <a:rPr lang="en-US" sz="1500" dirty="0"/>
              <a:t> </a:t>
            </a:r>
            <a:r>
              <a:rPr lang="en-US" sz="1500" dirty="0" err="1"/>
              <a:t>merkezi</a:t>
            </a:r>
            <a:r>
              <a:rPr lang="en-US" sz="1500" dirty="0"/>
              <a:t> </a:t>
            </a:r>
            <a:r>
              <a:rPr lang="en-US" sz="1500" dirty="0" err="1"/>
              <a:t>rolünden</a:t>
            </a:r>
            <a:r>
              <a:rPr lang="en-US" sz="1500" dirty="0"/>
              <a:t> </a:t>
            </a:r>
            <a:r>
              <a:rPr lang="en-US" sz="1500" dirty="0" err="1"/>
              <a:t>şüphe</a:t>
            </a:r>
            <a:r>
              <a:rPr lang="en-US" sz="1500" dirty="0"/>
              <a:t> </a:t>
            </a:r>
            <a:r>
              <a:rPr lang="en-US" sz="1500" dirty="0" err="1"/>
              <a:t>etmemiştir</a:t>
            </a:r>
            <a:r>
              <a:rPr lang="en-US" sz="1500" dirty="0"/>
              <a:t>. Chapel Hill </a:t>
            </a:r>
            <a:r>
              <a:rPr lang="en-US" sz="1500" dirty="0" err="1"/>
              <a:t>konferansının</a:t>
            </a:r>
            <a:r>
              <a:rPr lang="en-US" sz="1500" dirty="0"/>
              <a:t> </a:t>
            </a:r>
            <a:r>
              <a:rPr lang="en-US" sz="1500" dirty="0" err="1"/>
              <a:t>düzenleyicisi</a:t>
            </a:r>
            <a:r>
              <a:rPr lang="en-US" sz="1500" dirty="0"/>
              <a:t> Craig Calhoun </a:t>
            </a:r>
            <a:r>
              <a:rPr lang="en-US" sz="1500" dirty="0" err="1"/>
              <a:t>bu</a:t>
            </a:r>
            <a:r>
              <a:rPr lang="en-US" sz="1500" dirty="0"/>
              <a:t> </a:t>
            </a:r>
            <a:r>
              <a:rPr lang="en-US" sz="1500" dirty="0" err="1"/>
              <a:t>durumu</a:t>
            </a:r>
            <a:r>
              <a:rPr lang="en-US" sz="1500" dirty="0"/>
              <a:t> </a:t>
            </a:r>
            <a:r>
              <a:rPr lang="en-US" sz="1500" dirty="0" err="1"/>
              <a:t>güzel</a:t>
            </a:r>
            <a:r>
              <a:rPr lang="en-US" sz="1500" dirty="0"/>
              <a:t> </a:t>
            </a:r>
            <a:r>
              <a:rPr lang="en-US" sz="1500" dirty="0" err="1"/>
              <a:t>özetler</a:t>
            </a:r>
            <a:r>
              <a:rPr lang="en-US" sz="1500" dirty="0"/>
              <a:t>: </a:t>
            </a:r>
          </a:p>
          <a:p>
            <a:pPr indent="-228600">
              <a:lnSpc>
                <a:spcPct val="90000"/>
              </a:lnSpc>
              <a:spcAft>
                <a:spcPts val="600"/>
              </a:spcAft>
              <a:buFont typeface="Arial" panose="020B0604020202020204" pitchFamily="34" charset="0"/>
              <a:buChar char="•"/>
            </a:pPr>
            <a:endParaRPr lang="en-US" sz="1500" dirty="0"/>
          </a:p>
          <a:p>
            <a:pPr indent="-228600">
              <a:lnSpc>
                <a:spcPct val="90000"/>
              </a:lnSpc>
              <a:spcAft>
                <a:spcPts val="600"/>
              </a:spcAft>
              <a:buFont typeface="Arial" panose="020B0604020202020204" pitchFamily="34" charset="0"/>
              <a:buChar char="•"/>
            </a:pPr>
            <a:r>
              <a:rPr lang="en-US" sz="1500" i="1" dirty="0" err="1"/>
              <a:t>Habermas’ın</a:t>
            </a:r>
            <a:r>
              <a:rPr lang="en-US" sz="1500" i="1" dirty="0"/>
              <a:t> ilk </a:t>
            </a:r>
            <a:r>
              <a:rPr lang="en-US" sz="1500" i="1" dirty="0" err="1"/>
              <a:t>kitabının</a:t>
            </a:r>
            <a:r>
              <a:rPr lang="en-US" sz="1500" i="1" dirty="0"/>
              <a:t> </a:t>
            </a:r>
            <a:r>
              <a:rPr lang="en-US" sz="1500" i="1" dirty="0" err="1"/>
              <a:t>yazgısı</a:t>
            </a:r>
            <a:r>
              <a:rPr lang="en-US" sz="1500" i="1" dirty="0"/>
              <a:t>, </a:t>
            </a:r>
            <a:r>
              <a:rPr lang="en-US" sz="1500" i="1" dirty="0" err="1"/>
              <a:t>yetkin</a:t>
            </a:r>
            <a:r>
              <a:rPr lang="en-US" sz="1500" i="1" dirty="0"/>
              <a:t> </a:t>
            </a:r>
            <a:r>
              <a:rPr lang="en-US" sz="1500" i="1" dirty="0" err="1"/>
              <a:t>bir</a:t>
            </a:r>
            <a:r>
              <a:rPr lang="en-US" sz="1500" i="1" dirty="0"/>
              <a:t> </a:t>
            </a:r>
            <a:r>
              <a:rPr lang="en-US" sz="1500" i="1" dirty="0" err="1"/>
              <a:t>açıklama</a:t>
            </a:r>
            <a:r>
              <a:rPr lang="en-US" sz="1500" i="1" dirty="0"/>
              <a:t> </a:t>
            </a:r>
            <a:r>
              <a:rPr lang="en-US" sz="1500" i="1" dirty="0" err="1"/>
              <a:t>olmakla</a:t>
            </a:r>
            <a:r>
              <a:rPr lang="en-US" sz="1500" i="1" dirty="0"/>
              <a:t> </a:t>
            </a:r>
            <a:r>
              <a:rPr lang="en-US" sz="1500" i="1" dirty="0" err="1"/>
              <a:t>kalmayıp</a:t>
            </a:r>
            <a:r>
              <a:rPr lang="en-US" sz="1500" i="1" dirty="0"/>
              <a:t>, yeni </a:t>
            </a:r>
            <a:r>
              <a:rPr lang="en-US" sz="1500" i="1" dirty="0" err="1"/>
              <a:t>araştırmalar</a:t>
            </a:r>
            <a:r>
              <a:rPr lang="en-US" sz="1500" i="1" dirty="0"/>
              <a:t>, </a:t>
            </a:r>
            <a:r>
              <a:rPr lang="en-US" sz="1500" i="1" dirty="0" err="1"/>
              <a:t>analizler</a:t>
            </a:r>
            <a:r>
              <a:rPr lang="en-US" sz="1500" i="1" dirty="0"/>
              <a:t> </a:t>
            </a:r>
            <a:r>
              <a:rPr lang="en-US" sz="1500" i="1" dirty="0" err="1"/>
              <a:t>ve</a:t>
            </a:r>
            <a:r>
              <a:rPr lang="en-US" sz="1500" i="1" dirty="0"/>
              <a:t> </a:t>
            </a:r>
            <a:r>
              <a:rPr lang="en-US" sz="1500" i="1" dirty="0" err="1"/>
              <a:t>teoriler</a:t>
            </a:r>
            <a:r>
              <a:rPr lang="en-US" sz="1500" i="1" dirty="0"/>
              <a:t> </a:t>
            </a:r>
            <a:r>
              <a:rPr lang="en-US" sz="1500" i="1" dirty="0" err="1"/>
              <a:t>için</a:t>
            </a:r>
            <a:r>
              <a:rPr lang="en-US" sz="1500" i="1" dirty="0"/>
              <a:t> son </a:t>
            </a:r>
            <a:r>
              <a:rPr lang="en-US" sz="1500" i="1" dirty="0" err="1"/>
              <a:t>derece</a:t>
            </a:r>
            <a:r>
              <a:rPr lang="en-US" sz="1500" i="1" dirty="0"/>
              <a:t> </a:t>
            </a:r>
            <a:r>
              <a:rPr lang="en-US" sz="1500" i="1" dirty="0" err="1"/>
              <a:t>verimli</a:t>
            </a:r>
            <a:r>
              <a:rPr lang="en-US" sz="1500" i="1" dirty="0"/>
              <a:t> </a:t>
            </a:r>
            <a:r>
              <a:rPr lang="en-US" sz="1500" i="1" dirty="0" err="1"/>
              <a:t>bir</a:t>
            </a:r>
            <a:r>
              <a:rPr lang="en-US" sz="1500" i="1" dirty="0"/>
              <a:t> </a:t>
            </a:r>
            <a:r>
              <a:rPr lang="en-US" sz="1500" i="1" dirty="0" err="1"/>
              <a:t>dinamo</a:t>
            </a:r>
            <a:r>
              <a:rPr lang="en-US" sz="1500" i="1" dirty="0"/>
              <a:t> </a:t>
            </a:r>
            <a:r>
              <a:rPr lang="en-US" sz="1500" i="1" dirty="0" err="1"/>
              <a:t>işlevi</a:t>
            </a:r>
            <a:r>
              <a:rPr lang="en-US" sz="1500" i="1" dirty="0"/>
              <a:t> </a:t>
            </a:r>
            <a:r>
              <a:rPr lang="en-US" sz="1500" i="1" dirty="0" err="1"/>
              <a:t>görmesi</a:t>
            </a:r>
            <a:r>
              <a:rPr lang="en-US" sz="1500" i="1" dirty="0"/>
              <a:t> </a:t>
            </a:r>
            <a:r>
              <a:rPr lang="en-US" sz="1500" i="1" dirty="0" err="1"/>
              <a:t>olabilir</a:t>
            </a:r>
            <a:r>
              <a:rPr lang="en-US" sz="1500" i="1" dirty="0"/>
              <a:t>. Belki de </a:t>
            </a:r>
            <a:r>
              <a:rPr lang="en-US" sz="1500" i="1" dirty="0" err="1"/>
              <a:t>bu</a:t>
            </a:r>
            <a:r>
              <a:rPr lang="en-US" sz="1500" i="1" dirty="0"/>
              <a:t>, </a:t>
            </a:r>
            <a:r>
              <a:rPr lang="en-US" sz="1500" i="1" dirty="0" err="1"/>
              <a:t>kitabın</a:t>
            </a:r>
            <a:r>
              <a:rPr lang="en-US" sz="1500" i="1" dirty="0"/>
              <a:t> </a:t>
            </a:r>
            <a:r>
              <a:rPr lang="en-US" sz="1500" i="1" dirty="0" err="1"/>
              <a:t>sadece</a:t>
            </a:r>
            <a:r>
              <a:rPr lang="en-US" sz="1500" i="1" dirty="0"/>
              <a:t> </a:t>
            </a:r>
            <a:r>
              <a:rPr lang="en-US" sz="1500" i="1" dirty="0" err="1"/>
              <a:t>konusuyla</a:t>
            </a:r>
            <a:r>
              <a:rPr lang="en-US" sz="1500" i="1" dirty="0"/>
              <a:t> </a:t>
            </a:r>
            <a:r>
              <a:rPr lang="en-US" sz="1500" i="1" dirty="0" err="1"/>
              <a:t>değil</a:t>
            </a:r>
            <a:r>
              <a:rPr lang="en-US" sz="1500" i="1" dirty="0"/>
              <a:t>, </a:t>
            </a:r>
            <a:r>
              <a:rPr lang="en-US" sz="1500" i="1" dirty="0" err="1"/>
              <a:t>ele</a:t>
            </a:r>
            <a:r>
              <a:rPr lang="en-US" sz="1500" i="1" dirty="0"/>
              <a:t> </a:t>
            </a:r>
            <a:r>
              <a:rPr lang="en-US" sz="1500" i="1" dirty="0" err="1"/>
              <a:t>aldığı</a:t>
            </a:r>
            <a:r>
              <a:rPr lang="en-US" sz="1500" i="1" dirty="0"/>
              <a:t> </a:t>
            </a:r>
            <a:r>
              <a:rPr lang="en-US" sz="1500" i="1" dirty="0" err="1"/>
              <a:t>sorunun</a:t>
            </a:r>
            <a:r>
              <a:rPr lang="en-US" sz="1500" i="1" dirty="0"/>
              <a:t> </a:t>
            </a:r>
            <a:r>
              <a:rPr lang="en-US" sz="1500" i="1" dirty="0" err="1"/>
              <a:t>iktisadi</a:t>
            </a:r>
            <a:r>
              <a:rPr lang="en-US" sz="1500" i="1" dirty="0"/>
              <a:t>, </a:t>
            </a:r>
            <a:r>
              <a:rPr lang="en-US" sz="1500" i="1" dirty="0" err="1"/>
              <a:t>sosyal</a:t>
            </a:r>
            <a:r>
              <a:rPr lang="en-US" sz="1500" i="1" dirty="0"/>
              <a:t> </a:t>
            </a:r>
            <a:r>
              <a:rPr lang="en-US" sz="1500" i="1" dirty="0" err="1"/>
              <a:t>örgütsel</a:t>
            </a:r>
            <a:r>
              <a:rPr lang="en-US" sz="1500" i="1" dirty="0"/>
              <a:t>, </a:t>
            </a:r>
            <a:r>
              <a:rPr lang="en-US" sz="1500" i="1" dirty="0" err="1"/>
              <a:t>iletişimsel</a:t>
            </a:r>
            <a:r>
              <a:rPr lang="en-US" sz="1500" i="1" dirty="0"/>
              <a:t>, </a:t>
            </a:r>
            <a:r>
              <a:rPr lang="en-US" sz="1500" i="1" dirty="0" err="1"/>
              <a:t>sosyal</a:t>
            </a:r>
            <a:r>
              <a:rPr lang="en-US" sz="1500" i="1" dirty="0"/>
              <a:t> </a:t>
            </a:r>
            <a:r>
              <a:rPr lang="en-US" sz="1500" i="1" dirty="0" err="1"/>
              <a:t>psikolojik</a:t>
            </a:r>
            <a:r>
              <a:rPr lang="en-US" sz="1500" i="1" dirty="0"/>
              <a:t> </a:t>
            </a:r>
            <a:r>
              <a:rPr lang="en-US" sz="1500" i="1" dirty="0" err="1"/>
              <a:t>ve</a:t>
            </a:r>
            <a:r>
              <a:rPr lang="en-US" sz="1500" i="1" dirty="0"/>
              <a:t> </a:t>
            </a:r>
            <a:r>
              <a:rPr lang="en-US" sz="1500" i="1" dirty="0" err="1"/>
              <a:t>kültürel</a:t>
            </a:r>
            <a:r>
              <a:rPr lang="en-US" sz="1500" i="1" dirty="0"/>
              <a:t> </a:t>
            </a:r>
            <a:r>
              <a:rPr lang="en-US" sz="1500" i="1" dirty="0" err="1"/>
              <a:t>boyutlarını</a:t>
            </a:r>
            <a:r>
              <a:rPr lang="en-US" sz="1500" i="1" dirty="0"/>
              <a:t> </a:t>
            </a:r>
            <a:r>
              <a:rPr lang="en-US" sz="1500" i="1" dirty="0" err="1"/>
              <a:t>özgül</a:t>
            </a:r>
            <a:r>
              <a:rPr lang="en-US" sz="1500" i="1" dirty="0"/>
              <a:t> </a:t>
            </a:r>
            <a:r>
              <a:rPr lang="en-US" sz="1500" i="1" dirty="0" err="1"/>
              <a:t>bir</a:t>
            </a:r>
            <a:r>
              <a:rPr lang="en-US" sz="1500" i="1" dirty="0"/>
              <a:t> </a:t>
            </a:r>
            <a:r>
              <a:rPr lang="en-US" sz="1500" i="1" dirty="0" err="1"/>
              <a:t>tarihsel</a:t>
            </a:r>
            <a:r>
              <a:rPr lang="en-US" sz="1500" i="1" dirty="0"/>
              <a:t> </a:t>
            </a:r>
            <a:r>
              <a:rPr lang="en-US" sz="1500" i="1" dirty="0" err="1"/>
              <a:t>analizde</a:t>
            </a:r>
            <a:r>
              <a:rPr lang="en-US" sz="1500" i="1" dirty="0"/>
              <a:t> </a:t>
            </a:r>
            <a:r>
              <a:rPr lang="en-US" sz="1500" i="1" dirty="0" err="1"/>
              <a:t>bir</a:t>
            </a:r>
            <a:r>
              <a:rPr lang="en-US" sz="1500" i="1" dirty="0"/>
              <a:t> </a:t>
            </a:r>
            <a:r>
              <a:rPr lang="en-US" sz="1500" i="1" dirty="0" err="1"/>
              <a:t>araya</a:t>
            </a:r>
            <a:r>
              <a:rPr lang="en-US" sz="1500" i="1" dirty="0"/>
              <a:t> </a:t>
            </a:r>
            <a:r>
              <a:rPr lang="en-US" sz="1500" i="1" dirty="0" err="1"/>
              <a:t>getirme</a:t>
            </a:r>
            <a:r>
              <a:rPr lang="en-US" sz="1500" i="1" dirty="0"/>
              <a:t> </a:t>
            </a:r>
            <a:r>
              <a:rPr lang="en-US" sz="1500" i="1" dirty="0" err="1"/>
              <a:t>biçimiyle</a:t>
            </a:r>
            <a:r>
              <a:rPr lang="en-US" sz="1500" i="1" dirty="0"/>
              <a:t> </a:t>
            </a:r>
            <a:r>
              <a:rPr lang="en-US" sz="1500" i="1" dirty="0" err="1"/>
              <a:t>ilgili</a:t>
            </a:r>
            <a:r>
              <a:rPr lang="en-US" sz="1500" i="1" dirty="0"/>
              <a:t>. </a:t>
            </a:r>
            <a:r>
              <a:rPr lang="en-US" sz="1500" i="1" dirty="0" err="1"/>
              <a:t>Habermas’ın</a:t>
            </a:r>
            <a:r>
              <a:rPr lang="en-US" sz="1500" i="1" dirty="0"/>
              <a:t> </a:t>
            </a:r>
            <a:r>
              <a:rPr lang="en-US" sz="1500" i="1" dirty="0" err="1"/>
              <a:t>kamusal</a:t>
            </a:r>
            <a:r>
              <a:rPr lang="en-US" sz="1500" i="1" dirty="0"/>
              <a:t> </a:t>
            </a:r>
            <a:r>
              <a:rPr lang="en-US" sz="1500" i="1" dirty="0" err="1"/>
              <a:t>hayatın</a:t>
            </a:r>
            <a:r>
              <a:rPr lang="en-US" sz="1500" i="1" dirty="0"/>
              <a:t> </a:t>
            </a:r>
            <a:r>
              <a:rPr lang="en-US" sz="1500" i="1" dirty="0" err="1"/>
              <a:t>toplumsal</a:t>
            </a:r>
            <a:r>
              <a:rPr lang="en-US" sz="1500" i="1" dirty="0"/>
              <a:t> </a:t>
            </a:r>
            <a:r>
              <a:rPr lang="en-US" sz="1500" i="1" dirty="0" err="1"/>
              <a:t>mahiyeti</a:t>
            </a:r>
            <a:r>
              <a:rPr lang="en-US" sz="1500" i="1" dirty="0"/>
              <a:t> </a:t>
            </a:r>
            <a:r>
              <a:rPr lang="en-US" sz="1500" i="1" dirty="0" err="1"/>
              <a:t>ve</a:t>
            </a:r>
            <a:r>
              <a:rPr lang="en-US" sz="1500" i="1" dirty="0"/>
              <a:t> </a:t>
            </a:r>
            <a:r>
              <a:rPr lang="en-US" sz="1500" i="1" dirty="0" err="1"/>
              <a:t>temelleri</a:t>
            </a:r>
            <a:r>
              <a:rPr lang="en-US" sz="1500" i="1" dirty="0"/>
              <a:t> </a:t>
            </a:r>
            <a:r>
              <a:rPr lang="en-US" sz="1500" i="1" dirty="0" err="1"/>
              <a:t>hakkında</a:t>
            </a:r>
            <a:r>
              <a:rPr lang="en-US" sz="1500" i="1" dirty="0"/>
              <a:t> </a:t>
            </a:r>
            <a:r>
              <a:rPr lang="en-US" sz="1500" i="1" dirty="0" err="1"/>
              <a:t>mevcut</a:t>
            </a:r>
            <a:r>
              <a:rPr lang="en-US" sz="1500" i="1" dirty="0"/>
              <a:t> </a:t>
            </a:r>
            <a:r>
              <a:rPr lang="en-US" sz="1500" i="1" dirty="0" err="1"/>
              <a:t>olan</a:t>
            </a:r>
            <a:r>
              <a:rPr lang="en-US" sz="1500" i="1" dirty="0"/>
              <a:t> </a:t>
            </a:r>
            <a:r>
              <a:rPr lang="en-US" sz="1500" i="1" dirty="0" err="1"/>
              <a:t>en</a:t>
            </a:r>
            <a:r>
              <a:rPr lang="en-US" sz="1500" i="1" dirty="0"/>
              <a:t> </a:t>
            </a:r>
            <a:r>
              <a:rPr lang="en-US" sz="1500" i="1" dirty="0" err="1"/>
              <a:t>zengin</a:t>
            </a:r>
            <a:r>
              <a:rPr lang="en-US" sz="1500" i="1" dirty="0"/>
              <a:t> </a:t>
            </a:r>
            <a:r>
              <a:rPr lang="en-US" sz="1500" i="1" dirty="0" err="1"/>
              <a:t>ve</a:t>
            </a:r>
            <a:r>
              <a:rPr lang="en-US" sz="1500" i="1" dirty="0"/>
              <a:t> </a:t>
            </a:r>
            <a:r>
              <a:rPr lang="en-US" sz="1500" i="1" dirty="0" err="1"/>
              <a:t>en</a:t>
            </a:r>
            <a:r>
              <a:rPr lang="en-US" sz="1500" i="1" dirty="0"/>
              <a:t> </a:t>
            </a:r>
            <a:r>
              <a:rPr lang="en-US" sz="1500" i="1" dirty="0" err="1"/>
              <a:t>gelişkin</a:t>
            </a:r>
            <a:r>
              <a:rPr lang="en-US" sz="1500" i="1" dirty="0"/>
              <a:t> </a:t>
            </a:r>
            <a:r>
              <a:rPr lang="en-US" sz="1500" i="1" dirty="0" err="1"/>
              <a:t>kavramsallaştırmayı</a:t>
            </a:r>
            <a:r>
              <a:rPr lang="en-US" sz="1500" i="1" dirty="0"/>
              <a:t> </a:t>
            </a:r>
            <a:r>
              <a:rPr lang="en-US" sz="1500" i="1" dirty="0" err="1"/>
              <a:t>sunabiliyor</a:t>
            </a:r>
            <a:r>
              <a:rPr lang="en-US" sz="1500" i="1" dirty="0"/>
              <a:t> </a:t>
            </a:r>
            <a:r>
              <a:rPr lang="en-US" sz="1500" i="1" dirty="0" err="1"/>
              <a:t>olmasında</a:t>
            </a:r>
            <a:r>
              <a:rPr lang="en-US" sz="1500" i="1" dirty="0"/>
              <a:t> </a:t>
            </a:r>
            <a:r>
              <a:rPr lang="en-US" sz="1500" i="1" dirty="0" err="1"/>
              <a:t>bu</a:t>
            </a:r>
            <a:r>
              <a:rPr lang="en-US" sz="1500" i="1" dirty="0"/>
              <a:t> </a:t>
            </a:r>
            <a:r>
              <a:rPr lang="en-US" sz="1500" i="1" dirty="0" err="1"/>
              <a:t>çok</a:t>
            </a:r>
            <a:r>
              <a:rPr lang="en-US" sz="1500" i="1" dirty="0"/>
              <a:t> </a:t>
            </a:r>
            <a:r>
              <a:rPr lang="en-US" sz="1500" i="1" dirty="0" err="1"/>
              <a:t>boyutlu</a:t>
            </a:r>
            <a:r>
              <a:rPr lang="en-US" sz="1500" i="1" dirty="0"/>
              <a:t> </a:t>
            </a:r>
            <a:r>
              <a:rPr lang="en-US" sz="1500" i="1" dirty="0" err="1"/>
              <a:t>ve</a:t>
            </a:r>
            <a:r>
              <a:rPr lang="en-US" sz="1500" i="1" dirty="0"/>
              <a:t> </a:t>
            </a:r>
            <a:r>
              <a:rPr lang="en-US" sz="1500" i="1" dirty="0" err="1"/>
              <a:t>disiplinler</a:t>
            </a:r>
            <a:r>
              <a:rPr lang="en-US" sz="1500" i="1" dirty="0"/>
              <a:t> </a:t>
            </a:r>
            <a:r>
              <a:rPr lang="en-US" sz="1500" i="1" dirty="0" err="1"/>
              <a:t>arası</a:t>
            </a:r>
            <a:r>
              <a:rPr lang="en-US" sz="1500" i="1" dirty="0"/>
              <a:t> </a:t>
            </a:r>
            <a:r>
              <a:rPr lang="en-US" sz="1500" i="1" dirty="0" err="1"/>
              <a:t>açıklama</a:t>
            </a:r>
            <a:r>
              <a:rPr lang="en-US" sz="1500" i="1" dirty="0"/>
              <a:t> </a:t>
            </a:r>
            <a:r>
              <a:rPr lang="en-US" sz="1500" i="1" dirty="0" err="1"/>
              <a:t>tarzının</a:t>
            </a:r>
            <a:r>
              <a:rPr lang="en-US" sz="1500" i="1" dirty="0"/>
              <a:t> </a:t>
            </a:r>
            <a:r>
              <a:rPr lang="en-US" sz="1500" i="1" dirty="0" err="1"/>
              <a:t>merkezi</a:t>
            </a:r>
            <a:r>
              <a:rPr lang="en-US" sz="1500" i="1" dirty="0"/>
              <a:t> </a:t>
            </a:r>
            <a:r>
              <a:rPr lang="en-US" sz="1500" i="1" dirty="0" err="1"/>
              <a:t>bir</a:t>
            </a:r>
            <a:r>
              <a:rPr lang="en-US" sz="1500" i="1" dirty="0"/>
              <a:t> </a:t>
            </a:r>
            <a:r>
              <a:rPr lang="en-US" sz="1500" i="1" dirty="0" err="1"/>
              <a:t>rolü</a:t>
            </a:r>
            <a:r>
              <a:rPr lang="en-US" sz="1500" i="1" dirty="0"/>
              <a:t> var.</a:t>
            </a:r>
          </a:p>
        </p:txBody>
      </p:sp>
      <p:pic>
        <p:nvPicPr>
          <p:cNvPr id="3" name="Resim 2">
            <a:extLst>
              <a:ext uri="{FF2B5EF4-FFF2-40B4-BE49-F238E27FC236}">
                <a16:creationId xmlns:a16="http://schemas.microsoft.com/office/drawing/2014/main" id="{B431FE98-9FA6-7C48-BE67-53FE7FCB7DC5}"/>
              </a:ext>
            </a:extLst>
          </p:cNvPr>
          <p:cNvPicPr>
            <a:picLocks noChangeAspect="1"/>
          </p:cNvPicPr>
          <p:nvPr/>
        </p:nvPicPr>
        <p:blipFill>
          <a:blip r:embed="rId2">
            <a:extLst>
              <a:ext uri="{28A0092B-C50C-407E-A947-70E740481C1C}">
                <a14:useLocalDpi xmlns:a14="http://schemas.microsoft.com/office/drawing/2010/main" val="0"/>
              </a:ext>
            </a:extLst>
          </a:blip>
          <a:srcRect l="2022" r="1770" b="-3"/>
          <a:stretch/>
        </p:blipFill>
        <p:spPr>
          <a:xfrm>
            <a:off x="7675658" y="2093976"/>
            <a:ext cx="3941064" cy="4096512"/>
          </a:xfrm>
          <a:prstGeom prst="rect">
            <a:avLst/>
          </a:prstGeom>
        </p:spPr>
      </p:pic>
    </p:spTree>
    <p:extLst>
      <p:ext uri="{BB962C8B-B14F-4D97-AF65-F5344CB8AC3E}">
        <p14:creationId xmlns:p14="http://schemas.microsoft.com/office/powerpoint/2010/main" val="30617216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6" descr="http://www.kulturtv.com.tr/images/kitap/64758791eeae8f0327999c46dc36c63b.jpg">
            <a:extLst>
              <a:ext uri="{FF2B5EF4-FFF2-40B4-BE49-F238E27FC236}">
                <a16:creationId xmlns:a16="http://schemas.microsoft.com/office/drawing/2014/main" id="{223C3CFD-C28A-1240-ABA6-6A9CBC3F340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r="-2" b="3402"/>
          <a:stretch/>
        </p:blipFill>
        <p:spPr bwMode="auto">
          <a:xfrm>
            <a:off x="0"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xtLst>
            <a:ext uri="{909E8E84-426E-40DD-AFC4-6F175D3DCCD1}">
              <a14:hiddenFill xmlns:a14="http://schemas.microsoft.com/office/drawing/2010/main">
                <a:solidFill>
                  <a:srgbClr val="FFFFFF"/>
                </a:solidFill>
              </a14:hiddenFill>
            </a:ext>
          </a:extLst>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231A3E9D-3C42-C742-90D4-A45ECAD38A95}"/>
              </a:ext>
            </a:extLst>
          </p:cNvPr>
          <p:cNvSpPr txBox="1"/>
          <p:nvPr/>
        </p:nvSpPr>
        <p:spPr>
          <a:xfrm>
            <a:off x="5297762" y="2706624"/>
            <a:ext cx="6251110" cy="348386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a:t>KAYD’ın ilk yayınlanışıyla başlayan ve o günden beri devam eden tartışma, her seferinde onun temel öncülünün altını çizer: Modern toplumlarda bizi bir arada tutan tek bir özsel rasyonalite, aşkın bir hakikat yoktur. İnsanların iletişim güçleriyle dahil oldukları açık ve eleştirel tartışma, hepimizi ilgilendiren konularda genel bir uzlaşı ve rıza üretebilecek tek geçerli yöntemdir. Bunun </a:t>
            </a:r>
            <a:r>
              <a:rPr lang="en-US" sz="2200" i="1"/>
              <a:t>nasıl</a:t>
            </a:r>
            <a:r>
              <a:rPr lang="en-US" sz="2200"/>
              <a:t> başarıldığı tartışılan asıl konu olmuştur ve hala tartışılmaktadır. </a:t>
            </a:r>
          </a:p>
        </p:txBody>
      </p:sp>
    </p:spTree>
    <p:extLst>
      <p:ext uri="{BB962C8B-B14F-4D97-AF65-F5344CB8AC3E}">
        <p14:creationId xmlns:p14="http://schemas.microsoft.com/office/powerpoint/2010/main" val="1405551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231A3E9D-3C42-C742-90D4-A45ECAD38A95}"/>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400"/>
              <a:t>Antik Yunan “polis”i, yurttaşlar ve yurttaş olmayanlar olarak bölünmüş bir biçimde teşekkül etmiştir. Polis yurttaşları, tamamen özgür insan (erkek) olmaları ile yurttaş olma hakkına sahip olmuşlardır. Antik Yunan anlayışında özgür olmak her türlü zorlayıcı etkinliği yapmaktan azade olmaktır. Polis ile ilgili etkinlikler/ kentin idaresi/ yönetimi (politeia) kamusal alanın en önemli konusudur. Kamusal alan sadece yurttaşların katılabildiği bir etkinliği imleyen eşitlerin katılım alanıdır; özgürlüğün ve eşitliğin alanıdır. Kamusal alan dışındaki tüm etkinlikler ve kişiler özel alanda yer almaktadır. Özel alan zorunluluk ve eşitsizlikler alanıdır; haneye ilişkin olandır (</a:t>
            </a:r>
            <a:r>
              <a:rPr lang="en-US" sz="1400" i="1"/>
              <a:t>oikos</a:t>
            </a:r>
            <a:r>
              <a:rPr lang="en-US" sz="1400"/>
              <a:t>). Ekonomi (</a:t>
            </a:r>
            <a:r>
              <a:rPr lang="en-US" sz="1400" i="1"/>
              <a:t>oikonomia</a:t>
            </a:r>
            <a:r>
              <a:rPr lang="en-US" sz="1400"/>
              <a:t>), kadınlar, köleler hanenin alanındadırlar. Haneye ilişkin konular kamu önünde tartışılmaz, bir anlamda karanlık bırakılır. </a:t>
            </a:r>
          </a:p>
        </p:txBody>
      </p:sp>
      <p:pic>
        <p:nvPicPr>
          <p:cNvPr id="3" name="Picture 8" descr="http://upload.wikimedia.org/wikipedia/commons/c/c4/Akropolis_by_Leo_von_Klenze.jpg">
            <a:extLst>
              <a:ext uri="{FF2B5EF4-FFF2-40B4-BE49-F238E27FC236}">
                <a16:creationId xmlns:a16="http://schemas.microsoft.com/office/drawing/2014/main" id="{5C3C9C6B-CC8C-9246-8F45-B855C71A8122}"/>
              </a:ext>
            </a:extLst>
          </p:cNvPr>
          <p:cNvPicPr>
            <a:picLocks noChangeAspect="1" noChangeArrowheads="1"/>
          </p:cNvPicPr>
          <p:nvPr/>
        </p:nvPicPr>
        <p:blipFill>
          <a:blip r:embed="rId2" cstate="print"/>
          <a:srcRect l="17997" r="13295"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67269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sim 2">
            <a:extLst>
              <a:ext uri="{FF2B5EF4-FFF2-40B4-BE49-F238E27FC236}">
                <a16:creationId xmlns:a16="http://schemas.microsoft.com/office/drawing/2014/main" id="{957C30B6-1BEE-6D44-93CE-FE40B1E44E0A}"/>
              </a:ext>
            </a:extLst>
          </p:cNvPr>
          <p:cNvPicPr>
            <a:picLocks noChangeAspect="1"/>
          </p:cNvPicPr>
          <p:nvPr/>
        </p:nvPicPr>
        <p:blipFill>
          <a:blip r:embed="rId2">
            <a:extLst>
              <a:ext uri="{28A0092B-C50C-407E-A947-70E740481C1C}">
                <a14:useLocalDpi xmlns:a14="http://schemas.microsoft.com/office/drawing/2010/main" val="0"/>
              </a:ext>
            </a:extLst>
          </a:blip>
          <a:srcRect l="3004" r="5840"/>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6"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231A3E9D-3C42-C742-90D4-A45ECAD38A95}"/>
              </a:ext>
            </a:extLst>
          </p:cNvPr>
          <p:cNvSpPr txBox="1"/>
          <p:nvPr/>
        </p:nvSpPr>
        <p:spPr>
          <a:xfrm>
            <a:off x="5297762" y="2706624"/>
            <a:ext cx="6251110" cy="348386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t>Ancak Orta Çağda feodalite ile birlikte özel alan oldukça genişlemiştir. Bu, feodal beyin hanesini genişletmesi ile ortaya çıkar. Hanenin alanının genişlemesiyle birlikte, özgürlüğün ve eşitliğin alanı olma manasındaki kamusal alan kaybolmaya yüz tutar. Onun yerini temsili bir kamusallık alır: Prensler ve ona bağlı kırsal zümreler halk adına değil, halk “önünde” kendi egemenliklerini temsil ederler. Halkın önünde sergilenen bu kamusallık halka yöneliktir ama halkın siyasal iletişimin öznesi olduğu bir alan değildir; halk, feodal egemenliğin karşısında sergilendiği bir kitledir.</a:t>
            </a:r>
          </a:p>
        </p:txBody>
      </p:sp>
    </p:spTree>
    <p:extLst>
      <p:ext uri="{BB962C8B-B14F-4D97-AF65-F5344CB8AC3E}">
        <p14:creationId xmlns:p14="http://schemas.microsoft.com/office/powerpoint/2010/main" val="3381138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231A3E9D-3C42-C742-90D4-A45ECAD38A95}"/>
              </a:ext>
            </a:extLst>
          </p:cNvPr>
          <p:cNvSpPr txBox="1"/>
          <p:nvPr/>
        </p:nvSpPr>
        <p:spPr>
          <a:xfrm>
            <a:off x="590719" y="2330505"/>
            <a:ext cx="4559425" cy="3979585"/>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a:t>Toprak beyi kendi soylu ve yüksek erk sahibi statüsünü tören ve şenliklerde kamusal olarak halk önünde sunar. Yani modernlik öncesi dönemde kamusal hayat, hükmedenlerin belirli aralıklarla merasimlerde kendilerini sundukları, iktidarlarını sahneleyerek temsil ettikleri bir tiyatrodur: Hükümdarlar halk adına değil, halk önünde kendi egemenliklerini temsil eder. Sıradan halk, bugün bildiğimiz anlamda “bir kamusal topluluk” teşkil etmez, bizim için çok tanıdık ve temel nitelikteki kamusal ve özel hayat ayrımı yoktur.</a:t>
            </a:r>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Resim 5">
            <a:extLst>
              <a:ext uri="{FF2B5EF4-FFF2-40B4-BE49-F238E27FC236}">
                <a16:creationId xmlns:a16="http://schemas.microsoft.com/office/drawing/2014/main" id="{0DB8C8CE-FECC-1046-B97B-F2C6A4562835}"/>
              </a:ext>
            </a:extLst>
          </p:cNvPr>
          <p:cNvPicPr>
            <a:picLocks noChangeAspect="1"/>
          </p:cNvPicPr>
          <p:nvPr/>
        </p:nvPicPr>
        <p:blipFill>
          <a:blip r:embed="rId2">
            <a:extLst>
              <a:ext uri="{28A0092B-C50C-407E-A947-70E740481C1C}">
                <a14:useLocalDpi xmlns:a14="http://schemas.microsoft.com/office/drawing/2010/main" val="0"/>
              </a:ext>
            </a:extLst>
          </a:blip>
          <a:srcRect l="12488" r="25874" b="-2"/>
          <a:stretch/>
        </p:blipFill>
        <p:spPr>
          <a:xfrm>
            <a:off x="5977788" y="799352"/>
            <a:ext cx="5425410" cy="5259296"/>
          </a:xfrm>
          <a:prstGeom prst="rect">
            <a:avLst/>
          </a:prstGeom>
        </p:spPr>
      </p:pic>
    </p:spTree>
    <p:extLst>
      <p:ext uri="{BB962C8B-B14F-4D97-AF65-F5344CB8AC3E}">
        <p14:creationId xmlns:p14="http://schemas.microsoft.com/office/powerpoint/2010/main" val="3701777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231A3E9D-3C42-C742-90D4-A45ECAD38A95}"/>
              </a:ext>
            </a:extLst>
          </p:cNvPr>
          <p:cNvSpPr txBox="1"/>
          <p:nvPr/>
        </p:nvSpPr>
        <p:spPr>
          <a:xfrm>
            <a:off x="630936" y="2807208"/>
            <a:ext cx="3429000" cy="341071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900"/>
              <a:t>Burjuva kamusal alanı toplumun genelini ilgilendiren meseleler üzerine açık kamusal tartışma ilkesini reddeden feodal sistemin içinden gelişmiştir. Burjuvazinin ekonomik olarak güçlenmesi ve bir sınıf olarak ortaya çıkması ile siyasal ve toplumsal taleplerde bulunmaya başlaması eşzamanlıdır. İşte burjuva kamusal alanı bu süreçte ortaya çıkmıştır.</a:t>
            </a:r>
          </a:p>
        </p:txBody>
      </p:sp>
      <p:pic>
        <p:nvPicPr>
          <p:cNvPr id="3" name="Resim 2">
            <a:extLst>
              <a:ext uri="{FF2B5EF4-FFF2-40B4-BE49-F238E27FC236}">
                <a16:creationId xmlns:a16="http://schemas.microsoft.com/office/drawing/2014/main" id="{115AF1AF-EEE5-FE4C-975A-6BF190F928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4296" y="822846"/>
            <a:ext cx="6903720" cy="5212308"/>
          </a:xfrm>
          <a:prstGeom prst="rect">
            <a:avLst/>
          </a:prstGeom>
        </p:spPr>
      </p:pic>
    </p:spTree>
    <p:extLst>
      <p:ext uri="{BB962C8B-B14F-4D97-AF65-F5344CB8AC3E}">
        <p14:creationId xmlns:p14="http://schemas.microsoft.com/office/powerpoint/2010/main" val="1768314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231A3E9D-3C42-C742-90D4-A45ECAD38A95}"/>
              </a:ext>
            </a:extLst>
          </p:cNvPr>
          <p:cNvSpPr txBox="1"/>
          <p:nvPr/>
        </p:nvSpPr>
        <p:spPr>
          <a:xfrm>
            <a:off x="630936" y="2660904"/>
            <a:ext cx="4818888" cy="354787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500"/>
              <a:t>Kamusal alanın amacı, halkın kendi kendisi ve devletin pratikleri üzerine eleştirel düşünmelerini sağlamaktı. Kamusal alan ilk olarak 17. ve 18. yüzyıllarda, burjuvazinin erkek üyelerinin ve entelektüellerin edebiyat yapıtlarını tartışmak üzere buluştuğu Fransa’da salonlar, İngiltere’de kahvehaneler ve Almanya’da okuma odalarında ortaya çıkmıştır. Bunlar kamusal alanın başlangıçtaki kurumlarıdır. Bununla birlikte kamusal alan daha sonraları bu mekanlar dışında farklı biçimlerde kurumsallaşmıştır. Kamusal alana temel teşkil eden kurumlar ve mekanlar, biraraya getirdikleri insanların bileşimi ve büyüklüğü, davranış tarzı, akıl yürütme ortamı ve onlara yön veren konular bakımından birbirinden ayrılmakla birlikte Habermas’a göre benzer özellikler taşımaktadır:</a:t>
            </a:r>
          </a:p>
        </p:txBody>
      </p:sp>
      <p:pic>
        <p:nvPicPr>
          <p:cNvPr id="3" name="Resim 2">
            <a:extLst>
              <a:ext uri="{FF2B5EF4-FFF2-40B4-BE49-F238E27FC236}">
                <a16:creationId xmlns:a16="http://schemas.microsoft.com/office/drawing/2014/main" id="{BFF10227-61EC-7547-A230-0126437A4BF1}"/>
              </a:ext>
            </a:extLst>
          </p:cNvPr>
          <p:cNvPicPr>
            <a:picLocks noChangeAspect="1"/>
          </p:cNvPicPr>
          <p:nvPr/>
        </p:nvPicPr>
        <p:blipFill>
          <a:blip r:embed="rId2" cstate="print"/>
          <a:stretch>
            <a:fillRect/>
          </a:stretch>
        </p:blipFill>
        <p:spPr>
          <a:xfrm>
            <a:off x="6099048" y="1388711"/>
            <a:ext cx="5458968" cy="4080578"/>
          </a:xfrm>
          <a:prstGeom prst="rect">
            <a:avLst/>
          </a:prstGeom>
        </p:spPr>
      </p:pic>
    </p:spTree>
    <p:extLst>
      <p:ext uri="{BB962C8B-B14F-4D97-AF65-F5344CB8AC3E}">
        <p14:creationId xmlns:p14="http://schemas.microsoft.com/office/powerpoint/2010/main" val="2146493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231A3E9D-3C42-C742-90D4-A45ECAD38A95}"/>
              </a:ext>
            </a:extLst>
          </p:cNvPr>
          <p:cNvSpPr txBox="1"/>
          <p:nvPr/>
        </p:nvSpPr>
        <p:spPr>
          <a:xfrm>
            <a:off x="838200" y="1929384"/>
            <a:ext cx="10515600" cy="425196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500"/>
              <a:t>1. Kamusal alana, katılımcıların toplumsal ve ekonomik statüsünden kaynaklanan güç ve saygınlığını yok sayan bir toplumsal ilişki anlayışı hakimdir. Her tür kamusal mevki, iktisadi bağımlılık vb. devre dışı bırakılır. Böylelikle katılımcıların tartışmalara eşit bir biçimde iştirak edebildiği düşünülür.</a:t>
            </a:r>
          </a:p>
          <a:p>
            <a:pPr indent="-228600">
              <a:lnSpc>
                <a:spcPct val="90000"/>
              </a:lnSpc>
              <a:spcAft>
                <a:spcPts val="600"/>
              </a:spcAft>
              <a:buFont typeface="Arial" panose="020B0604020202020204" pitchFamily="34" charset="0"/>
              <a:buChar char="•"/>
            </a:pPr>
            <a:endParaRPr lang="en-US" sz="1500"/>
          </a:p>
          <a:p>
            <a:pPr indent="-228600">
              <a:lnSpc>
                <a:spcPct val="90000"/>
              </a:lnSpc>
              <a:spcAft>
                <a:spcPts val="600"/>
              </a:spcAft>
              <a:buFont typeface="Arial" panose="020B0604020202020204" pitchFamily="34" charset="0"/>
              <a:buChar char="•"/>
            </a:pPr>
            <a:r>
              <a:rPr lang="en-US" sz="1500"/>
              <a:t>2. Felsefi ve edebi eserlerin mal değeri kazanması ve herkes tarafından ulaşılabilir hale gelmesiyle birlikte bunlar kamusal tartışmalarda ele alınır hale gelmiştir. Kitleler felsefi ve edebi eserlere ulaşarak kamusal sorunlar hakkında konuşabilecek bilgisel altyapıya sahip olmuştur. Basın (gazete ve dergiler) bu süreçte önemli bir katalizör olarak işlev görmüştür. </a:t>
            </a:r>
          </a:p>
          <a:p>
            <a:pPr indent="-228600">
              <a:lnSpc>
                <a:spcPct val="90000"/>
              </a:lnSpc>
              <a:spcAft>
                <a:spcPts val="600"/>
              </a:spcAft>
              <a:buFont typeface="Arial" panose="020B0604020202020204" pitchFamily="34" charset="0"/>
              <a:buChar char="•"/>
            </a:pPr>
            <a:endParaRPr lang="en-US" sz="1500"/>
          </a:p>
          <a:p>
            <a:pPr indent="-228600">
              <a:lnSpc>
                <a:spcPct val="90000"/>
              </a:lnSpc>
              <a:spcAft>
                <a:spcPts val="600"/>
              </a:spcAft>
              <a:buFont typeface="Arial" panose="020B0604020202020204" pitchFamily="34" charset="0"/>
              <a:buChar char="•"/>
            </a:pPr>
            <a:r>
              <a:rPr lang="en-US" sz="1500"/>
              <a:t>3. Kamusal alan ilkesel olarak herkese açıktır. Herkesin bilgi sahibi olduğu bir konuda tartışmalara katılabildiği kamusal alan, demokrasi için “normatif bir ideal”dir. </a:t>
            </a:r>
          </a:p>
          <a:p>
            <a:pPr indent="-228600">
              <a:lnSpc>
                <a:spcPct val="90000"/>
              </a:lnSpc>
              <a:spcAft>
                <a:spcPts val="600"/>
              </a:spcAft>
              <a:buFont typeface="Arial" panose="020B0604020202020204" pitchFamily="34" charset="0"/>
              <a:buChar char="•"/>
            </a:pPr>
            <a:endParaRPr lang="en-US" sz="1500"/>
          </a:p>
          <a:p>
            <a:pPr indent="-228600">
              <a:lnSpc>
                <a:spcPct val="90000"/>
              </a:lnSpc>
              <a:spcAft>
                <a:spcPts val="600"/>
              </a:spcAft>
              <a:buFont typeface="Arial" panose="020B0604020202020204" pitchFamily="34" charset="0"/>
              <a:buChar char="•"/>
            </a:pPr>
            <a:r>
              <a:rPr lang="en-US" sz="1500"/>
              <a:t>4. Öncelikle edebi eserler üzerine yapılan tartışmalar zamanla toplumun genelini ilgilendiren meseleleri de içerecek şekilde genişlemiştir. Tartışmaların eleştirel ve akılcı bir nitelikte sürdürülmesi ve aklın kamusal kullanımı esastır. Özel şahıslar kamusal tartışmalara sosyal ve ekonomik konumlarından kaynaklanan güç ve saygınlıklarını etkisiz kılarak katılırlar. Bu özelliğe ek olarak kamusal tartışma konuları katılımcıların çokluğu ile beslenir, çeşitlenir; o döneme kadar tartışma konusu yapılmayan konular buralarda tartışılmaya başlanır. </a:t>
            </a:r>
          </a:p>
          <a:p>
            <a:pPr indent="-228600">
              <a:lnSpc>
                <a:spcPct val="90000"/>
              </a:lnSpc>
              <a:spcAft>
                <a:spcPts val="600"/>
              </a:spcAft>
              <a:buFont typeface="Arial" panose="020B0604020202020204" pitchFamily="34" charset="0"/>
              <a:buChar char="•"/>
            </a:pPr>
            <a:endParaRPr lang="en-US" sz="1500"/>
          </a:p>
        </p:txBody>
      </p:sp>
    </p:spTree>
    <p:extLst>
      <p:ext uri="{BB962C8B-B14F-4D97-AF65-F5344CB8AC3E}">
        <p14:creationId xmlns:p14="http://schemas.microsoft.com/office/powerpoint/2010/main" val="1378794566"/>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5510</TotalTime>
  <Words>3364</Words>
  <Application>Microsoft Macintosh PowerPoint</Application>
  <PresentationFormat>Geniş ekran</PresentationFormat>
  <Paragraphs>65</Paragraphs>
  <Slides>33</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33</vt:i4>
      </vt:variant>
    </vt:vector>
  </HeadingPairs>
  <TitlesOfParts>
    <vt:vector size="37"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çalışma istasyonu</dc:creator>
  <cp:lastModifiedBy>Oguzhan.Tas</cp:lastModifiedBy>
  <cp:revision>85</cp:revision>
  <dcterms:created xsi:type="dcterms:W3CDTF">2015-05-24T16:40:36Z</dcterms:created>
  <dcterms:modified xsi:type="dcterms:W3CDTF">2026-05-18T14:58:14Z</dcterms:modified>
</cp:coreProperties>
</file>