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3AC20-C229-4282-942F-D549B3643EA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FF603-8E09-44D8-8602-F6A048490C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589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815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8381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3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25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9165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030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70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73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692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64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351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722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17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2B7F0-D53D-4D3F-B33F-523E8730AD07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621FF-3646-4BB9-A792-A234F6875F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9096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37839" y="86346"/>
            <a:ext cx="10313020" cy="906114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Sosyal Araştırma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2595" y="992459"/>
            <a:ext cx="11463454" cy="54417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smtClean="0"/>
              <a:t>Tümdengelim: </a:t>
            </a:r>
          </a:p>
          <a:p>
            <a:pPr marL="0" indent="0">
              <a:buNone/>
            </a:pPr>
            <a:r>
              <a:rPr lang="tr-TR" sz="2400" dirty="0" smtClean="0"/>
              <a:t>Genel </a:t>
            </a:r>
            <a:r>
              <a:rPr lang="tr-TR" sz="2400" dirty="0"/>
              <a:t>önermelerden (doğrulardan) hareket ederek </a:t>
            </a:r>
            <a:r>
              <a:rPr lang="tr-TR" sz="2400" dirty="0" smtClean="0"/>
              <a:t>belirli durumlar </a:t>
            </a:r>
            <a:r>
              <a:rPr lang="tr-TR" sz="2400" dirty="0"/>
              <a:t>için akıl yürüterek sonuç </a:t>
            </a:r>
            <a:r>
              <a:rPr lang="tr-TR" sz="2400" dirty="0" smtClean="0"/>
              <a:t>çıkarma, çıkarım.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Genel </a:t>
            </a:r>
            <a:r>
              <a:rPr lang="tr-TR" sz="2400" dirty="0"/>
              <a:t>ilkelerden hareket ederek tek tek olaylar </a:t>
            </a:r>
            <a:r>
              <a:rPr lang="tr-TR" sz="2400" dirty="0" smtClean="0"/>
              <a:t>hakkında yargıya </a:t>
            </a:r>
            <a:r>
              <a:rPr lang="tr-TR" sz="2400" dirty="0"/>
              <a:t>ulaşma yoludur. Kısaca, genelden özele ve genelden genele uzanan düşünme biçimi olduğu söylenebilir. 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b="1" dirty="0" smtClean="0"/>
              <a:t>Tümevarım:</a:t>
            </a:r>
          </a:p>
          <a:p>
            <a:pPr marL="0" indent="0">
              <a:buNone/>
            </a:pPr>
            <a:r>
              <a:rPr lang="tr-TR" sz="2400" dirty="0"/>
              <a:t>Tek tek yapılan gözlem ve deneylerin sistemli bir biçimde incelenmesiyle elde edilen </a:t>
            </a:r>
            <a:r>
              <a:rPr lang="tr-TR" sz="2400" dirty="0" smtClean="0"/>
              <a:t>genellemeler.</a:t>
            </a:r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tr-TR" sz="2400" dirty="0"/>
              <a:t>Özelden genele, tikelden tümele giderek ya da olguların gözleminden genelliklere vararak bilgi üretme yöntemi.</a:t>
            </a:r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7489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09801" y="216024"/>
            <a:ext cx="8028384" cy="90872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Araştırma </a:t>
            </a:r>
            <a:r>
              <a:rPr lang="tr-TR" b="1" dirty="0" smtClean="0">
                <a:solidFill>
                  <a:srgbClr val="FF0000"/>
                </a:solidFill>
              </a:rPr>
              <a:t>Türleri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1847529" y="1124744"/>
            <a:ext cx="273630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b="1" dirty="0"/>
              <a:t>Keşfedici</a:t>
            </a:r>
          </a:p>
          <a:p>
            <a:pPr algn="l">
              <a:buFont typeface="Arial" pitchFamily="34" charset="0"/>
              <a:buChar char="•"/>
            </a:pPr>
            <a:endParaRPr lang="tr-TR" dirty="0"/>
          </a:p>
          <a:p>
            <a:pPr algn="l">
              <a:buFont typeface="Arial" pitchFamily="34" charset="0"/>
              <a:buChar char="•"/>
            </a:pPr>
            <a:r>
              <a:rPr lang="tr-TR" dirty="0"/>
              <a:t>Temel maddi verilerle aşinalık sağla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Koşulların genel bir zihni resmini yarat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Gelecekte yapılacak araştırmaların sorularını formüle et 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Yeni fikirler, hipotezler geliştir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Araştırma yapılıp yapılamayacağını kararlaştır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Yeni veri bulma ve ölçme teknikleri geliştir</a:t>
            </a:r>
            <a:endParaRPr lang="tr-TR" sz="2000" dirty="0"/>
          </a:p>
        </p:txBody>
      </p:sp>
      <p:sp>
        <p:nvSpPr>
          <p:cNvPr id="6" name="5 Metin kutusu"/>
          <p:cNvSpPr txBox="1"/>
          <p:nvPr/>
        </p:nvSpPr>
        <p:spPr>
          <a:xfrm>
            <a:off x="4583832" y="1124744"/>
            <a:ext cx="27363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b="1" dirty="0"/>
              <a:t>Tanımlayıcı</a:t>
            </a:r>
          </a:p>
          <a:p>
            <a:pPr algn="l">
              <a:buFont typeface="Arial" pitchFamily="34" charset="0"/>
              <a:buChar char="•"/>
            </a:pPr>
            <a:endParaRPr lang="tr-TR" dirty="0"/>
          </a:p>
          <a:p>
            <a:pPr algn="l">
              <a:buFont typeface="Arial" pitchFamily="34" charset="0"/>
              <a:buChar char="•"/>
            </a:pPr>
            <a:r>
              <a:rPr lang="tr-TR" dirty="0"/>
              <a:t>Detaylı, doğru bir resim oluştur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Eski verilerle çelişen yeni veri bul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Yeni bir dizi kategori yarat ya da türleri sınıfla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Nedensel bir süreci ya da mekanizmayı belgele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Bir durumun arka planını ya da bağlamını rapor et</a:t>
            </a:r>
            <a:endParaRPr lang="tr-TR" sz="2000" dirty="0"/>
          </a:p>
        </p:txBody>
      </p:sp>
      <p:sp>
        <p:nvSpPr>
          <p:cNvPr id="7" name="6 Metin kutusu"/>
          <p:cNvSpPr txBox="1"/>
          <p:nvPr/>
        </p:nvSpPr>
        <p:spPr>
          <a:xfrm>
            <a:off x="7464152" y="1124744"/>
            <a:ext cx="295232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b="1" dirty="0"/>
              <a:t>Açıklayıcı</a:t>
            </a:r>
          </a:p>
          <a:p>
            <a:pPr algn="l">
              <a:buFont typeface="Arial" pitchFamily="34" charset="0"/>
              <a:buChar char="•"/>
            </a:pPr>
            <a:endParaRPr lang="tr-TR" dirty="0"/>
          </a:p>
          <a:p>
            <a:pPr algn="l">
              <a:buFont typeface="Arial" pitchFamily="34" charset="0"/>
              <a:buChar char="•"/>
            </a:pPr>
            <a:r>
              <a:rPr lang="tr-TR" dirty="0"/>
              <a:t>Bir kuramın kestirimlerini ya da ilkelerini sına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Bir kuramın açıklamasını detaylandır ya da zenginleştir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Bir kuramı yeni sorunlara ya da konulara uygula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Bir kestirim ya da açıklamayı destekle ya da çürüt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Sorun ya da konuları genel bir ilkeyle ilişkilendir</a:t>
            </a:r>
          </a:p>
          <a:p>
            <a:pPr algn="l">
              <a:buFont typeface="Arial" pitchFamily="34" charset="0"/>
              <a:buChar char="•"/>
            </a:pPr>
            <a:r>
              <a:rPr lang="tr-TR" dirty="0"/>
              <a:t>Hangi açıklamaların en iyisi olduğunu kararlaştır</a:t>
            </a:r>
          </a:p>
        </p:txBody>
      </p:sp>
    </p:spTree>
    <p:extLst>
      <p:ext uri="{BB962C8B-B14F-4D97-AF65-F5344CB8AC3E}">
        <p14:creationId xmlns:p14="http://schemas.microsoft.com/office/powerpoint/2010/main" val="4075598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04693" y="436156"/>
            <a:ext cx="9166308" cy="90872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</a:rPr>
              <a:t>Sosyal Araştırma</a:t>
            </a:r>
            <a:endParaRPr lang="tr-TR" sz="4800" dirty="0"/>
          </a:p>
        </p:txBody>
      </p:sp>
      <p:sp>
        <p:nvSpPr>
          <p:cNvPr id="579589" name="Rectangle 5"/>
          <p:cNvSpPr>
            <a:spLocks noChangeArrowheads="1"/>
          </p:cNvSpPr>
          <p:nvPr/>
        </p:nvSpPr>
        <p:spPr bwMode="auto">
          <a:xfrm>
            <a:off x="1059366" y="1628800"/>
            <a:ext cx="9924585" cy="4104456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tr-TR">
              <a:solidFill>
                <a:srgbClr val="414141"/>
              </a:solidFill>
            </a:endParaRPr>
          </a:p>
        </p:txBody>
      </p:sp>
      <p:sp>
        <p:nvSpPr>
          <p:cNvPr id="579598" name="Text Box 14"/>
          <p:cNvSpPr txBox="1">
            <a:spLocks noChangeArrowheads="1"/>
          </p:cNvSpPr>
          <p:nvPr/>
        </p:nvSpPr>
        <p:spPr bwMode="auto">
          <a:xfrm>
            <a:off x="5335554" y="2261155"/>
            <a:ext cx="1061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414141"/>
                </a:solidFill>
              </a:rPr>
              <a:t>Kuramlar</a:t>
            </a:r>
          </a:p>
        </p:txBody>
      </p:sp>
      <p:sp>
        <p:nvSpPr>
          <p:cNvPr id="579599" name="Text Box 15"/>
          <p:cNvSpPr txBox="1">
            <a:spLocks noChangeArrowheads="1"/>
          </p:cNvSpPr>
          <p:nvPr/>
        </p:nvSpPr>
        <p:spPr bwMode="auto">
          <a:xfrm>
            <a:off x="7804151" y="3422650"/>
            <a:ext cx="126348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>
                <a:solidFill>
                  <a:srgbClr val="414141"/>
                </a:solidFill>
              </a:rPr>
              <a:t>Denenceler</a:t>
            </a:r>
          </a:p>
        </p:txBody>
      </p:sp>
      <p:sp>
        <p:nvSpPr>
          <p:cNvPr id="579600" name="Text Box 16"/>
          <p:cNvSpPr txBox="1">
            <a:spLocks noChangeArrowheads="1"/>
          </p:cNvSpPr>
          <p:nvPr/>
        </p:nvSpPr>
        <p:spPr bwMode="auto">
          <a:xfrm>
            <a:off x="5283201" y="5080000"/>
            <a:ext cx="115692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rgbClr val="414141"/>
                </a:solidFill>
              </a:rPr>
              <a:t>Gözlemler</a:t>
            </a:r>
          </a:p>
        </p:txBody>
      </p:sp>
      <p:sp>
        <p:nvSpPr>
          <p:cNvPr id="579601" name="Text Box 17"/>
          <p:cNvSpPr txBox="1">
            <a:spLocks noChangeArrowheads="1"/>
          </p:cNvSpPr>
          <p:nvPr/>
        </p:nvSpPr>
        <p:spPr bwMode="auto">
          <a:xfrm>
            <a:off x="3143251" y="3429001"/>
            <a:ext cx="141384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>
                <a:solidFill>
                  <a:srgbClr val="414141"/>
                </a:solidFill>
              </a:rPr>
              <a:t>Ampirik </a:t>
            </a:r>
          </a:p>
          <a:p>
            <a:r>
              <a:rPr lang="tr-TR">
                <a:solidFill>
                  <a:srgbClr val="414141"/>
                </a:solidFill>
              </a:rPr>
              <a:t>genellemeler</a:t>
            </a:r>
          </a:p>
        </p:txBody>
      </p:sp>
      <p:sp>
        <p:nvSpPr>
          <p:cNvPr id="579602" name="Text Box 18"/>
          <p:cNvSpPr txBox="1">
            <a:spLocks noChangeArrowheads="1"/>
          </p:cNvSpPr>
          <p:nvPr/>
        </p:nvSpPr>
        <p:spPr bwMode="auto">
          <a:xfrm>
            <a:off x="2395608" y="4981764"/>
            <a:ext cx="2431176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tr-TR" sz="2800" b="1" dirty="0">
                <a:solidFill>
                  <a:srgbClr val="414141"/>
                </a:solidFill>
              </a:rPr>
              <a:t>TÜMEVARIM</a:t>
            </a:r>
          </a:p>
        </p:txBody>
      </p:sp>
      <p:sp>
        <p:nvSpPr>
          <p:cNvPr id="579603" name="Text Box 19"/>
          <p:cNvSpPr txBox="1">
            <a:spLocks noChangeArrowheads="1"/>
          </p:cNvSpPr>
          <p:nvPr/>
        </p:nvSpPr>
        <p:spPr bwMode="auto">
          <a:xfrm>
            <a:off x="6578511" y="1766813"/>
            <a:ext cx="2515432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414141"/>
                </a:solidFill>
              </a:rPr>
              <a:t>TÜMDENGELİM</a:t>
            </a:r>
          </a:p>
        </p:txBody>
      </p:sp>
      <p:sp>
        <p:nvSpPr>
          <p:cNvPr id="579611" name="Line 27"/>
          <p:cNvSpPr>
            <a:spLocks noChangeShapeType="1"/>
          </p:cNvSpPr>
          <p:nvPr/>
        </p:nvSpPr>
        <p:spPr bwMode="auto">
          <a:xfrm flipV="1">
            <a:off x="4008439" y="2636838"/>
            <a:ext cx="1150937" cy="6477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79612" name="Line 28"/>
          <p:cNvSpPr>
            <a:spLocks noChangeShapeType="1"/>
          </p:cNvSpPr>
          <p:nvPr/>
        </p:nvSpPr>
        <p:spPr bwMode="auto">
          <a:xfrm>
            <a:off x="6469389" y="2596078"/>
            <a:ext cx="1366838" cy="792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79613" name="Line 29"/>
          <p:cNvSpPr>
            <a:spLocks noChangeShapeType="1"/>
          </p:cNvSpPr>
          <p:nvPr/>
        </p:nvSpPr>
        <p:spPr bwMode="auto">
          <a:xfrm flipH="1">
            <a:off x="6383339" y="3860800"/>
            <a:ext cx="1728787" cy="12255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579614" name="Line 30"/>
          <p:cNvSpPr>
            <a:spLocks noChangeShapeType="1"/>
          </p:cNvSpPr>
          <p:nvPr/>
        </p:nvSpPr>
        <p:spPr bwMode="auto">
          <a:xfrm flipH="1" flipV="1">
            <a:off x="3935414" y="4221163"/>
            <a:ext cx="1368425" cy="7921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84631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1"/>
            <a:ext cx="5005039" cy="49628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Tüm insanlar yaşlanır.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Ahmet de bir insandır.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Dolayısıyla Ahmet de yaşlanır. </a:t>
            </a:r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6348761" y="1524540"/>
            <a:ext cx="5005039" cy="4962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İnsanlar yaşlanır.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Hayvanlar yaşlanır.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Bitkiler yaşlanır.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 smtClean="0"/>
              <a:t>Dolayısıyla tüm canlılar yaşlanır.</a:t>
            </a:r>
          </a:p>
        </p:txBody>
      </p:sp>
      <p:cxnSp>
        <p:nvCxnSpPr>
          <p:cNvPr id="6" name="Düz Bağlayıcı 5"/>
          <p:cNvCxnSpPr/>
          <p:nvPr/>
        </p:nvCxnSpPr>
        <p:spPr>
          <a:xfrm>
            <a:off x="5843239" y="1690688"/>
            <a:ext cx="0" cy="40187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11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>
                <a:solidFill>
                  <a:srgbClr val="FF0000"/>
                </a:solidFill>
              </a:rPr>
              <a:t>Sosyal </a:t>
            </a:r>
            <a:r>
              <a:rPr lang="tr-TR" altLang="tr-TR" b="1" dirty="0" smtClean="0">
                <a:solidFill>
                  <a:srgbClr val="FF0000"/>
                </a:solidFill>
              </a:rPr>
              <a:t>Araştırma</a:t>
            </a:r>
            <a:endParaRPr lang="tr-TR" altLang="tr-TR" b="1" dirty="0">
              <a:solidFill>
                <a:srgbClr val="FF00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71961"/>
            <a:ext cx="10515600" cy="4705002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 dirty="0"/>
          </a:p>
          <a:p>
            <a:pPr>
              <a:lnSpc>
                <a:spcPct val="80000"/>
              </a:lnSpc>
              <a:buNone/>
            </a:pPr>
            <a:r>
              <a:rPr lang="tr-TR" sz="2400" dirty="0" smtClean="0"/>
              <a:t>Araştırmacıların </a:t>
            </a:r>
            <a:r>
              <a:rPr lang="tr-TR" sz="2400" dirty="0"/>
              <a:t>toplumsal dünya hakkında bilimsel temelli bilgi üretmek için </a:t>
            </a:r>
            <a:endParaRPr lang="tr-TR" sz="2400" dirty="0" smtClean="0"/>
          </a:p>
          <a:p>
            <a:pPr>
              <a:lnSpc>
                <a:spcPct val="80000"/>
              </a:lnSpc>
              <a:buNone/>
            </a:pPr>
            <a:r>
              <a:rPr lang="tr-TR" sz="2400" dirty="0" smtClean="0"/>
              <a:t>sistematik </a:t>
            </a:r>
            <a:r>
              <a:rPr lang="tr-TR" sz="2400" dirty="0"/>
              <a:t>olarak uyguladığı yöntem </a:t>
            </a:r>
            <a:r>
              <a:rPr lang="tr-TR" sz="2400" dirty="0" smtClean="0"/>
              <a:t>ve yöntembilimlerin </a:t>
            </a:r>
            <a:r>
              <a:rPr lang="tr-TR" sz="2400" dirty="0"/>
              <a:t>bir </a:t>
            </a:r>
            <a:r>
              <a:rPr lang="tr-TR" sz="2400" dirty="0" smtClean="0"/>
              <a:t>toplamıdır.</a:t>
            </a:r>
            <a:endParaRPr lang="tr-TR" sz="24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dirty="0" smtClean="0"/>
          </a:p>
          <a:p>
            <a:pPr algn="just">
              <a:lnSpc>
                <a:spcPct val="80000"/>
              </a:lnSpc>
              <a:buNone/>
            </a:pPr>
            <a:r>
              <a:rPr lang="tr-TR" sz="2400" dirty="0"/>
              <a:t>-</a:t>
            </a:r>
            <a:r>
              <a:rPr lang="tr-TR" sz="2400" dirty="0" smtClean="0"/>
              <a:t>Olayların incelenmesi ve sorunun tespiti,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400" dirty="0" smtClean="0"/>
              <a:t>-soruna </a:t>
            </a:r>
            <a:r>
              <a:rPr lang="tr-TR" sz="2400" dirty="0"/>
              <a:t>ilişkin daha önceki bilgi birikiminin </a:t>
            </a:r>
            <a:r>
              <a:rPr lang="tr-TR" sz="2400" dirty="0" smtClean="0"/>
              <a:t>incelenmesi</a:t>
            </a:r>
            <a:r>
              <a:rPr lang="tr-TR" sz="2400" dirty="0"/>
              <a:t>,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400" dirty="0" smtClean="0"/>
              <a:t>-verilerin toplanması</a:t>
            </a:r>
            <a:r>
              <a:rPr lang="tr-TR" sz="2400" dirty="0"/>
              <a:t>, </a:t>
            </a:r>
            <a:endParaRPr lang="tr-TR" sz="2400" dirty="0" smtClean="0"/>
          </a:p>
          <a:p>
            <a:pPr algn="just">
              <a:lnSpc>
                <a:spcPct val="80000"/>
              </a:lnSpc>
              <a:buNone/>
            </a:pPr>
            <a:r>
              <a:rPr lang="tr-TR" sz="2400" dirty="0"/>
              <a:t>-</a:t>
            </a:r>
            <a:r>
              <a:rPr lang="tr-TR" sz="2400" dirty="0" smtClean="0"/>
              <a:t>düzenlenmesi</a:t>
            </a:r>
            <a:r>
              <a:rPr lang="tr-TR" sz="2400" dirty="0"/>
              <a:t>, </a:t>
            </a:r>
            <a:endParaRPr lang="tr-TR" sz="2400" dirty="0" smtClean="0"/>
          </a:p>
          <a:p>
            <a:pPr algn="just">
              <a:lnSpc>
                <a:spcPct val="80000"/>
              </a:lnSpc>
              <a:buNone/>
            </a:pPr>
            <a:r>
              <a:rPr lang="tr-TR" sz="2400" dirty="0"/>
              <a:t>-</a:t>
            </a:r>
            <a:r>
              <a:rPr lang="tr-TR" sz="2400" dirty="0" smtClean="0"/>
              <a:t>analiz </a:t>
            </a:r>
            <a:r>
              <a:rPr lang="tr-TR" sz="2400" dirty="0"/>
              <a:t>ve senteze tabi </a:t>
            </a:r>
            <a:r>
              <a:rPr lang="tr-TR" sz="2400" dirty="0" smtClean="0"/>
              <a:t>tutulması,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400" dirty="0"/>
              <a:t>-</a:t>
            </a:r>
            <a:r>
              <a:rPr lang="tr-TR" sz="2400" dirty="0" smtClean="0"/>
              <a:t>yorumlanması ve değerlendirilmesi,</a:t>
            </a:r>
          </a:p>
          <a:p>
            <a:pPr algn="just">
              <a:lnSpc>
                <a:spcPct val="80000"/>
              </a:lnSpc>
              <a:buNone/>
            </a:pPr>
            <a:r>
              <a:rPr lang="tr-TR" sz="2400" dirty="0"/>
              <a:t>-</a:t>
            </a:r>
            <a:r>
              <a:rPr lang="tr-TR" sz="2400" dirty="0" smtClean="0"/>
              <a:t>anlamlı </a:t>
            </a:r>
            <a:r>
              <a:rPr lang="tr-TR" sz="2400" dirty="0"/>
              <a:t>bilgiler bütünü </a:t>
            </a:r>
            <a:r>
              <a:rPr lang="tr-TR" sz="2400" dirty="0" smtClean="0"/>
              <a:t>haline getirilmesi.</a:t>
            </a:r>
          </a:p>
          <a:p>
            <a:pPr algn="just">
              <a:lnSpc>
                <a:spcPct val="80000"/>
              </a:lnSpc>
              <a:buNone/>
            </a:pPr>
            <a:endParaRPr lang="tr-TR" sz="2000" dirty="0"/>
          </a:p>
          <a:p>
            <a:pPr algn="just">
              <a:lnSpc>
                <a:spcPct val="80000"/>
              </a:lnSpc>
              <a:buNone/>
            </a:pPr>
            <a:endParaRPr lang="tr-TR" sz="20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 dirty="0"/>
          </a:p>
        </p:txBody>
      </p:sp>
    </p:spTree>
    <p:extLst>
      <p:ext uri="{BB962C8B-B14F-4D97-AF65-F5344CB8AC3E}">
        <p14:creationId xmlns:p14="http://schemas.microsoft.com/office/powerpoint/2010/main" val="369202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>
                <a:solidFill>
                  <a:srgbClr val="FF0000"/>
                </a:solidFill>
              </a:rPr>
              <a:t>Sosyal Araştırma Dizaynının Belirleyenleri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515600" cy="479819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/>
              <a:t>1) Araştırmanın Amacı/ Türü</a:t>
            </a:r>
          </a:p>
          <a:p>
            <a:pPr lvl="1">
              <a:lnSpc>
                <a:spcPct val="80000"/>
              </a:lnSpc>
            </a:pPr>
            <a:r>
              <a:rPr lang="tr-TR" altLang="tr-TR" sz="1800" dirty="0"/>
              <a:t>Keşfedici</a:t>
            </a:r>
          </a:p>
          <a:p>
            <a:pPr lvl="1">
              <a:lnSpc>
                <a:spcPct val="80000"/>
              </a:lnSpc>
            </a:pPr>
            <a:r>
              <a:rPr lang="tr-TR" altLang="tr-TR" sz="1800" dirty="0"/>
              <a:t>Betimleyici</a:t>
            </a:r>
          </a:p>
          <a:p>
            <a:pPr lvl="1">
              <a:lnSpc>
                <a:spcPct val="80000"/>
              </a:lnSpc>
            </a:pPr>
            <a:r>
              <a:rPr lang="tr-TR" altLang="tr-TR" sz="1800" dirty="0"/>
              <a:t>Açıklayıcı</a:t>
            </a:r>
          </a:p>
          <a:p>
            <a:pPr lvl="1">
              <a:lnSpc>
                <a:spcPct val="80000"/>
              </a:lnSpc>
            </a:pPr>
            <a:r>
              <a:rPr lang="tr-TR" altLang="tr-TR" sz="1800" dirty="0"/>
              <a:t>Politika Yönelimli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/>
              <a:t>2) Araştırmanın Yönelimi</a:t>
            </a:r>
          </a:p>
          <a:p>
            <a:pPr lvl="1">
              <a:lnSpc>
                <a:spcPct val="80000"/>
              </a:lnSpc>
            </a:pPr>
            <a:r>
              <a:rPr lang="tr-TR" altLang="tr-TR" sz="1800" dirty="0"/>
              <a:t>Temel</a:t>
            </a:r>
          </a:p>
          <a:p>
            <a:pPr lvl="1">
              <a:lnSpc>
                <a:spcPct val="80000"/>
              </a:lnSpc>
            </a:pPr>
            <a:r>
              <a:rPr lang="tr-TR" altLang="tr-TR" sz="1800" dirty="0"/>
              <a:t>Uygulamalı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/>
              <a:t>3) Araştırmanın Öznesi</a:t>
            </a:r>
          </a:p>
          <a:p>
            <a:pPr lvl="1">
              <a:lnSpc>
                <a:spcPct val="80000"/>
              </a:lnSpc>
            </a:pPr>
            <a:r>
              <a:rPr lang="tr-TR" altLang="tr-TR" sz="1800" dirty="0"/>
              <a:t>Analiz Birimi, Sosyal gerçekliğin öznesi, Gözlem birimi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/>
              <a:t>4)Zaman Boyutu</a:t>
            </a:r>
          </a:p>
          <a:p>
            <a:pPr lvl="1">
              <a:lnSpc>
                <a:spcPct val="80000"/>
              </a:lnSpc>
            </a:pPr>
            <a:r>
              <a:rPr lang="tr-TR" altLang="tr-TR" sz="1800" dirty="0" err="1"/>
              <a:t>Kesitsel</a:t>
            </a:r>
            <a:r>
              <a:rPr lang="tr-TR" altLang="tr-TR" sz="1800" dirty="0"/>
              <a:t>, </a:t>
            </a:r>
            <a:r>
              <a:rPr lang="tr-TR" altLang="tr-TR" sz="1800" dirty="0" err="1"/>
              <a:t>Boylamsal</a:t>
            </a:r>
            <a:r>
              <a:rPr lang="tr-TR" altLang="tr-TR" sz="1800" dirty="0"/>
              <a:t> (Zaman Serisi), Vaka Çalışması/ Örnek olay çalışması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800" b="1" dirty="0"/>
              <a:t>5) </a:t>
            </a:r>
            <a:r>
              <a:rPr lang="tr-TR" altLang="tr-TR" sz="1800" b="1" dirty="0" smtClean="0"/>
              <a:t>Araştırmanın </a:t>
            </a:r>
            <a:r>
              <a:rPr lang="tr-TR" altLang="tr-TR" sz="1800" b="1" dirty="0"/>
              <a:t>D</a:t>
            </a:r>
            <a:r>
              <a:rPr lang="tr-TR" altLang="tr-TR" sz="1800" b="1" dirty="0" smtClean="0"/>
              <a:t>eseni ve Veri </a:t>
            </a:r>
            <a:r>
              <a:rPr lang="tr-TR" altLang="tr-TR" sz="1800" b="1" dirty="0"/>
              <a:t>Derleme Biçimleri</a:t>
            </a:r>
          </a:p>
          <a:p>
            <a:pPr lvl="1">
              <a:lnSpc>
                <a:spcPct val="80000"/>
              </a:lnSpc>
            </a:pPr>
            <a:r>
              <a:rPr lang="tr-TR" altLang="tr-TR" sz="1800" dirty="0" smtClean="0"/>
              <a:t>Nicel araştırma</a:t>
            </a:r>
            <a:endParaRPr lang="tr-TR" altLang="tr-TR" sz="1800" dirty="0"/>
          </a:p>
          <a:p>
            <a:pPr lvl="1">
              <a:lnSpc>
                <a:spcPct val="80000"/>
              </a:lnSpc>
            </a:pPr>
            <a:r>
              <a:rPr lang="tr-TR" altLang="tr-TR" sz="1800" dirty="0"/>
              <a:t>Nitel </a:t>
            </a:r>
            <a:r>
              <a:rPr lang="tr-TR" altLang="tr-TR" sz="1800" dirty="0" smtClean="0"/>
              <a:t>araştırma</a:t>
            </a:r>
            <a:endParaRPr lang="tr-TR" altLang="tr-TR" sz="18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600" dirty="0"/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1800" dirty="0"/>
          </a:p>
        </p:txBody>
      </p:sp>
    </p:spTree>
    <p:extLst>
      <p:ext uri="{BB962C8B-B14F-4D97-AF65-F5344CB8AC3E}">
        <p14:creationId xmlns:p14="http://schemas.microsoft.com/office/powerpoint/2010/main" val="185601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00722"/>
            <a:ext cx="10515600" cy="981308"/>
          </a:xfrm>
        </p:spPr>
        <p:txBody>
          <a:bodyPr>
            <a:normAutofit fontScale="90000"/>
          </a:bodyPr>
          <a:lstStyle/>
          <a:p>
            <a:pPr algn="ctr"/>
            <a:r>
              <a:rPr lang="tr-TR" altLang="tr-TR" b="1" dirty="0">
                <a:solidFill>
                  <a:srgbClr val="FF0000"/>
                </a:solidFill>
              </a:rPr>
              <a:t>Araştırmanın </a:t>
            </a:r>
            <a:r>
              <a:rPr lang="tr-TR" altLang="tr-TR" b="1" dirty="0" smtClean="0">
                <a:solidFill>
                  <a:srgbClr val="FF0000"/>
                </a:solidFill>
              </a:rPr>
              <a:t>Amacı/Türü</a:t>
            </a:r>
            <a:r>
              <a:rPr lang="tr-TR" altLang="tr-TR" dirty="0"/>
              <a:t/>
            </a:r>
            <a:br>
              <a:rPr lang="tr-TR" altLang="tr-TR" dirty="0"/>
            </a:br>
            <a:endParaRPr lang="tr-TR" altLang="tr-TR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82030"/>
            <a:ext cx="10515600" cy="4994933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tr-TR" altLang="tr-TR" sz="2400" b="1" dirty="0"/>
              <a:t>1) Keşfedici </a:t>
            </a:r>
            <a:r>
              <a:rPr lang="tr-TR" altLang="tr-TR" sz="2400" b="1" dirty="0" smtClean="0"/>
              <a:t>Araştırma</a:t>
            </a:r>
          </a:p>
          <a:p>
            <a:pPr marL="533400" indent="-533400">
              <a:lnSpc>
                <a:spcPct val="80000"/>
              </a:lnSpc>
            </a:pPr>
            <a:endParaRPr lang="tr-TR" altLang="tr-TR" sz="1800" dirty="0"/>
          </a:p>
          <a:p>
            <a:pPr marL="533400" indent="-533400">
              <a:lnSpc>
                <a:spcPct val="80000"/>
              </a:lnSpc>
            </a:pPr>
            <a:r>
              <a:rPr lang="tr-TR" altLang="tr-TR" sz="1800" dirty="0" smtClean="0"/>
              <a:t>Biçimsel </a:t>
            </a:r>
            <a:r>
              <a:rPr lang="tr-TR" altLang="tr-TR" sz="1800" dirty="0"/>
              <a:t>Araştırma diye de adlandırılır.</a:t>
            </a:r>
          </a:p>
          <a:p>
            <a:pPr marL="533400" indent="-533400">
              <a:lnSpc>
                <a:spcPct val="80000"/>
              </a:lnSpc>
            </a:pPr>
            <a:r>
              <a:rPr lang="tr-TR" altLang="tr-TR" sz="1800" dirty="0"/>
              <a:t>Amaçları;</a:t>
            </a:r>
          </a:p>
          <a:p>
            <a:pPr marL="914400" lvl="1" indent="-457200">
              <a:lnSpc>
                <a:spcPct val="80000"/>
              </a:lnSpc>
            </a:pPr>
            <a:r>
              <a:rPr lang="tr-TR" altLang="tr-TR" sz="1800" dirty="0"/>
              <a:t>Ele alınan konuya yakınlaşmak;</a:t>
            </a:r>
          </a:p>
          <a:p>
            <a:pPr marL="914400" lvl="1" indent="-457200">
              <a:lnSpc>
                <a:spcPct val="80000"/>
              </a:lnSpc>
            </a:pPr>
            <a:r>
              <a:rPr lang="tr-TR" altLang="tr-TR" sz="1800" dirty="0"/>
              <a:t>Neyin olduğuna dair iyi düzenlenmiş bir veri/bilgi tabanı oluşturmak;</a:t>
            </a:r>
          </a:p>
          <a:p>
            <a:pPr marL="914400" lvl="1" indent="-457200">
              <a:lnSpc>
                <a:spcPct val="80000"/>
              </a:lnSpc>
            </a:pPr>
            <a:r>
              <a:rPr lang="tr-TR" altLang="tr-TR" sz="1800" dirty="0"/>
              <a:t>Gevşek ve geçici teoriler geliştirerek, çeşitli düşünceler ortaya atmak</a:t>
            </a:r>
          </a:p>
          <a:p>
            <a:pPr marL="914400" lvl="1" indent="-457200">
              <a:lnSpc>
                <a:spcPct val="80000"/>
              </a:lnSpc>
            </a:pPr>
            <a:r>
              <a:rPr lang="tr-TR" altLang="tr-TR" sz="1800" dirty="0"/>
              <a:t>Daha sistematik incelemeler için rafine konular ve sorular formüle etmek</a:t>
            </a:r>
          </a:p>
          <a:p>
            <a:pPr marL="914400" lvl="1" indent="-457200">
              <a:lnSpc>
                <a:spcPct val="80000"/>
              </a:lnSpc>
            </a:pPr>
            <a:r>
              <a:rPr lang="tr-TR" altLang="tr-TR" sz="1800" dirty="0"/>
              <a:t>Gelecek çalışmaların önünü açıcı nitelikte fizibiliteler yapmak</a:t>
            </a:r>
          </a:p>
          <a:p>
            <a:pPr marL="533400" indent="-533400">
              <a:lnSpc>
                <a:spcPct val="80000"/>
              </a:lnSpc>
            </a:pPr>
            <a:r>
              <a:rPr lang="tr-TR" altLang="tr-TR" sz="1800" dirty="0"/>
              <a:t>Ne? sorusunu sorar (Örnek: Ayrıcalıklı statü nedir?)</a:t>
            </a:r>
          </a:p>
          <a:p>
            <a:pPr marL="533400" indent="-533400">
              <a:lnSpc>
                <a:spcPct val="80000"/>
              </a:lnSpc>
            </a:pPr>
            <a:r>
              <a:rPr lang="tr-TR" altLang="tr-TR" sz="1800" dirty="0"/>
              <a:t>Kesin yanıtların verilmesi </a:t>
            </a:r>
            <a:r>
              <a:rPr lang="tr-TR" altLang="tr-TR" sz="1800" dirty="0" smtClean="0"/>
              <a:t>beklenmez.</a:t>
            </a:r>
            <a:endParaRPr lang="tr-TR" altLang="tr-TR" sz="1800" dirty="0"/>
          </a:p>
        </p:txBody>
      </p:sp>
    </p:spTree>
    <p:extLst>
      <p:ext uri="{BB962C8B-B14F-4D97-AF65-F5344CB8AC3E}">
        <p14:creationId xmlns:p14="http://schemas.microsoft.com/office/powerpoint/2010/main" val="21964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850358"/>
          </a:xfrm>
        </p:spPr>
        <p:txBody>
          <a:bodyPr/>
          <a:lstStyle/>
          <a:p>
            <a:pPr algn="ctr"/>
            <a:r>
              <a:rPr lang="tr-TR" altLang="tr-TR" b="1" dirty="0">
                <a:solidFill>
                  <a:srgbClr val="FF0000"/>
                </a:solidFill>
              </a:rPr>
              <a:t>Araştırmanın Amacı/Türü</a:t>
            </a:r>
            <a:endParaRPr lang="tr-TR" altLang="tr-TR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16205"/>
            <a:ext cx="10515600" cy="4760758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altLang="tr-TR" sz="2400" b="1" dirty="0" smtClean="0"/>
              <a:t>2) Betimleyici Araştırma</a:t>
            </a:r>
          </a:p>
          <a:p>
            <a:pPr>
              <a:lnSpc>
                <a:spcPct val="80000"/>
              </a:lnSpc>
            </a:pPr>
            <a:endParaRPr lang="tr-TR" altLang="tr-TR" sz="2000" dirty="0"/>
          </a:p>
          <a:p>
            <a:pPr>
              <a:lnSpc>
                <a:spcPct val="80000"/>
              </a:lnSpc>
            </a:pPr>
            <a:r>
              <a:rPr lang="tr-TR" altLang="tr-TR" sz="2000" dirty="0" smtClean="0"/>
              <a:t>Genellikle </a:t>
            </a:r>
            <a:r>
              <a:rPr lang="tr-TR" altLang="tr-TR" sz="2000" dirty="0"/>
              <a:t>yeterli bilgi birikiminin ve gelişkin düşüncelerin olduğu alanlardaki konuların bütünlüklü yada detay 'fotoğraflarını' sunar. Çoğunlukla nicel veri toplama teknikleri kullanır. 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Amaçları:</a:t>
            </a:r>
          </a:p>
          <a:p>
            <a:pPr lvl="1">
              <a:lnSpc>
                <a:spcPct val="80000"/>
              </a:lnSpc>
            </a:pPr>
            <a:r>
              <a:rPr lang="tr-TR" altLang="tr-TR" sz="1600" dirty="0"/>
              <a:t>Ele alınan grubun iyi düzenlenmiş zengin bir profilini edinmek.</a:t>
            </a:r>
          </a:p>
          <a:p>
            <a:pPr lvl="1">
              <a:lnSpc>
                <a:spcPct val="80000"/>
              </a:lnSpc>
            </a:pPr>
            <a:r>
              <a:rPr lang="tr-TR" altLang="tr-TR" sz="1600" dirty="0"/>
              <a:t>Süreç, ilişki yada mekanizmaları betimlemeye çalışarak, durum tespiti yapmak..</a:t>
            </a:r>
          </a:p>
          <a:p>
            <a:pPr lvl="1">
              <a:lnSpc>
                <a:spcPct val="80000"/>
              </a:lnSpc>
            </a:pPr>
            <a:r>
              <a:rPr lang="tr-TR" altLang="tr-TR" sz="1600" dirty="0"/>
              <a:t>Yeni kategori setleri yada sınıflandırmalar geliştirmek</a:t>
            </a:r>
          </a:p>
          <a:p>
            <a:pPr lvl="1">
              <a:lnSpc>
                <a:spcPct val="80000"/>
              </a:lnSpc>
            </a:pPr>
            <a:r>
              <a:rPr lang="tr-TR" altLang="tr-TR" sz="1600" dirty="0"/>
              <a:t>Yeni açıklamaları kışkırtacak bilgi öbekleri oluşturmak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"Nasıl?" ve "Kim" sorularını sorar. 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Keşfedici çalışmaya kıyasla çok daha gelişkin bir düşünsel hazırlık gerektirir. 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Keşfedici araştırmadan çok daha sistemli ve iyi tanımlanmış yöntem ve tekniklerin varlığını gerektirir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Belli bir olguyu, özneyi, örneklemeyi vb. ayrıntılı bir şekilde betimlemeyi amaçlar.</a:t>
            </a:r>
          </a:p>
        </p:txBody>
      </p:sp>
    </p:spTree>
    <p:extLst>
      <p:ext uri="{BB962C8B-B14F-4D97-AF65-F5344CB8AC3E}">
        <p14:creationId xmlns:p14="http://schemas.microsoft.com/office/powerpoint/2010/main" val="236918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86707"/>
            <a:ext cx="10515600" cy="738846"/>
          </a:xfrm>
        </p:spPr>
        <p:txBody>
          <a:bodyPr/>
          <a:lstStyle/>
          <a:p>
            <a:pPr algn="ctr"/>
            <a:r>
              <a:rPr lang="tr-TR" altLang="tr-TR" b="1" dirty="0">
                <a:solidFill>
                  <a:srgbClr val="FF0000"/>
                </a:solidFill>
              </a:rPr>
              <a:t>Araştırmanın Amacı/Türü</a:t>
            </a:r>
            <a:endParaRPr lang="tr-TR" altLang="tr-TR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25912"/>
            <a:ext cx="10515600" cy="5151051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tr-TR" altLang="tr-TR" sz="2400" b="1" dirty="0" smtClean="0"/>
              <a:t>3) Açıklayıcı Araştırma</a:t>
            </a:r>
          </a:p>
          <a:p>
            <a:pPr>
              <a:lnSpc>
                <a:spcPct val="90000"/>
              </a:lnSpc>
            </a:pPr>
            <a:endParaRPr lang="tr-TR" altLang="tr-TR" sz="2000" dirty="0"/>
          </a:p>
          <a:p>
            <a:pPr>
              <a:lnSpc>
                <a:spcPct val="90000"/>
              </a:lnSpc>
            </a:pPr>
            <a:r>
              <a:rPr lang="tr-TR" altLang="tr-TR" sz="2000" dirty="0" smtClean="0"/>
              <a:t>Hali </a:t>
            </a:r>
            <a:r>
              <a:rPr lang="tr-TR" altLang="tr-TR" sz="2000" dirty="0"/>
              <a:t>hazırda bilinen ve betimlenmiş bir konunun ardında yatan nedenleri, temelleriyle birlikte ortaya </a:t>
            </a:r>
            <a:r>
              <a:rPr lang="tr-TR" altLang="tr-TR" sz="2000" dirty="0" smtClean="0"/>
              <a:t>koyar.</a:t>
            </a:r>
          </a:p>
          <a:p>
            <a:r>
              <a:rPr lang="tr-TR" altLang="tr-TR" sz="2000" dirty="0"/>
              <a:t>Çoğunlukla ilişkiseldir. </a:t>
            </a:r>
            <a:endParaRPr lang="tr-TR" altLang="tr-TR" sz="2000" dirty="0" smtClean="0"/>
          </a:p>
          <a:p>
            <a:pPr>
              <a:lnSpc>
                <a:spcPct val="90000"/>
              </a:lnSpc>
            </a:pPr>
            <a:r>
              <a:rPr lang="tr-TR" altLang="tr-TR" sz="2000" dirty="0" smtClean="0"/>
              <a:t>Niceliksel </a:t>
            </a:r>
            <a:r>
              <a:rPr lang="tr-TR" altLang="tr-TR" sz="2000" dirty="0"/>
              <a:t>ve niteliksek veri toplama tekniklerini </a:t>
            </a:r>
            <a:r>
              <a:rPr lang="tr-TR" altLang="tr-TR" sz="2000" dirty="0" smtClean="0"/>
              <a:t>tek tek ya da karma </a:t>
            </a:r>
            <a:r>
              <a:rPr lang="tr-TR" altLang="tr-TR" sz="2000" dirty="0"/>
              <a:t>olarak kullanır</a:t>
            </a:r>
            <a:r>
              <a:rPr lang="tr-TR" altLang="tr-TR" sz="20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tr-TR" altLang="tr-TR" sz="2000" dirty="0" smtClean="0"/>
              <a:t>“</a:t>
            </a:r>
            <a:r>
              <a:rPr lang="tr-TR" altLang="tr-TR" sz="2000" dirty="0"/>
              <a:t>Niçin?" sorusunun peşinde koşar. Benimsenen kuramlara bağlı olarak, birden fazla açıklama biçiminin olduğu unutulmamalıdır.</a:t>
            </a:r>
          </a:p>
          <a:p>
            <a:pPr>
              <a:lnSpc>
                <a:spcPct val="90000"/>
              </a:lnSpc>
            </a:pPr>
            <a:r>
              <a:rPr lang="tr-TR" altLang="tr-TR" sz="2000" dirty="0"/>
              <a:t>Teori yada hipotezlerin geçerliliğini </a:t>
            </a:r>
            <a:r>
              <a:rPr lang="tr-TR" altLang="tr-TR" sz="2000" dirty="0" smtClean="0"/>
              <a:t>belirler.</a:t>
            </a:r>
            <a:endParaRPr lang="tr-TR" altLang="tr-TR" sz="2000" dirty="0"/>
          </a:p>
          <a:p>
            <a:pPr>
              <a:lnSpc>
                <a:spcPct val="90000"/>
              </a:lnSpc>
            </a:pPr>
            <a:r>
              <a:rPr lang="tr-TR" altLang="tr-TR" sz="2000" dirty="0"/>
              <a:t>Hangi açıklama biçiminin daha doğru olduğunu ortaya koyar.</a:t>
            </a:r>
          </a:p>
          <a:p>
            <a:pPr>
              <a:lnSpc>
                <a:spcPct val="90000"/>
              </a:lnSpc>
            </a:pPr>
            <a:r>
              <a:rPr lang="tr-TR" altLang="tr-TR" sz="2000" dirty="0"/>
              <a:t>Genellemeye yönelerek, ortak ifadeler altında farklı konuları birleştirir.</a:t>
            </a:r>
          </a:p>
          <a:p>
            <a:pPr>
              <a:lnSpc>
                <a:spcPct val="90000"/>
              </a:lnSpc>
            </a:pPr>
            <a:r>
              <a:rPr lang="tr-TR" altLang="tr-TR" sz="2000" dirty="0"/>
              <a:t>Teori inşa eder ve dönüştürerek geliştirir.</a:t>
            </a:r>
          </a:p>
          <a:p>
            <a:pPr>
              <a:lnSpc>
                <a:spcPct val="90000"/>
              </a:lnSpc>
            </a:pPr>
            <a:r>
              <a:rPr lang="tr-TR" altLang="tr-TR" sz="2000" dirty="0"/>
              <a:t>Teoriyi yeni konu ve alanlara doğru genişletir.</a:t>
            </a:r>
          </a:p>
        </p:txBody>
      </p:sp>
    </p:spTree>
    <p:extLst>
      <p:ext uri="{BB962C8B-B14F-4D97-AF65-F5344CB8AC3E}">
        <p14:creationId xmlns:p14="http://schemas.microsoft.com/office/powerpoint/2010/main" val="405235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>
                <a:solidFill>
                  <a:srgbClr val="FF0000"/>
                </a:solidFill>
              </a:rPr>
              <a:t>Araştırmanın Amacı/Türü</a:t>
            </a:r>
            <a:endParaRPr lang="tr-TR" altLang="tr-TR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71961"/>
            <a:ext cx="10515600" cy="4705002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tr-TR" altLang="tr-TR" sz="2400" b="1" dirty="0" smtClean="0"/>
              <a:t>4) Politika Yönelimli Araştırma</a:t>
            </a:r>
          </a:p>
          <a:p>
            <a:pPr>
              <a:lnSpc>
                <a:spcPct val="80000"/>
              </a:lnSpc>
            </a:pPr>
            <a:endParaRPr lang="tr-TR" altLang="tr-TR" sz="2000" dirty="0"/>
          </a:p>
          <a:p>
            <a:pPr>
              <a:lnSpc>
                <a:spcPct val="80000"/>
              </a:lnSpc>
            </a:pPr>
            <a:r>
              <a:rPr lang="tr-TR" altLang="tr-TR" sz="2000" dirty="0" smtClean="0"/>
              <a:t>Bu </a:t>
            </a:r>
            <a:r>
              <a:rPr lang="tr-TR" altLang="tr-TR" sz="2000" dirty="0"/>
              <a:t>araştırma türünün başlangıç noktasını, gereksinimlerin ve/veya politika amaçlarının belirlenmesi oluşturur. 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Bu konu, bilimsel araştırmanın ilgi alanı dışındadır. 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 Politika yönelimli bilimsel araştırma, politika gereksinim ve amaçlarının bilimsel araştırma amaçlarına dönüştürülmesi ile başlar ve standart araştırma aşamalarının uygulanması ile devam eder. 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Veri analizi aşamasını takiben, politika önerileri geliştirilir. 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Geliştirilecek politika önerileri; politikanın niteliğine göre (kalkınma, güvenlik vb.), araç (yönetsel, örgütsel </a:t>
            </a:r>
            <a:r>
              <a:rPr lang="tr-TR" altLang="tr-TR" sz="2000" dirty="0" err="1"/>
              <a:t>vb</a:t>
            </a:r>
            <a:r>
              <a:rPr lang="tr-TR" altLang="tr-TR" sz="2000" dirty="0"/>
              <a:t>) -amaç (üretkenlik, etkinlik </a:t>
            </a:r>
            <a:r>
              <a:rPr lang="tr-TR" altLang="tr-TR" sz="2000" dirty="0" err="1"/>
              <a:t>vb</a:t>
            </a:r>
            <a:r>
              <a:rPr lang="tr-TR" altLang="tr-TR" sz="2000" dirty="0"/>
              <a:t>) bağlantılarına göre ve çalışmanın karakterine göre (mevcudu değerlendirme, alternatif geliştirme) değişir. </a:t>
            </a:r>
          </a:p>
          <a:p>
            <a:pPr>
              <a:lnSpc>
                <a:spcPct val="80000"/>
              </a:lnSpc>
            </a:pPr>
            <a:r>
              <a:rPr lang="tr-TR" altLang="tr-TR" sz="2000" dirty="0"/>
              <a:t>Politika önerilerinin somut politika başlıklarına dönüşmesi ve gerekli planlamanın yapılması ile başlayan süreç tümüyle örgütsel çerçevenin sorumluluğu altındadır. </a:t>
            </a:r>
          </a:p>
        </p:txBody>
      </p:sp>
    </p:spTree>
    <p:extLst>
      <p:ext uri="{BB962C8B-B14F-4D97-AF65-F5344CB8AC3E}">
        <p14:creationId xmlns:p14="http://schemas.microsoft.com/office/powerpoint/2010/main" val="4145411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738</Words>
  <Application>Microsoft Office PowerPoint</Application>
  <PresentationFormat>Geniş ekran</PresentationFormat>
  <Paragraphs>132</Paragraphs>
  <Slides>10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Teması</vt:lpstr>
      <vt:lpstr>Sosyal Araştırma</vt:lpstr>
      <vt:lpstr>Sosyal Araştırma</vt:lpstr>
      <vt:lpstr>Sosyal Araştırma</vt:lpstr>
      <vt:lpstr>Sosyal Araştırma</vt:lpstr>
      <vt:lpstr>Sosyal Araştırma Dizaynının Belirleyenleri</vt:lpstr>
      <vt:lpstr>Araştırmanın Amacı/Türü </vt:lpstr>
      <vt:lpstr>Araştırmanın Amacı/Türü</vt:lpstr>
      <vt:lpstr>Araştırmanın Amacı/Türü</vt:lpstr>
      <vt:lpstr>Araştırmanın Amacı/Türü</vt:lpstr>
      <vt:lpstr>Araştırma Türleri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Araştırma</dc:title>
  <dc:creator>Asus</dc:creator>
  <cp:lastModifiedBy>Asus</cp:lastModifiedBy>
  <cp:revision>1</cp:revision>
  <dcterms:created xsi:type="dcterms:W3CDTF">2020-01-31T22:23:50Z</dcterms:created>
  <dcterms:modified xsi:type="dcterms:W3CDTF">2020-01-31T22:25:31Z</dcterms:modified>
</cp:coreProperties>
</file>