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515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716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517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491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281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539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460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4026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083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0304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211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0D5E3-2C39-4F4E-9742-5468A3C63C47}" type="datetimeFigureOut">
              <a:rPr lang="tr-TR" smtClean="0"/>
              <a:t>18.03.2020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AA109-A145-49CF-ABC6-246292E0BE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8146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9</a:t>
            </a:r>
            <a:r>
              <a:rPr lang="tr-TR" dirty="0" smtClean="0"/>
              <a:t>. ders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671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Bağıntı: </a:t>
            </a:r>
            <a:r>
              <a:rPr lang="tr-TR" dirty="0" err="1" smtClean="0"/>
              <a:t>dizimsel</a:t>
            </a:r>
            <a:r>
              <a:rPr lang="tr-TR" dirty="0" smtClean="0"/>
              <a:t> ve </a:t>
            </a:r>
            <a:r>
              <a:rPr lang="tr-TR" dirty="0" err="1" smtClean="0"/>
              <a:t>dizisel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Dilde her </a:t>
            </a:r>
            <a:r>
              <a:rPr lang="tr-TR" dirty="0"/>
              <a:t>şey bağıntılara </a:t>
            </a:r>
            <a:r>
              <a:rPr lang="tr-TR" dirty="0" smtClean="0"/>
              <a:t>dayanır.</a:t>
            </a:r>
            <a:r>
              <a:rPr lang="tr-TR" dirty="0"/>
              <a:t> </a:t>
            </a:r>
            <a:r>
              <a:rPr lang="tr-TR" dirty="0" smtClean="0"/>
              <a:t>Peki</a:t>
            </a:r>
            <a:r>
              <a:rPr lang="tr-TR" dirty="0"/>
              <a:t>, bunlar işlevlerini nasıl yerine </a:t>
            </a:r>
            <a:r>
              <a:rPr lang="tr-TR" dirty="0" smtClean="0"/>
              <a:t>getirir?</a:t>
            </a:r>
            <a:r>
              <a:rPr lang="tr-TR" dirty="0"/>
              <a:t> </a:t>
            </a:r>
            <a:r>
              <a:rPr lang="tr-TR" dirty="0" smtClean="0"/>
              <a:t>Dil </a:t>
            </a:r>
            <a:r>
              <a:rPr lang="tr-TR" dirty="0"/>
              <a:t>ö</a:t>
            </a:r>
            <a:r>
              <a:rPr lang="tr-TR" dirty="0" smtClean="0"/>
              <a:t>ğeleri </a:t>
            </a:r>
            <a:r>
              <a:rPr lang="tr-TR" dirty="0"/>
              <a:t>arasındaki bağıntı ve ayrılıklar, her biri </a:t>
            </a:r>
            <a:r>
              <a:rPr lang="tr-TR" dirty="0" smtClean="0"/>
              <a:t>belli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değerler </a:t>
            </a:r>
            <a:r>
              <a:rPr lang="tr-TR" dirty="0" smtClean="0"/>
              <a:t>düzeni </a:t>
            </a:r>
            <a:r>
              <a:rPr lang="tr-TR" dirty="0"/>
              <a:t>yaratan değişik iki alanda ortaya ç</a:t>
            </a:r>
            <a:r>
              <a:rPr lang="tr-TR" dirty="0" smtClean="0"/>
              <a:t>ıkar.</a:t>
            </a:r>
            <a:r>
              <a:rPr lang="tr-TR" dirty="0"/>
              <a:t> </a:t>
            </a:r>
            <a:r>
              <a:rPr lang="tr-TR" dirty="0" smtClean="0"/>
              <a:t>Bu </a:t>
            </a:r>
            <a:r>
              <a:rPr lang="tr-TR" dirty="0"/>
              <a:t>iki </a:t>
            </a:r>
            <a:r>
              <a:rPr lang="tr-TR" dirty="0" smtClean="0"/>
              <a:t>düzeyin </a:t>
            </a:r>
            <a:r>
              <a:rPr lang="tr-TR" dirty="0"/>
              <a:t>karşıtlığı, her birinin ö</a:t>
            </a:r>
            <a:r>
              <a:rPr lang="tr-TR" dirty="0" smtClean="0"/>
              <a:t>z </a:t>
            </a:r>
            <a:r>
              <a:rPr lang="tr-TR" dirty="0"/>
              <a:t>niteliğini </a:t>
            </a:r>
            <a:r>
              <a:rPr lang="tr-TR" dirty="0" smtClean="0"/>
              <a:t>daha</a:t>
            </a:r>
            <a:r>
              <a:rPr lang="tr-TR" dirty="0"/>
              <a:t> </a:t>
            </a:r>
            <a:r>
              <a:rPr lang="tr-TR" dirty="0" smtClean="0"/>
              <a:t>iyi </a:t>
            </a:r>
            <a:r>
              <a:rPr lang="tr-TR" dirty="0"/>
              <a:t>anlamamızı sağlar. Dilin varlığı </a:t>
            </a:r>
            <a:r>
              <a:rPr lang="tr-TR" dirty="0" smtClean="0"/>
              <a:t>için </a:t>
            </a:r>
            <a:r>
              <a:rPr lang="tr-TR" dirty="0"/>
              <a:t>zorunlu olan, </a:t>
            </a:r>
            <a:r>
              <a:rPr lang="tr-TR" dirty="0" err="1" smtClean="0"/>
              <a:t>anlıksal</a:t>
            </a:r>
            <a:r>
              <a:rPr lang="tr-TR" dirty="0"/>
              <a:t> </a:t>
            </a:r>
            <a:r>
              <a:rPr lang="tr-TR" dirty="0" smtClean="0"/>
              <a:t>etkinliğimizin </a:t>
            </a:r>
            <a:r>
              <a:rPr lang="tr-TR" dirty="0"/>
              <a:t>iki </a:t>
            </a:r>
            <a:r>
              <a:rPr lang="tr-TR" dirty="0" smtClean="0"/>
              <a:t>biçiminin </a:t>
            </a:r>
            <a:r>
              <a:rPr lang="tr-TR" dirty="0"/>
              <a:t>karşılığıdır </a:t>
            </a:r>
            <a:r>
              <a:rPr lang="tr-TR" dirty="0" smtClean="0"/>
              <a:t>bunlar.</a:t>
            </a:r>
            <a:r>
              <a:rPr lang="tr-TR" dirty="0"/>
              <a:t> </a:t>
            </a:r>
            <a:r>
              <a:rPr lang="tr-TR" dirty="0" smtClean="0"/>
              <a:t>Bir </a:t>
            </a:r>
            <a:r>
              <a:rPr lang="tr-TR" dirty="0"/>
              <a:t>yandan </a:t>
            </a:r>
            <a:r>
              <a:rPr lang="tr-TR" dirty="0" smtClean="0"/>
              <a:t>söylemde</a:t>
            </a:r>
            <a:r>
              <a:rPr lang="tr-TR" dirty="0"/>
              <a:t>, </a:t>
            </a:r>
            <a:r>
              <a:rPr lang="tr-TR" dirty="0" smtClean="0"/>
              <a:t>sözcükler </a:t>
            </a:r>
            <a:r>
              <a:rPr lang="tr-TR" dirty="0"/>
              <a:t>birbirlerine bir </a:t>
            </a:r>
            <a:r>
              <a:rPr lang="tr-TR" dirty="0" smtClean="0"/>
              <a:t>zincirin</a:t>
            </a:r>
            <a:r>
              <a:rPr lang="tr-TR" dirty="0"/>
              <a:t> </a:t>
            </a:r>
            <a:r>
              <a:rPr lang="tr-TR" dirty="0" smtClean="0"/>
              <a:t>halkaları </a:t>
            </a:r>
            <a:r>
              <a:rPr lang="tr-TR" dirty="0"/>
              <a:t>gibi bağlanmalarından </a:t>
            </a:r>
            <a:r>
              <a:rPr lang="tr-TR" dirty="0" smtClean="0"/>
              <a:t>dolayı, </a:t>
            </a:r>
            <a:r>
              <a:rPr lang="tr-TR" dirty="0"/>
              <a:t>dilin </a:t>
            </a:r>
            <a:r>
              <a:rPr lang="tr-TR" dirty="0" smtClean="0"/>
              <a:t>çizgiselliğine dayanan </a:t>
            </a:r>
            <a:r>
              <a:rPr lang="tr-TR" dirty="0"/>
              <a:t>bağıntılar kurarlar: Ç</a:t>
            </a:r>
            <a:r>
              <a:rPr lang="tr-TR" dirty="0" smtClean="0"/>
              <a:t>izgisellik </a:t>
            </a:r>
            <a:r>
              <a:rPr lang="tr-TR" dirty="0"/>
              <a:t>iki ö</a:t>
            </a:r>
            <a:r>
              <a:rPr lang="tr-TR" dirty="0" smtClean="0"/>
              <a:t>ğeyi birden</a:t>
            </a:r>
            <a:r>
              <a:rPr lang="tr-TR" dirty="0"/>
              <a:t> </a:t>
            </a:r>
            <a:r>
              <a:rPr lang="tr-TR" dirty="0" smtClean="0"/>
              <a:t>söylememizi </a:t>
            </a:r>
            <a:r>
              <a:rPr lang="tr-TR" dirty="0"/>
              <a:t>olanaksız </a:t>
            </a:r>
            <a:r>
              <a:rPr lang="tr-TR" dirty="0" smtClean="0"/>
              <a:t>kılar. Bu </a:t>
            </a:r>
            <a:r>
              <a:rPr lang="tr-TR" dirty="0"/>
              <a:t>ö</a:t>
            </a:r>
            <a:r>
              <a:rPr lang="tr-TR" dirty="0" smtClean="0"/>
              <a:t>ğeler söz zincirinde</a:t>
            </a:r>
            <a:r>
              <a:rPr lang="tr-TR" dirty="0"/>
              <a:t> </a:t>
            </a:r>
            <a:r>
              <a:rPr lang="tr-TR" dirty="0" smtClean="0"/>
              <a:t>birbiri </a:t>
            </a:r>
            <a:r>
              <a:rPr lang="tr-TR" dirty="0"/>
              <a:t>ardınca sıralanır. Dayanağı uzam olan bu </a:t>
            </a:r>
            <a:r>
              <a:rPr lang="tr-TR" dirty="0" smtClean="0"/>
              <a:t>birleşimler</a:t>
            </a:r>
            <a:r>
              <a:rPr lang="tr-TR" dirty="0"/>
              <a:t> </a:t>
            </a:r>
            <a:r>
              <a:rPr lang="tr-TR" i="1" dirty="0" smtClean="0"/>
              <a:t>dizim </a:t>
            </a:r>
            <a:r>
              <a:rPr lang="tr-TR" dirty="0"/>
              <a:t>diye adlandırılabilir. Demek ki dizim </a:t>
            </a:r>
            <a:r>
              <a:rPr lang="tr-TR" dirty="0" smtClean="0"/>
              <a:t>her</a:t>
            </a:r>
            <a:r>
              <a:rPr lang="tr-TR" dirty="0"/>
              <a:t> </a:t>
            </a:r>
            <a:r>
              <a:rPr lang="tr-TR" dirty="0" smtClean="0"/>
              <a:t>zaman</a:t>
            </a:r>
            <a:r>
              <a:rPr lang="tr-TR" dirty="0"/>
              <a:t>, ardışık iki ya da daha ç</a:t>
            </a:r>
            <a:r>
              <a:rPr lang="tr-TR" dirty="0" smtClean="0"/>
              <a:t>ok </a:t>
            </a:r>
            <a:r>
              <a:rPr lang="tr-TR" dirty="0"/>
              <a:t>sayıda birimden </a:t>
            </a:r>
            <a:r>
              <a:rPr lang="tr-TR" dirty="0" smtClean="0"/>
              <a:t>oluşur.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699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Dizim kavramının</a:t>
            </a:r>
            <a:r>
              <a:rPr lang="tr-TR" dirty="0"/>
              <a:t> </a:t>
            </a:r>
            <a:r>
              <a:rPr lang="tr-TR" dirty="0" smtClean="0"/>
              <a:t>yalnız sözcükler için </a:t>
            </a:r>
            <a:r>
              <a:rPr lang="tr-TR" dirty="0"/>
              <a:t>değil, </a:t>
            </a:r>
            <a:r>
              <a:rPr lang="tr-TR" dirty="0" smtClean="0"/>
              <a:t>sözcük </a:t>
            </a:r>
            <a:r>
              <a:rPr lang="tr-TR" dirty="0"/>
              <a:t>ö</a:t>
            </a:r>
            <a:r>
              <a:rPr lang="tr-TR" dirty="0" smtClean="0"/>
              <a:t>bekleri</a:t>
            </a:r>
            <a:r>
              <a:rPr lang="tr-TR" dirty="0"/>
              <a:t>, </a:t>
            </a:r>
            <a:r>
              <a:rPr lang="tr-TR" dirty="0" smtClean="0"/>
              <a:t>her</a:t>
            </a:r>
            <a:r>
              <a:rPr lang="tr-TR" dirty="0"/>
              <a:t> </a:t>
            </a:r>
            <a:r>
              <a:rPr lang="tr-TR" dirty="0" smtClean="0"/>
              <a:t>uzunlukta </a:t>
            </a:r>
            <a:r>
              <a:rPr lang="tr-TR" dirty="0"/>
              <a:t>ve her </a:t>
            </a:r>
            <a:r>
              <a:rPr lang="tr-TR" dirty="0" smtClean="0"/>
              <a:t>türden </a:t>
            </a:r>
            <a:r>
              <a:rPr lang="tr-TR" dirty="0"/>
              <a:t>karmaşık birimler (bileşik </a:t>
            </a:r>
            <a:r>
              <a:rPr lang="tr-TR" dirty="0" smtClean="0"/>
              <a:t>sözcükler,</a:t>
            </a:r>
            <a:r>
              <a:rPr lang="tr-TR" dirty="0"/>
              <a:t> </a:t>
            </a:r>
            <a:r>
              <a:rPr lang="tr-TR" dirty="0" smtClean="0"/>
              <a:t>türevler</a:t>
            </a:r>
            <a:r>
              <a:rPr lang="tr-TR" dirty="0"/>
              <a:t>, </a:t>
            </a:r>
            <a:r>
              <a:rPr lang="tr-TR" dirty="0" smtClean="0"/>
              <a:t>tümce </a:t>
            </a:r>
            <a:r>
              <a:rPr lang="tr-TR" dirty="0"/>
              <a:t>ü</a:t>
            </a:r>
            <a:r>
              <a:rPr lang="tr-TR" dirty="0" smtClean="0"/>
              <a:t>yeleri</a:t>
            </a:r>
            <a:r>
              <a:rPr lang="tr-TR" dirty="0"/>
              <a:t>, tam </a:t>
            </a:r>
            <a:r>
              <a:rPr lang="tr-TR" dirty="0" smtClean="0"/>
              <a:t>tümceler</a:t>
            </a:r>
            <a:r>
              <a:rPr lang="tr-TR" dirty="0"/>
              <a:t>) </a:t>
            </a:r>
            <a:r>
              <a:rPr lang="tr-TR" dirty="0" smtClean="0"/>
              <a:t>için </a:t>
            </a:r>
            <a:r>
              <a:rPr lang="tr-TR" dirty="0"/>
              <a:t>de </a:t>
            </a:r>
            <a:r>
              <a:rPr lang="tr-TR" dirty="0" smtClean="0"/>
              <a:t>geçerlidir.  Bir </a:t>
            </a:r>
            <a:r>
              <a:rPr lang="tr-TR" dirty="0"/>
              <a:t>dizimin </a:t>
            </a:r>
            <a:r>
              <a:rPr lang="tr-TR" dirty="0" smtClean="0"/>
              <a:t>çeşitli </a:t>
            </a:r>
            <a:r>
              <a:rPr lang="tr-TR" dirty="0"/>
              <a:t>birbirine </a:t>
            </a:r>
            <a:r>
              <a:rPr lang="tr-TR" dirty="0" smtClean="0"/>
              <a:t>bağlayan</a:t>
            </a:r>
            <a:r>
              <a:rPr lang="tr-TR" dirty="0"/>
              <a:t> </a:t>
            </a:r>
            <a:r>
              <a:rPr lang="tr-TR" dirty="0" smtClean="0"/>
              <a:t>ilişkiyi </a:t>
            </a:r>
            <a:r>
              <a:rPr lang="tr-TR" dirty="0"/>
              <a:t>ele almak yetmez; </a:t>
            </a:r>
            <a:r>
              <a:rPr lang="tr-TR" dirty="0" smtClean="0"/>
              <a:t>bütünü parçalarına bağlayan</a:t>
            </a:r>
            <a:r>
              <a:rPr lang="tr-TR" dirty="0"/>
              <a:t> </a:t>
            </a:r>
            <a:r>
              <a:rPr lang="tr-TR" dirty="0" smtClean="0"/>
              <a:t>ilişkiyi </a:t>
            </a:r>
            <a:r>
              <a:rPr lang="tr-TR" dirty="0"/>
              <a:t>de </a:t>
            </a:r>
            <a:r>
              <a:rPr lang="tr-TR" dirty="0" smtClean="0"/>
              <a:t>göz önünde </a:t>
            </a:r>
            <a:r>
              <a:rPr lang="tr-TR" dirty="0"/>
              <a:t>bulundurmak </a:t>
            </a:r>
            <a:r>
              <a:rPr lang="tr-TR" dirty="0" smtClean="0"/>
              <a:t>gerekir.  </a:t>
            </a:r>
            <a:endParaRPr lang="tr-TR" dirty="0"/>
          </a:p>
          <a:p>
            <a:pPr marL="0" indent="0" algn="just">
              <a:buNone/>
            </a:pPr>
            <a:r>
              <a:rPr lang="tr-TR" dirty="0"/>
              <a:t>Burada karşıt bir </a:t>
            </a:r>
            <a:r>
              <a:rPr lang="tr-TR" dirty="0" smtClean="0"/>
              <a:t>görüş </a:t>
            </a:r>
            <a:r>
              <a:rPr lang="tr-TR" dirty="0"/>
              <a:t>ileri </a:t>
            </a:r>
            <a:r>
              <a:rPr lang="tr-TR" dirty="0" smtClean="0"/>
              <a:t>sürülebilir</a:t>
            </a:r>
            <a:r>
              <a:rPr lang="tr-TR" dirty="0"/>
              <a:t>. </a:t>
            </a:r>
            <a:r>
              <a:rPr lang="tr-TR" dirty="0" smtClean="0"/>
              <a:t>Tümce</a:t>
            </a:r>
            <a:r>
              <a:rPr lang="tr-TR" dirty="0"/>
              <a:t>, </a:t>
            </a:r>
            <a:r>
              <a:rPr lang="tr-TR" dirty="0" smtClean="0"/>
              <a:t>dizimin</a:t>
            </a:r>
            <a:r>
              <a:rPr lang="tr-TR" dirty="0"/>
              <a:t> </a:t>
            </a:r>
            <a:r>
              <a:rPr lang="tr-TR" dirty="0" smtClean="0"/>
              <a:t>en seçkin </a:t>
            </a:r>
            <a:r>
              <a:rPr lang="tr-TR" dirty="0"/>
              <a:t>ö</a:t>
            </a:r>
            <a:r>
              <a:rPr lang="tr-TR" dirty="0" smtClean="0"/>
              <a:t>rneğidir</a:t>
            </a:r>
            <a:r>
              <a:rPr lang="tr-TR" dirty="0"/>
              <a:t>. Ama dile değil, </a:t>
            </a:r>
            <a:r>
              <a:rPr lang="tr-TR" dirty="0" smtClean="0"/>
              <a:t>söze bağlanır. </a:t>
            </a:r>
            <a:r>
              <a:rPr lang="tr-TR" dirty="0"/>
              <a:t>B</a:t>
            </a:r>
            <a:r>
              <a:rPr lang="tr-TR" dirty="0" smtClean="0"/>
              <a:t>u </a:t>
            </a:r>
            <a:r>
              <a:rPr lang="tr-TR" dirty="0"/>
              <a:t>durumda, dizim de </a:t>
            </a:r>
            <a:r>
              <a:rPr lang="tr-TR" dirty="0" smtClean="0"/>
              <a:t>söz düzleminde </a:t>
            </a:r>
            <a:r>
              <a:rPr lang="tr-TR" dirty="0"/>
              <a:t>yer almaz </a:t>
            </a:r>
            <a:r>
              <a:rPr lang="tr-TR" dirty="0" smtClean="0"/>
              <a:t>mı?</a:t>
            </a:r>
            <a:r>
              <a:rPr lang="tr-TR" dirty="0"/>
              <a:t> </a:t>
            </a:r>
            <a:r>
              <a:rPr lang="tr-TR" dirty="0" smtClean="0"/>
              <a:t>Sanmıyoruz</a:t>
            </a:r>
            <a:r>
              <a:rPr lang="tr-TR" dirty="0"/>
              <a:t>. </a:t>
            </a:r>
            <a:r>
              <a:rPr lang="tr-TR" dirty="0" smtClean="0"/>
              <a:t>Sözün </a:t>
            </a:r>
            <a:r>
              <a:rPr lang="tr-TR" dirty="0"/>
              <a:t>ö</a:t>
            </a:r>
            <a:r>
              <a:rPr lang="tr-TR" dirty="0" smtClean="0"/>
              <a:t>zelliği</a:t>
            </a:r>
            <a:r>
              <a:rPr lang="tr-TR" dirty="0"/>
              <a:t>, birleşim </a:t>
            </a:r>
            <a:r>
              <a:rPr lang="tr-TR" dirty="0" smtClean="0"/>
              <a:t>özgürlüğüdür</a:t>
            </a:r>
            <a:r>
              <a:rPr lang="tr-TR" dirty="0"/>
              <a:t>. </a:t>
            </a:r>
            <a:r>
              <a:rPr lang="tr-TR" dirty="0" smtClean="0"/>
              <a:t>Onun</a:t>
            </a:r>
            <a:r>
              <a:rPr lang="tr-TR" dirty="0"/>
              <a:t> </a:t>
            </a:r>
            <a:r>
              <a:rPr lang="tr-TR" dirty="0" smtClean="0"/>
              <a:t>için</a:t>
            </a:r>
            <a:r>
              <a:rPr lang="tr-TR" dirty="0"/>
              <a:t>, </a:t>
            </a:r>
            <a:r>
              <a:rPr lang="tr-TR" dirty="0" smtClean="0"/>
              <a:t>bütün </a:t>
            </a:r>
            <a:r>
              <a:rPr lang="tr-TR" dirty="0" err="1"/>
              <a:t>dizimlerin</a:t>
            </a:r>
            <a:r>
              <a:rPr lang="tr-TR" dirty="0"/>
              <a:t> de ö</a:t>
            </a:r>
            <a:r>
              <a:rPr lang="tr-TR" dirty="0" smtClean="0"/>
              <a:t>zgür </a:t>
            </a:r>
            <a:r>
              <a:rPr lang="tr-TR" dirty="0"/>
              <a:t>olup olmadığını </a:t>
            </a:r>
            <a:r>
              <a:rPr lang="tr-TR" dirty="0" smtClean="0"/>
              <a:t>araştırmak</a:t>
            </a:r>
            <a:r>
              <a:rPr lang="tr-TR" dirty="0"/>
              <a:t> </a:t>
            </a:r>
            <a:r>
              <a:rPr lang="tr-TR" dirty="0" smtClean="0"/>
              <a:t>gerekir.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9962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dizim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Bu konuda ö</a:t>
            </a:r>
            <a:r>
              <a:rPr lang="tr-TR" dirty="0" smtClean="0"/>
              <a:t>nce</a:t>
            </a:r>
            <a:r>
              <a:rPr lang="tr-TR" dirty="0"/>
              <a:t>, dile bağlanan pek ç</a:t>
            </a:r>
            <a:r>
              <a:rPr lang="tr-TR" dirty="0" smtClean="0"/>
              <a:t>ok </a:t>
            </a:r>
            <a:r>
              <a:rPr lang="tr-TR" dirty="0"/>
              <a:t>deyim </a:t>
            </a:r>
            <a:r>
              <a:rPr lang="tr-TR" dirty="0" smtClean="0"/>
              <a:t>çıkar karşımıza</a:t>
            </a:r>
            <a:r>
              <a:rPr lang="tr-TR" dirty="0"/>
              <a:t>. Bunlar basmakalıp </a:t>
            </a:r>
            <a:r>
              <a:rPr lang="tr-TR" dirty="0" smtClean="0"/>
              <a:t>sözlerdir</a:t>
            </a:r>
            <a:r>
              <a:rPr lang="tr-TR" dirty="0"/>
              <a:t>. Toplumsal </a:t>
            </a:r>
            <a:r>
              <a:rPr lang="tr-TR" dirty="0" smtClean="0"/>
              <a:t>kullanım</a:t>
            </a:r>
            <a:r>
              <a:rPr lang="tr-TR" dirty="0"/>
              <a:t> </a:t>
            </a:r>
            <a:r>
              <a:rPr lang="tr-TR" dirty="0" smtClean="0"/>
              <a:t>bu </a:t>
            </a:r>
            <a:r>
              <a:rPr lang="tr-TR" dirty="0"/>
              <a:t>deyimlerin herhangi bir </a:t>
            </a:r>
            <a:r>
              <a:rPr lang="tr-TR" dirty="0" smtClean="0"/>
              <a:t>biçimde </a:t>
            </a:r>
            <a:r>
              <a:rPr lang="tr-TR" dirty="0"/>
              <a:t>değişikliğe </a:t>
            </a:r>
            <a:r>
              <a:rPr lang="tr-TR" dirty="0" smtClean="0"/>
              <a:t>uğratılmasını</a:t>
            </a:r>
            <a:r>
              <a:rPr lang="tr-TR" dirty="0"/>
              <a:t> </a:t>
            </a:r>
            <a:r>
              <a:rPr lang="tr-TR" dirty="0" smtClean="0"/>
              <a:t>yasaklar</a:t>
            </a:r>
            <a:r>
              <a:rPr lang="tr-TR" dirty="0"/>
              <a:t>: </a:t>
            </a:r>
            <a:r>
              <a:rPr lang="tr-TR" dirty="0" smtClean="0"/>
              <a:t>Düşünce </a:t>
            </a:r>
            <a:r>
              <a:rPr lang="tr-TR" dirty="0"/>
              <a:t>yoluyla bunlarda anlamlı </a:t>
            </a:r>
            <a:r>
              <a:rPr lang="tr-TR" dirty="0" smtClean="0"/>
              <a:t>bolümler saptansa </a:t>
            </a:r>
            <a:r>
              <a:rPr lang="tr-TR" dirty="0"/>
              <a:t>bile durum </a:t>
            </a:r>
            <a:r>
              <a:rPr lang="tr-TR" dirty="0" smtClean="0"/>
              <a:t>değişmez.  </a:t>
            </a:r>
            <a:r>
              <a:rPr lang="tr-TR" dirty="0"/>
              <a:t>D</a:t>
            </a:r>
            <a:r>
              <a:rPr lang="tr-TR" dirty="0" smtClean="0"/>
              <a:t>eyimlerde de</a:t>
            </a:r>
            <a:r>
              <a:rPr lang="tr-TR" dirty="0"/>
              <a:t> </a:t>
            </a:r>
            <a:r>
              <a:rPr lang="tr-TR" dirty="0" smtClean="0"/>
              <a:t>durum </a:t>
            </a:r>
            <a:r>
              <a:rPr lang="tr-TR" dirty="0"/>
              <a:t>aynıdır. Bunların toplumsal kullanım </a:t>
            </a:r>
            <a:r>
              <a:rPr lang="tr-TR" dirty="0" smtClean="0"/>
              <a:t>ürünü olduğunu</a:t>
            </a:r>
            <a:r>
              <a:rPr lang="tr-TR" dirty="0"/>
              <a:t> </a:t>
            </a:r>
            <a:r>
              <a:rPr lang="tr-TR" dirty="0" smtClean="0"/>
              <a:t>anlamsal </a:t>
            </a:r>
            <a:r>
              <a:rPr lang="tr-TR" dirty="0"/>
              <a:t>ya da </a:t>
            </a:r>
            <a:r>
              <a:rPr lang="tr-TR" dirty="0" err="1" smtClean="0"/>
              <a:t>sözdizimsel</a:t>
            </a:r>
            <a:r>
              <a:rPr lang="tr-TR" dirty="0" smtClean="0"/>
              <a:t> </a:t>
            </a:r>
            <a:r>
              <a:rPr lang="tr-TR" dirty="0"/>
              <a:t>ö</a:t>
            </a:r>
            <a:r>
              <a:rPr lang="tr-TR" dirty="0" smtClean="0"/>
              <a:t>zellikleri </a:t>
            </a:r>
            <a:r>
              <a:rPr lang="tr-TR" dirty="0"/>
              <a:t>ortaya koyar. </a:t>
            </a:r>
            <a:r>
              <a:rPr lang="tr-TR" dirty="0" smtClean="0"/>
              <a:t>Bu</a:t>
            </a:r>
            <a:r>
              <a:rPr lang="tr-TR" dirty="0"/>
              <a:t> </a:t>
            </a:r>
            <a:r>
              <a:rPr lang="tr-TR" dirty="0" smtClean="0"/>
              <a:t>deyiş biçimlerini gönlümüzce yaratamayız, onları gelenek</a:t>
            </a:r>
            <a:r>
              <a:rPr lang="tr-TR" dirty="0"/>
              <a:t> </a:t>
            </a:r>
            <a:r>
              <a:rPr lang="tr-TR" dirty="0" smtClean="0"/>
              <a:t>aktarır </a:t>
            </a:r>
            <a:r>
              <a:rPr lang="tr-TR" dirty="0"/>
              <a:t>bize. </a:t>
            </a:r>
            <a:r>
              <a:rPr lang="tr-TR" dirty="0" smtClean="0"/>
              <a:t>Çözümlenmeye </a:t>
            </a:r>
            <a:r>
              <a:rPr lang="tr-TR" dirty="0"/>
              <a:t>son derece elverişli olmakla </a:t>
            </a:r>
            <a:r>
              <a:rPr lang="tr-TR" dirty="0" smtClean="0"/>
              <a:t>birlikte,</a:t>
            </a:r>
            <a:r>
              <a:rPr lang="tr-TR" dirty="0"/>
              <a:t> </a:t>
            </a:r>
            <a:r>
              <a:rPr lang="tr-TR" dirty="0" smtClean="0"/>
              <a:t>yalnız </a:t>
            </a:r>
            <a:r>
              <a:rPr lang="tr-TR" dirty="0"/>
              <a:t>toplumsal kullanımın </a:t>
            </a:r>
            <a:r>
              <a:rPr lang="tr-TR" dirty="0" smtClean="0"/>
              <a:t>gücüyle sürüp </a:t>
            </a:r>
            <a:r>
              <a:rPr lang="tr-TR" dirty="0"/>
              <a:t>giden </a:t>
            </a:r>
            <a:r>
              <a:rPr lang="tr-TR" dirty="0" err="1" smtClean="0"/>
              <a:t>biçimbilimsel</a:t>
            </a:r>
            <a:r>
              <a:rPr lang="tr-TR" dirty="0" smtClean="0"/>
              <a:t> bir </a:t>
            </a:r>
            <a:r>
              <a:rPr lang="tr-TR" dirty="0"/>
              <a:t>aykırılık </a:t>
            </a:r>
            <a:r>
              <a:rPr lang="tr-TR" dirty="0" smtClean="0"/>
              <a:t>gösteren sözcükler </a:t>
            </a:r>
            <a:r>
              <a:rPr lang="tr-TR" dirty="0"/>
              <a:t>de burada </a:t>
            </a:r>
            <a:r>
              <a:rPr lang="tr-TR" dirty="0" smtClean="0"/>
              <a:t>anılabilir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959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dizim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 smtClean="0"/>
              <a:t>Kurallı biçimlere </a:t>
            </a:r>
            <a:r>
              <a:rPr lang="tr-TR" dirty="0"/>
              <a:t>dayanılarak </a:t>
            </a:r>
            <a:r>
              <a:rPr lang="tr-TR" dirty="0" smtClean="0"/>
              <a:t>kurulmuş</a:t>
            </a:r>
            <a:r>
              <a:rPr lang="tr-TR" dirty="0"/>
              <a:t> </a:t>
            </a:r>
            <a:r>
              <a:rPr lang="tr-TR" dirty="0" smtClean="0"/>
              <a:t>bütün </a:t>
            </a:r>
            <a:r>
              <a:rPr lang="tr-TR" dirty="0"/>
              <a:t>dizim </a:t>
            </a:r>
            <a:r>
              <a:rPr lang="tr-TR" dirty="0" smtClean="0"/>
              <a:t>türlerini söze </a:t>
            </a:r>
            <a:r>
              <a:rPr lang="tr-TR" dirty="0"/>
              <a:t>değil, dile bağlamak </a:t>
            </a:r>
            <a:r>
              <a:rPr lang="tr-TR" dirty="0" smtClean="0"/>
              <a:t>gerekir.</a:t>
            </a:r>
            <a:r>
              <a:rPr lang="tr-TR" dirty="0"/>
              <a:t> </a:t>
            </a:r>
            <a:r>
              <a:rPr lang="tr-TR" dirty="0" smtClean="0"/>
              <a:t>Gerçekten </a:t>
            </a:r>
            <a:r>
              <a:rPr lang="tr-TR" dirty="0"/>
              <a:t>de, dilde soyut </a:t>
            </a:r>
            <a:r>
              <a:rPr lang="tr-TR" dirty="0" smtClean="0"/>
              <a:t>hiçbir </a:t>
            </a:r>
            <a:r>
              <a:rPr lang="tr-TR" dirty="0"/>
              <a:t>şey bulunmadığından, </a:t>
            </a:r>
            <a:r>
              <a:rPr lang="tr-TR" dirty="0" smtClean="0"/>
              <a:t>söz konusu </a:t>
            </a:r>
            <a:r>
              <a:rPr lang="tr-TR" dirty="0"/>
              <a:t>dizim </a:t>
            </a:r>
            <a:r>
              <a:rPr lang="tr-TR" dirty="0" smtClean="0"/>
              <a:t>türleri </a:t>
            </a:r>
            <a:r>
              <a:rPr lang="tr-TR" dirty="0"/>
              <a:t>ancak dilin bunlardan yeterli sayıda ö</a:t>
            </a:r>
            <a:r>
              <a:rPr lang="tr-TR" dirty="0" smtClean="0"/>
              <a:t>rnek kapsamasıyla </a:t>
            </a:r>
            <a:r>
              <a:rPr lang="tr-TR" dirty="0"/>
              <a:t>var olabilir. </a:t>
            </a:r>
            <a:r>
              <a:rPr lang="tr-TR" dirty="0" smtClean="0"/>
              <a:t> Kurallı </a:t>
            </a:r>
            <a:r>
              <a:rPr lang="tr-TR" dirty="0"/>
              <a:t>ö</a:t>
            </a:r>
            <a:r>
              <a:rPr lang="tr-TR" dirty="0" smtClean="0"/>
              <a:t>rneklere </a:t>
            </a:r>
            <a:r>
              <a:rPr lang="tr-TR" dirty="0"/>
              <a:t>dayanan </a:t>
            </a:r>
            <a:r>
              <a:rPr lang="tr-TR" dirty="0" smtClean="0"/>
              <a:t>tümcelerle sözcük öbekleri için </a:t>
            </a:r>
            <a:r>
              <a:rPr lang="tr-TR" dirty="0"/>
              <a:t>de durum kesinlikle </a:t>
            </a:r>
            <a:r>
              <a:rPr lang="tr-TR" dirty="0" smtClean="0"/>
              <a:t>böyledir</a:t>
            </a:r>
            <a:r>
              <a:rPr lang="tr-TR" dirty="0"/>
              <a:t>; </a:t>
            </a:r>
            <a:r>
              <a:rPr lang="tr-TR" i="1" dirty="0" smtClean="0"/>
              <a:t>dünya dönüyor</a:t>
            </a:r>
            <a:r>
              <a:rPr lang="tr-TR" i="1" dirty="0"/>
              <a:t>, size ne </a:t>
            </a:r>
            <a:r>
              <a:rPr lang="tr-TR" i="1" dirty="0" smtClean="0"/>
              <a:t>diyor?</a:t>
            </a:r>
            <a:r>
              <a:rPr lang="tr-TR" dirty="0"/>
              <a:t> </a:t>
            </a:r>
            <a:r>
              <a:rPr lang="tr-TR" dirty="0" smtClean="0"/>
              <a:t>vb</a:t>
            </a:r>
            <a:r>
              <a:rPr lang="tr-TR" dirty="0"/>
              <a:t>. birleşimler de, dayanağı somut anılar </a:t>
            </a:r>
            <a:r>
              <a:rPr lang="tr-TR" dirty="0" smtClean="0"/>
              <a:t>biçiminde dilde</a:t>
            </a:r>
            <a:r>
              <a:rPr lang="tr-TR" dirty="0"/>
              <a:t> </a:t>
            </a:r>
            <a:r>
              <a:rPr lang="tr-TR" dirty="0" smtClean="0"/>
              <a:t>bulunan </a:t>
            </a:r>
            <a:r>
              <a:rPr lang="tr-TR" dirty="0"/>
              <a:t>genel dizim </a:t>
            </a:r>
            <a:r>
              <a:rPr lang="tr-TR" dirty="0" smtClean="0"/>
              <a:t>türlerine uyar.</a:t>
            </a:r>
            <a:r>
              <a:rPr lang="tr-TR" dirty="0"/>
              <a:t> </a:t>
            </a:r>
            <a:r>
              <a:rPr lang="tr-TR" dirty="0" smtClean="0"/>
              <a:t>Ne </a:t>
            </a:r>
            <a:r>
              <a:rPr lang="tr-TR" dirty="0"/>
              <a:t>var ki, dizim konusunda, toplumsal kullanımın </a:t>
            </a:r>
            <a:r>
              <a:rPr lang="tr-TR" dirty="0" smtClean="0"/>
              <a:t>belirtisi</a:t>
            </a:r>
            <a:r>
              <a:rPr lang="tr-TR" dirty="0"/>
              <a:t> </a:t>
            </a:r>
            <a:r>
              <a:rPr lang="tr-TR" dirty="0" smtClean="0"/>
              <a:t>olan </a:t>
            </a:r>
            <a:r>
              <a:rPr lang="tr-TR" dirty="0"/>
              <a:t>dil olgusuyla, bireysel </a:t>
            </a:r>
            <a:r>
              <a:rPr lang="tr-TR" dirty="0" smtClean="0"/>
              <a:t>özgürlüğe </a:t>
            </a:r>
            <a:r>
              <a:rPr lang="tr-TR" dirty="0"/>
              <a:t>bağlanan </a:t>
            </a:r>
            <a:r>
              <a:rPr lang="tr-TR" dirty="0" smtClean="0"/>
              <a:t>söz olgusu</a:t>
            </a:r>
            <a:r>
              <a:rPr lang="tr-TR" dirty="0"/>
              <a:t> </a:t>
            </a:r>
            <a:r>
              <a:rPr lang="tr-TR" dirty="0" smtClean="0"/>
              <a:t>arasında </a:t>
            </a:r>
            <a:r>
              <a:rPr lang="tr-TR" dirty="0"/>
              <a:t>kesin bir sınır bulunmadığını da kabul </a:t>
            </a:r>
            <a:r>
              <a:rPr lang="tr-TR" dirty="0" smtClean="0"/>
              <a:t>etmek</a:t>
            </a:r>
            <a:r>
              <a:rPr lang="tr-TR" dirty="0"/>
              <a:t> </a:t>
            </a:r>
            <a:r>
              <a:rPr lang="tr-TR" dirty="0" smtClean="0"/>
              <a:t>gerekir</a:t>
            </a:r>
            <a:r>
              <a:rPr lang="tr-TR" dirty="0"/>
              <a:t>. </a:t>
            </a:r>
            <a:r>
              <a:rPr lang="tr-TR" dirty="0" smtClean="0"/>
              <a:t>Birçok </a:t>
            </a:r>
            <a:r>
              <a:rPr lang="tr-TR" dirty="0"/>
              <a:t>durumda bir </a:t>
            </a:r>
            <a:r>
              <a:rPr lang="tr-TR" dirty="0" smtClean="0"/>
              <a:t>birimin </a:t>
            </a:r>
            <a:r>
              <a:rPr lang="tr-TR" dirty="0"/>
              <a:t>birleşimini </a:t>
            </a:r>
            <a:r>
              <a:rPr lang="tr-TR" dirty="0" smtClean="0"/>
              <a:t>sınıflandırmak</a:t>
            </a:r>
            <a:r>
              <a:rPr lang="tr-TR" dirty="0"/>
              <a:t> </a:t>
            </a:r>
            <a:r>
              <a:rPr lang="tr-TR" dirty="0" smtClean="0"/>
              <a:t>güçtür</a:t>
            </a:r>
            <a:r>
              <a:rPr lang="tr-TR" dirty="0"/>
              <a:t>. Ç</a:t>
            </a:r>
            <a:r>
              <a:rPr lang="tr-TR" dirty="0" smtClean="0"/>
              <a:t>ünkü </a:t>
            </a:r>
            <a:r>
              <a:rPr lang="tr-TR" dirty="0"/>
              <a:t>her iki etken de bu birleşimin ortaya </a:t>
            </a:r>
            <a:r>
              <a:rPr lang="tr-TR" dirty="0" smtClean="0"/>
              <a:t>çıkışına yardımcı </a:t>
            </a:r>
            <a:r>
              <a:rPr lang="tr-TR" dirty="0"/>
              <a:t>olmuştur ve bunların katkı oranlarım </a:t>
            </a:r>
            <a:r>
              <a:rPr lang="tr-TR" dirty="0" smtClean="0"/>
              <a:t>belirlemek</a:t>
            </a:r>
            <a:r>
              <a:rPr lang="tr-TR" dirty="0"/>
              <a:t> </a:t>
            </a:r>
            <a:r>
              <a:rPr lang="tr-TR" dirty="0" smtClean="0"/>
              <a:t>olanaksızdır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3460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çağrışım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/>
              <a:t>3. </a:t>
            </a:r>
            <a:r>
              <a:rPr lang="tr-TR" i="1" dirty="0" smtClean="0"/>
              <a:t>ÇAĞRIŞIMSAL </a:t>
            </a:r>
            <a:r>
              <a:rPr lang="tr-TR" i="1" dirty="0"/>
              <a:t>BAĞINTILAR</a:t>
            </a:r>
            <a:endParaRPr lang="tr-TR" dirty="0"/>
          </a:p>
          <a:p>
            <a:pPr marL="0" indent="0">
              <a:buNone/>
            </a:pPr>
            <a:r>
              <a:rPr lang="tr-TR" dirty="0" err="1" smtClean="0"/>
              <a:t>Anlıksal</a:t>
            </a:r>
            <a:r>
              <a:rPr lang="tr-TR" dirty="0" smtClean="0"/>
              <a:t> </a:t>
            </a:r>
            <a:r>
              <a:rPr lang="tr-TR" dirty="0"/>
              <a:t>ç</a:t>
            </a:r>
            <a:r>
              <a:rPr lang="tr-TR" dirty="0" smtClean="0"/>
              <a:t>ağrışım ürünü </a:t>
            </a:r>
            <a:r>
              <a:rPr lang="tr-TR" dirty="0"/>
              <a:t>ö</a:t>
            </a:r>
            <a:r>
              <a:rPr lang="tr-TR" dirty="0" smtClean="0"/>
              <a:t>bekler </a:t>
            </a:r>
            <a:r>
              <a:rPr lang="tr-TR" dirty="0"/>
              <a:t>yalnız herhangi bir </a:t>
            </a:r>
            <a:r>
              <a:rPr lang="tr-TR" dirty="0" smtClean="0"/>
              <a:t>ortak</a:t>
            </a:r>
            <a:r>
              <a:rPr lang="tr-TR" dirty="0"/>
              <a:t> </a:t>
            </a:r>
            <a:r>
              <a:rPr lang="tr-TR" dirty="0" smtClean="0"/>
              <a:t>yanı </a:t>
            </a:r>
            <a:r>
              <a:rPr lang="tr-TR" dirty="0"/>
              <a:t>bulunan </a:t>
            </a:r>
            <a:r>
              <a:rPr lang="tr-TR" dirty="0" smtClean="0"/>
              <a:t>öğeleri </a:t>
            </a:r>
            <a:r>
              <a:rPr lang="tr-TR" dirty="0"/>
              <a:t>birbirine yaklaştırmakla kalmaz. </a:t>
            </a:r>
            <a:r>
              <a:rPr lang="tr-TR" dirty="0" smtClean="0"/>
              <a:t>Anlığımız,</a:t>
            </a:r>
            <a:r>
              <a:rPr lang="tr-TR" dirty="0"/>
              <a:t> </a:t>
            </a:r>
            <a:r>
              <a:rPr lang="tr-TR" dirty="0" smtClean="0"/>
              <a:t>her </a:t>
            </a:r>
            <a:r>
              <a:rPr lang="tr-TR" dirty="0"/>
              <a:t>durumda bunları birbirine bağlayan ilişkinin </a:t>
            </a:r>
            <a:r>
              <a:rPr lang="tr-TR" dirty="0" smtClean="0"/>
              <a:t>niteliğini</a:t>
            </a:r>
            <a:r>
              <a:rPr lang="tr-TR" dirty="0"/>
              <a:t> </a:t>
            </a:r>
            <a:r>
              <a:rPr lang="tr-TR" dirty="0" smtClean="0"/>
              <a:t>de </a:t>
            </a:r>
            <a:r>
              <a:rPr lang="tr-TR" dirty="0"/>
              <a:t>kavrar; </a:t>
            </a:r>
            <a:r>
              <a:rPr lang="tr-TR" dirty="0" smtClean="0"/>
              <a:t>böylece</a:t>
            </a:r>
            <a:r>
              <a:rPr lang="tr-TR" dirty="0"/>
              <a:t>, </a:t>
            </a:r>
            <a:r>
              <a:rPr lang="tr-TR" dirty="0" smtClean="0"/>
              <a:t>kaç </a:t>
            </a:r>
            <a:r>
              <a:rPr lang="tr-TR" dirty="0"/>
              <a:t>ç</a:t>
            </a:r>
            <a:r>
              <a:rPr lang="tr-TR" dirty="0" smtClean="0"/>
              <a:t>eşit </a:t>
            </a:r>
            <a:r>
              <a:rPr lang="tr-TR" dirty="0"/>
              <a:t>değişik bağıntı varsa, bir </a:t>
            </a:r>
            <a:r>
              <a:rPr lang="tr-TR" dirty="0" smtClean="0"/>
              <a:t>o</a:t>
            </a:r>
            <a:r>
              <a:rPr lang="tr-TR" dirty="0"/>
              <a:t> </a:t>
            </a:r>
            <a:r>
              <a:rPr lang="tr-TR" dirty="0" smtClean="0"/>
              <a:t>kadar </a:t>
            </a:r>
            <a:r>
              <a:rPr lang="tr-TR" dirty="0"/>
              <a:t>da </a:t>
            </a:r>
            <a:r>
              <a:rPr lang="tr-TR" dirty="0" err="1"/>
              <a:t>ç</a:t>
            </a:r>
            <a:r>
              <a:rPr lang="tr-TR" dirty="0" err="1" smtClean="0"/>
              <a:t>ağrışımsal</a:t>
            </a:r>
            <a:r>
              <a:rPr lang="tr-TR" dirty="0" smtClean="0"/>
              <a:t> </a:t>
            </a:r>
            <a:r>
              <a:rPr lang="tr-TR" dirty="0"/>
              <a:t>dizi yaratır. </a:t>
            </a:r>
            <a:r>
              <a:rPr lang="tr-TR" dirty="0" smtClean="0"/>
              <a:t> Demek </a:t>
            </a:r>
            <a:r>
              <a:rPr lang="tr-TR" dirty="0"/>
              <a:t>ki </a:t>
            </a:r>
            <a:r>
              <a:rPr lang="tr-TR" dirty="0" smtClean="0"/>
              <a:t>bazen </a:t>
            </a:r>
            <a:r>
              <a:rPr lang="tr-TR" dirty="0"/>
              <a:t>hem anlam hem </a:t>
            </a:r>
            <a:r>
              <a:rPr lang="tr-TR" dirty="0" smtClean="0"/>
              <a:t>biçim ortaklığı</a:t>
            </a:r>
            <a:r>
              <a:rPr lang="tr-TR" dirty="0"/>
              <a:t> </a:t>
            </a:r>
            <a:r>
              <a:rPr lang="tr-TR" dirty="0" smtClean="0"/>
              <a:t>oluyor</a:t>
            </a:r>
            <a:r>
              <a:rPr lang="tr-TR" dirty="0"/>
              <a:t>, </a:t>
            </a:r>
            <a:r>
              <a:rPr lang="tr-TR" dirty="0" smtClean="0"/>
              <a:t>bazen </a:t>
            </a:r>
            <a:r>
              <a:rPr lang="tr-TR" dirty="0"/>
              <a:t>de yalnız </a:t>
            </a:r>
            <a:r>
              <a:rPr lang="tr-TR" dirty="0" smtClean="0"/>
              <a:t>biçim </a:t>
            </a:r>
            <a:r>
              <a:rPr lang="tr-TR" dirty="0"/>
              <a:t>ya da anlam ortaklığı </a:t>
            </a:r>
            <a:r>
              <a:rPr lang="tr-TR" dirty="0" smtClean="0"/>
              <a:t>görülüyor.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9466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Herhangi bir </a:t>
            </a:r>
            <a:r>
              <a:rPr lang="tr-TR" dirty="0" smtClean="0"/>
              <a:t>sözcük </a:t>
            </a:r>
            <a:r>
              <a:rPr lang="tr-TR" dirty="0"/>
              <a:t>şu ya da bu yoldan kendisine </a:t>
            </a:r>
            <a:r>
              <a:rPr lang="tr-TR" dirty="0" smtClean="0"/>
              <a:t>bağlanabilecek her </a:t>
            </a:r>
            <a:r>
              <a:rPr lang="tr-TR" dirty="0"/>
              <a:t>şeyi her zaman </a:t>
            </a:r>
            <a:r>
              <a:rPr lang="tr-TR" dirty="0" smtClean="0"/>
              <a:t>anımsatabilir. Bir </a:t>
            </a:r>
            <a:r>
              <a:rPr lang="tr-TR" dirty="0"/>
              <a:t>dizim anlıkta hemen ardışık bir </a:t>
            </a:r>
            <a:r>
              <a:rPr lang="tr-TR" dirty="0" smtClean="0"/>
              <a:t>düzen </a:t>
            </a:r>
            <a:r>
              <a:rPr lang="tr-TR" dirty="0"/>
              <a:t>ve belli </a:t>
            </a:r>
            <a:r>
              <a:rPr lang="tr-TR" dirty="0" smtClean="0"/>
              <a:t>sayıda </a:t>
            </a:r>
            <a:r>
              <a:rPr lang="tr-TR" dirty="0"/>
              <a:t>ö</a:t>
            </a:r>
            <a:r>
              <a:rPr lang="tr-TR" dirty="0" smtClean="0"/>
              <a:t>ğe </a:t>
            </a:r>
            <a:r>
              <a:rPr lang="tr-TR" dirty="0"/>
              <a:t>kavramı uyandırır. Oysa </a:t>
            </a:r>
            <a:r>
              <a:rPr lang="tr-TR" dirty="0" err="1" smtClean="0"/>
              <a:t>çağrışımsal</a:t>
            </a:r>
            <a:r>
              <a:rPr lang="tr-TR" dirty="0" smtClean="0"/>
              <a:t> </a:t>
            </a:r>
            <a:r>
              <a:rPr lang="tr-TR" dirty="0"/>
              <a:t>bir ailenin ö</a:t>
            </a:r>
            <a:r>
              <a:rPr lang="tr-TR" dirty="0" smtClean="0"/>
              <a:t>ğeleri ne </a:t>
            </a:r>
            <a:r>
              <a:rPr lang="tr-TR" dirty="0"/>
              <a:t>belirli sayıdadır, ne de belli bir </a:t>
            </a:r>
            <a:r>
              <a:rPr lang="tr-TR" dirty="0" smtClean="0"/>
              <a:t>düzen içinde </a:t>
            </a:r>
            <a:r>
              <a:rPr lang="tr-TR" dirty="0"/>
              <a:t>ortaya ç</a:t>
            </a:r>
            <a:r>
              <a:rPr lang="tr-TR" dirty="0" smtClean="0"/>
              <a:t>ıkar; </a:t>
            </a:r>
            <a:r>
              <a:rPr lang="tr-TR" i="1" dirty="0" smtClean="0"/>
              <a:t>istek-li</a:t>
            </a:r>
            <a:r>
              <a:rPr lang="tr-TR" i="1" dirty="0"/>
              <a:t>, ateş-li, </a:t>
            </a:r>
            <a:r>
              <a:rPr lang="tr-TR" i="1" dirty="0" smtClean="0"/>
              <a:t>geçer-li</a:t>
            </a:r>
            <a:r>
              <a:rPr lang="tr-TR" i="1" dirty="0"/>
              <a:t>, </a:t>
            </a:r>
            <a:r>
              <a:rPr lang="tr-TR" dirty="0"/>
              <a:t>vb. </a:t>
            </a:r>
            <a:r>
              <a:rPr lang="tr-TR" dirty="0" smtClean="0"/>
              <a:t>sözcükler </a:t>
            </a:r>
            <a:r>
              <a:rPr lang="tr-TR" dirty="0"/>
              <a:t>arasında </a:t>
            </a:r>
            <a:r>
              <a:rPr lang="tr-TR" dirty="0" smtClean="0"/>
              <a:t>çağrışım bağıntısı </a:t>
            </a:r>
            <a:r>
              <a:rPr lang="tr-TR" dirty="0"/>
              <a:t>kurulduğunda belleğin anımsatacağı </a:t>
            </a:r>
            <a:r>
              <a:rPr lang="tr-TR" dirty="0" smtClean="0"/>
              <a:t>sözcüklerdir.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Bu </a:t>
            </a:r>
            <a:r>
              <a:rPr lang="tr-TR" dirty="0"/>
              <a:t>durum az </a:t>
            </a:r>
            <a:r>
              <a:rPr lang="tr-TR" dirty="0" smtClean="0"/>
              <a:t>görülür</a:t>
            </a:r>
            <a:r>
              <a:rPr lang="tr-TR" dirty="0"/>
              <a:t>, onun </a:t>
            </a:r>
            <a:r>
              <a:rPr lang="tr-TR" dirty="0" smtClean="0"/>
              <a:t>için </a:t>
            </a:r>
            <a:r>
              <a:rPr lang="tr-TR" dirty="0"/>
              <a:t>de olağandışı sayılabilir. </a:t>
            </a:r>
            <a:r>
              <a:rPr lang="tr-TR" dirty="0" smtClean="0"/>
              <a:t>Çünkü anlık söylemin </a:t>
            </a:r>
            <a:r>
              <a:rPr lang="tr-TR" dirty="0"/>
              <a:t>anlaşılmasını </a:t>
            </a:r>
            <a:r>
              <a:rPr lang="tr-TR" dirty="0" smtClean="0"/>
              <a:t>güçleştirebilecek çağrışımları </a:t>
            </a:r>
            <a:r>
              <a:rPr lang="tr-TR" dirty="0"/>
              <a:t>doğal </a:t>
            </a:r>
            <a:r>
              <a:rPr lang="tr-TR" dirty="0" smtClean="0"/>
              <a:t>olarak bir </a:t>
            </a:r>
            <a:r>
              <a:rPr lang="tr-TR" dirty="0"/>
              <a:t>yana iter. Ama değinilen durumun </a:t>
            </a:r>
            <a:r>
              <a:rPr lang="tr-TR" dirty="0" smtClean="0"/>
              <a:t>varlığı, alt düzeyde bir söz oyununu tanıtlar</a:t>
            </a:r>
            <a:r>
              <a:rPr lang="tr-TR" dirty="0"/>
              <a:t>. 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55141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Anlamsal </a:t>
            </a:r>
            <a:r>
              <a:rPr lang="tr-TR" dirty="0"/>
              <a:t>evrim bakımından bu olgu </a:t>
            </a:r>
            <a:r>
              <a:rPr lang="tr-TR" dirty="0" smtClean="0"/>
              <a:t>ilginçtir. Ne </a:t>
            </a:r>
            <a:r>
              <a:rPr lang="tr-TR" dirty="0"/>
              <a:t>var ki </a:t>
            </a:r>
            <a:r>
              <a:rPr lang="tr-TR" dirty="0" err="1" smtClean="0"/>
              <a:t>çağrışımsal</a:t>
            </a:r>
            <a:r>
              <a:rPr lang="tr-TR" dirty="0" smtClean="0"/>
              <a:t> </a:t>
            </a:r>
            <a:r>
              <a:rPr lang="tr-TR" dirty="0"/>
              <a:t>dizinin sıraca ve sayıca </a:t>
            </a:r>
            <a:r>
              <a:rPr lang="tr-TR" dirty="0" smtClean="0"/>
              <a:t>belirsiz olma biçimindeki </a:t>
            </a:r>
            <a:r>
              <a:rPr lang="tr-TR" dirty="0"/>
              <a:t>iki </a:t>
            </a:r>
            <a:r>
              <a:rPr lang="tr-TR" dirty="0" smtClean="0"/>
              <a:t>özelliğinden </a:t>
            </a:r>
            <a:r>
              <a:rPr lang="tr-TR" dirty="0"/>
              <a:t>ancak ilki her zaman </a:t>
            </a:r>
            <a:r>
              <a:rPr lang="tr-TR" dirty="0" smtClean="0"/>
              <a:t>doğrulanır. İkinci özellik </a:t>
            </a:r>
            <a:r>
              <a:rPr lang="tr-TR" dirty="0"/>
              <a:t>kimi durumlarda bulunmayabilir. </a:t>
            </a:r>
            <a:r>
              <a:rPr lang="tr-TR" dirty="0" smtClean="0"/>
              <a:t>Bu türlü </a:t>
            </a:r>
            <a:r>
              <a:rPr lang="tr-TR" dirty="0" err="1" smtClean="0"/>
              <a:t>öbeklenişlerin</a:t>
            </a:r>
            <a:r>
              <a:rPr lang="tr-TR" dirty="0" smtClean="0"/>
              <a:t> </a:t>
            </a:r>
            <a:r>
              <a:rPr lang="tr-TR" dirty="0"/>
              <a:t>belirgin </a:t>
            </a:r>
            <a:r>
              <a:rPr lang="tr-TR" dirty="0" smtClean="0"/>
              <a:t>örneklerinden </a:t>
            </a:r>
            <a:r>
              <a:rPr lang="tr-TR" dirty="0"/>
              <a:t>biri olan </a:t>
            </a:r>
            <a:r>
              <a:rPr lang="tr-TR" dirty="0" smtClean="0"/>
              <a:t>bükün dizilerinde </a:t>
            </a:r>
            <a:r>
              <a:rPr lang="tr-TR" dirty="0"/>
              <a:t>durum </a:t>
            </a:r>
            <a:r>
              <a:rPr lang="tr-TR" dirty="0" smtClean="0"/>
              <a:t>böyledir</a:t>
            </a:r>
            <a:r>
              <a:rPr lang="tr-TR" dirty="0"/>
              <a:t>. </a:t>
            </a:r>
            <a:r>
              <a:rPr lang="tr-TR" dirty="0" err="1"/>
              <a:t>Latince’de</a:t>
            </a:r>
            <a:r>
              <a:rPr lang="tr-TR" dirty="0"/>
              <a:t>, </a:t>
            </a:r>
            <a:r>
              <a:rPr lang="tr-TR" i="1" dirty="0" err="1"/>
              <a:t>dominus</a:t>
            </a:r>
            <a:r>
              <a:rPr lang="tr-TR" i="1" dirty="0"/>
              <a:t> </a:t>
            </a:r>
            <a:r>
              <a:rPr lang="tr-TR" dirty="0"/>
              <a:t>"efendi</a:t>
            </a:r>
            <a:r>
              <a:rPr lang="tr-TR" dirty="0" smtClean="0"/>
              <a:t>", </a:t>
            </a:r>
            <a:r>
              <a:rPr lang="tr-TR" i="1" dirty="0" err="1" smtClean="0"/>
              <a:t>domini</a:t>
            </a:r>
            <a:r>
              <a:rPr lang="tr-TR" i="1" dirty="0" smtClean="0"/>
              <a:t> </a:t>
            </a:r>
            <a:r>
              <a:rPr lang="tr-TR" dirty="0"/>
              <a:t>"efendinin", </a:t>
            </a:r>
            <a:r>
              <a:rPr lang="tr-TR" i="1" dirty="0"/>
              <a:t>domino </a:t>
            </a:r>
            <a:r>
              <a:rPr lang="tr-TR" dirty="0"/>
              <a:t>"efendiye", vb. dizisi, ortak </a:t>
            </a:r>
            <a:r>
              <a:rPr lang="tr-TR" dirty="0" smtClean="0"/>
              <a:t>bir </a:t>
            </a:r>
            <a:r>
              <a:rPr lang="tr-TR" dirty="0"/>
              <a:t>ö</a:t>
            </a:r>
            <a:r>
              <a:rPr lang="tr-TR" dirty="0" smtClean="0"/>
              <a:t>ğenin</a:t>
            </a:r>
            <a:r>
              <a:rPr lang="tr-TR" dirty="0"/>
              <a:t>, </a:t>
            </a:r>
            <a:r>
              <a:rPr lang="tr-TR" i="1" dirty="0" err="1"/>
              <a:t>domin</a:t>
            </a:r>
            <a:r>
              <a:rPr lang="tr-TR" i="1" dirty="0"/>
              <a:t>- </a:t>
            </a:r>
            <a:r>
              <a:rPr lang="tr-TR" dirty="0"/>
              <a:t>ad </a:t>
            </a:r>
            <a:r>
              <a:rPr lang="tr-TR" dirty="0" err="1"/>
              <a:t>govdesinin</a:t>
            </a:r>
            <a:r>
              <a:rPr lang="tr-TR" dirty="0"/>
              <a:t> oluşturduğu </a:t>
            </a:r>
            <a:r>
              <a:rPr lang="tr-TR" dirty="0" err="1" smtClean="0"/>
              <a:t>çağrışımsal</a:t>
            </a:r>
            <a:r>
              <a:rPr lang="tr-TR" dirty="0" smtClean="0"/>
              <a:t> bir </a:t>
            </a:r>
            <a:r>
              <a:rPr lang="tr-TR" dirty="0"/>
              <a:t>ö</a:t>
            </a:r>
            <a:r>
              <a:rPr lang="tr-TR" dirty="0" smtClean="0"/>
              <a:t>bektir</a:t>
            </a:r>
            <a:r>
              <a:rPr lang="tr-TR" dirty="0"/>
              <a:t>. Ne var ki bu dizi, </a:t>
            </a:r>
            <a:r>
              <a:rPr lang="tr-TR" i="1" dirty="0" err="1"/>
              <a:t>enseignement</a:t>
            </a:r>
            <a:r>
              <a:rPr lang="tr-TR" i="1" dirty="0"/>
              <a:t>, </a:t>
            </a:r>
            <a:r>
              <a:rPr lang="tr-TR" i="1" dirty="0" err="1"/>
              <a:t>changement</a:t>
            </a:r>
            <a:r>
              <a:rPr lang="tr-TR" i="1" dirty="0"/>
              <a:t>, </a:t>
            </a:r>
            <a:r>
              <a:rPr lang="tr-TR" dirty="0"/>
              <a:t>vb. </a:t>
            </a:r>
            <a:r>
              <a:rPr lang="tr-TR" dirty="0" smtClean="0"/>
              <a:t>dizisi gibi </a:t>
            </a:r>
            <a:r>
              <a:rPr lang="tr-TR" dirty="0"/>
              <a:t>sayıca belirsiz değildir. Ad durumlarının sayısı </a:t>
            </a:r>
            <a:r>
              <a:rPr lang="tr-TR" dirty="0" smtClean="0"/>
              <a:t>belirlidir; buna </a:t>
            </a:r>
            <a:r>
              <a:rPr lang="tr-TR" dirty="0"/>
              <a:t>karşın sıralanışları uzamsal bakımdan </a:t>
            </a:r>
            <a:r>
              <a:rPr lang="tr-TR" dirty="0" smtClean="0"/>
              <a:t>belirlenmiş değildir</a:t>
            </a:r>
            <a:r>
              <a:rPr lang="tr-TR" dirty="0"/>
              <a:t>. </a:t>
            </a:r>
            <a:r>
              <a:rPr lang="tr-TR" dirty="0" smtClean="0"/>
              <a:t>Dilbilimci hiçbir </a:t>
            </a:r>
            <a:r>
              <a:rPr lang="tr-TR" dirty="0"/>
              <a:t>nedene dayanmadan, </a:t>
            </a:r>
            <a:r>
              <a:rPr lang="tr-TR" dirty="0" smtClean="0"/>
              <a:t>gönlünün dilediğince </a:t>
            </a:r>
            <a:r>
              <a:rPr lang="tr-TR" dirty="0"/>
              <a:t>şu ya da bu </a:t>
            </a:r>
            <a:r>
              <a:rPr lang="tr-TR" dirty="0" smtClean="0"/>
              <a:t>biçimde </a:t>
            </a:r>
            <a:r>
              <a:rPr lang="tr-TR" dirty="0"/>
              <a:t>sıralar onları. </a:t>
            </a:r>
            <a:r>
              <a:rPr lang="tr-TR" dirty="0" smtClean="0"/>
              <a:t>Konuşan bireylerin </a:t>
            </a:r>
            <a:r>
              <a:rPr lang="tr-TR" dirty="0"/>
              <a:t>bilincinde </a:t>
            </a:r>
            <a:r>
              <a:rPr lang="tr-TR" dirty="0" smtClean="0"/>
              <a:t>özne </a:t>
            </a:r>
            <a:r>
              <a:rPr lang="tr-TR" dirty="0"/>
              <a:t>durumu </a:t>
            </a:r>
            <a:r>
              <a:rPr lang="tr-TR" dirty="0" smtClean="0"/>
              <a:t>hiç </a:t>
            </a:r>
            <a:r>
              <a:rPr lang="tr-TR" dirty="0"/>
              <a:t>de ad </a:t>
            </a:r>
            <a:r>
              <a:rPr lang="tr-TR" dirty="0" smtClean="0"/>
              <a:t>çekiminin birinci sırasında </a:t>
            </a:r>
            <a:r>
              <a:rPr lang="tr-TR" dirty="0"/>
              <a:t>yer almaz; </a:t>
            </a:r>
            <a:r>
              <a:rPr lang="tr-TR" dirty="0" smtClean="0"/>
              <a:t>öğeler</a:t>
            </a:r>
            <a:r>
              <a:rPr lang="tr-TR" dirty="0"/>
              <a:t>, duruma </a:t>
            </a:r>
            <a:r>
              <a:rPr lang="tr-TR" dirty="0" smtClean="0"/>
              <a:t>göre</a:t>
            </a:r>
            <a:r>
              <a:rPr lang="tr-TR" dirty="0"/>
              <a:t>, şu ya da bu </a:t>
            </a:r>
            <a:r>
              <a:rPr lang="tr-TR" dirty="0" smtClean="0"/>
              <a:t>sıraya göre </a:t>
            </a:r>
            <a:r>
              <a:rPr lang="tr-TR" dirty="0"/>
              <a:t>ortaya </a:t>
            </a:r>
            <a:r>
              <a:rPr lang="tr-TR" dirty="0" smtClean="0"/>
              <a:t>çıkabilir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71301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768</Words>
  <Application>Microsoft Office PowerPoint</Application>
  <PresentationFormat>Geniş ekran</PresentationFormat>
  <Paragraphs>16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Bağıntı: dizimsel ve dizisel</vt:lpstr>
      <vt:lpstr>dizim</vt:lpstr>
      <vt:lpstr>dizim</vt:lpstr>
      <vt:lpstr>dizim</vt:lpstr>
      <vt:lpstr>çağrışım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SEDA</dc:creator>
  <cp:lastModifiedBy>SEDA</cp:lastModifiedBy>
  <cp:revision>1</cp:revision>
  <dcterms:created xsi:type="dcterms:W3CDTF">2020-03-18T08:12:09Z</dcterms:created>
  <dcterms:modified xsi:type="dcterms:W3CDTF">2020-03-18T08:12:18Z</dcterms:modified>
</cp:coreProperties>
</file>