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4" r:id="rId3"/>
    <p:sldId id="275" r:id="rId4"/>
    <p:sldId id="258" r:id="rId5"/>
    <p:sldId id="268" r:id="rId6"/>
    <p:sldId id="276" r:id="rId7"/>
    <p:sldId id="277" r:id="rId8"/>
    <p:sldId id="278"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D97CC16-60FD-4792-AA77-E14475CBFCD9}"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3455988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97CC16-60FD-4792-AA77-E14475CBFCD9}"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3953841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97CC16-60FD-4792-AA77-E14475CBFCD9}"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4220767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D97CC16-60FD-4792-AA77-E14475CBFCD9}"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2716286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D97CC16-60FD-4792-AA77-E14475CBFCD9}"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3300076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D97CC16-60FD-4792-AA77-E14475CBFCD9}"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1878008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D97CC16-60FD-4792-AA77-E14475CBFCD9}"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3264396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D97CC16-60FD-4792-AA77-E14475CBFCD9}"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3921498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D97CC16-60FD-4792-AA77-E14475CBFCD9}"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2347047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D97CC16-60FD-4792-AA77-E14475CBFCD9}"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2831137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D97CC16-60FD-4792-AA77-E14475CBFCD9}"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098222-B3D5-4EDA-A97C-839A32C55398}" type="slidenum">
              <a:rPr lang="tr-TR" smtClean="0"/>
              <a:t>‹#›</a:t>
            </a:fld>
            <a:endParaRPr lang="tr-TR"/>
          </a:p>
        </p:txBody>
      </p:sp>
    </p:spTree>
    <p:extLst>
      <p:ext uri="{BB962C8B-B14F-4D97-AF65-F5344CB8AC3E}">
        <p14:creationId xmlns:p14="http://schemas.microsoft.com/office/powerpoint/2010/main" val="1470027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97CC16-60FD-4792-AA77-E14475CBFCD9}"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98222-B3D5-4EDA-A97C-839A32C55398}" type="slidenum">
              <a:rPr lang="tr-TR" smtClean="0"/>
              <a:t>‹#›</a:t>
            </a:fld>
            <a:endParaRPr lang="tr-TR"/>
          </a:p>
        </p:txBody>
      </p:sp>
    </p:spTree>
    <p:extLst>
      <p:ext uri="{BB962C8B-B14F-4D97-AF65-F5344CB8AC3E}">
        <p14:creationId xmlns:p14="http://schemas.microsoft.com/office/powerpoint/2010/main" val="1905946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08618"/>
            <a:ext cx="10515600" cy="1325563"/>
          </a:xfrm>
        </p:spPr>
        <p:txBody>
          <a:bodyPr/>
          <a:lstStyle/>
          <a:p>
            <a:r>
              <a:rPr lang="tr-TR" b="1" dirty="0" smtClean="0"/>
              <a:t>Konut Politikası I</a:t>
            </a:r>
            <a:endParaRPr lang="tr-TR" b="1" dirty="0"/>
          </a:p>
        </p:txBody>
      </p:sp>
      <p:sp>
        <p:nvSpPr>
          <p:cNvPr id="3" name="İçerik Yer Tutucusu 2"/>
          <p:cNvSpPr>
            <a:spLocks noGrp="1"/>
          </p:cNvSpPr>
          <p:nvPr>
            <p:ph idx="1"/>
          </p:nvPr>
        </p:nvSpPr>
        <p:spPr>
          <a:xfrm>
            <a:off x="838200" y="1500027"/>
            <a:ext cx="10515600" cy="4921320"/>
          </a:xfrm>
        </p:spPr>
        <p:txBody>
          <a:bodyPr>
            <a:normAutofit/>
          </a:bodyPr>
          <a:lstStyle/>
          <a:p>
            <a:pPr marL="0" indent="0" algn="ctr">
              <a:buNone/>
            </a:pPr>
            <a:r>
              <a:rPr lang="tr-TR" b="1" dirty="0" smtClean="0"/>
              <a:t>12. </a:t>
            </a:r>
            <a:r>
              <a:rPr lang="tr-TR" b="1" dirty="0"/>
              <a:t>Hafta Ders İçeriğinin Başlıkları</a:t>
            </a:r>
          </a:p>
          <a:p>
            <a:endParaRPr lang="tr-TR" b="1" dirty="0" smtClean="0"/>
          </a:p>
          <a:p>
            <a:r>
              <a:rPr lang="tr-TR" b="1" dirty="0" smtClean="0"/>
              <a:t>Kalkınma </a:t>
            </a:r>
            <a:r>
              <a:rPr lang="tr-TR" b="1" dirty="0" smtClean="0"/>
              <a:t>ve </a:t>
            </a:r>
            <a:r>
              <a:rPr lang="tr-TR" b="1" dirty="0" smtClean="0"/>
              <a:t>Konut</a:t>
            </a:r>
          </a:p>
          <a:p>
            <a:r>
              <a:rPr lang="tr-TR" b="1" dirty="0" smtClean="0"/>
              <a:t>Konut Hakkı</a:t>
            </a:r>
            <a:endParaRPr lang="tr-TR" b="1" dirty="0" smtClean="0"/>
          </a:p>
          <a:p>
            <a:r>
              <a:rPr lang="tr-TR" b="1" dirty="0" smtClean="0"/>
              <a:t>Kentsel </a:t>
            </a:r>
            <a:r>
              <a:rPr lang="tr-TR" b="1" dirty="0" smtClean="0"/>
              <a:t>Yenileme ve Kentsel Dönüşüm</a:t>
            </a:r>
          </a:p>
          <a:p>
            <a:r>
              <a:rPr lang="tr-TR" b="1" dirty="0" smtClean="0"/>
              <a:t>Süzülme</a:t>
            </a:r>
          </a:p>
          <a:p>
            <a:r>
              <a:rPr lang="tr-TR" b="1" dirty="0" smtClean="0"/>
              <a:t>Konut Politikasının Tanımı</a:t>
            </a:r>
            <a:endParaRPr lang="tr-TR" b="1" dirty="0" smtClean="0"/>
          </a:p>
          <a:p>
            <a:pPr algn="just"/>
            <a:r>
              <a:rPr lang="tr-TR" b="1" dirty="0"/>
              <a:t>Konut Politikasının Uygulama </a:t>
            </a:r>
            <a:r>
              <a:rPr lang="tr-TR" b="1" dirty="0" smtClean="0"/>
              <a:t>Araçları</a:t>
            </a:r>
            <a:endParaRPr lang="tr-TR" b="1" dirty="0"/>
          </a:p>
          <a:p>
            <a:endParaRPr lang="tr-TR" dirty="0" smtClean="0"/>
          </a:p>
          <a:p>
            <a:endParaRPr lang="tr-TR" dirty="0"/>
          </a:p>
        </p:txBody>
      </p:sp>
    </p:spTree>
    <p:extLst>
      <p:ext uri="{BB962C8B-B14F-4D97-AF65-F5344CB8AC3E}">
        <p14:creationId xmlns:p14="http://schemas.microsoft.com/office/powerpoint/2010/main" val="3600568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Kalkınma ve Konut</a:t>
            </a:r>
            <a:endParaRPr lang="tr-TR" dirty="0"/>
          </a:p>
        </p:txBody>
      </p:sp>
      <p:sp>
        <p:nvSpPr>
          <p:cNvPr id="3" name="İçerik Yer Tutucusu 2"/>
          <p:cNvSpPr>
            <a:spLocks noGrp="1"/>
          </p:cNvSpPr>
          <p:nvPr>
            <p:ph idx="1"/>
          </p:nvPr>
        </p:nvSpPr>
        <p:spPr/>
        <p:txBody>
          <a:bodyPr/>
          <a:lstStyle/>
          <a:p>
            <a:pPr algn="just"/>
            <a:r>
              <a:rPr lang="tr-TR" dirty="0" smtClean="0"/>
              <a:t>Konut sorunu bir yönüyle toplumsal sorun olarak değerlendirilebileceği gibi ekonomik kalkınma sorunu olarak da alınabilir. Bu kapsamda konut yatırımlarının verimliliğinin ne olduğu, konutun bir yatırım malı mı yoksa bir tüketim malı mı olduğu, konut yatırımlarının ekonomik kalkınma bakımından taşıdığı önemin derecesi konusunda farklı görüşler bulunmaktadır. Konut yatırımlarının yalnız ekonomik açıdan değil toplumsal nedenlerle de savunulması gerektiği görüşünün, konut hakkı kapsamındaki tartışmalarla da bağlantısı bulunmaktadır. </a:t>
            </a:r>
            <a:endParaRPr lang="tr-TR" dirty="0"/>
          </a:p>
        </p:txBody>
      </p:sp>
    </p:spTree>
    <p:extLst>
      <p:ext uri="{BB962C8B-B14F-4D97-AF65-F5344CB8AC3E}">
        <p14:creationId xmlns:p14="http://schemas.microsoft.com/office/powerpoint/2010/main" val="4249394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Konut Hakkı</a:t>
            </a:r>
            <a:endParaRPr lang="tr-TR" b="1" dirty="0"/>
          </a:p>
        </p:txBody>
      </p:sp>
      <p:sp>
        <p:nvSpPr>
          <p:cNvPr id="3" name="İçerik Yer Tutucusu 2"/>
          <p:cNvSpPr>
            <a:spLocks noGrp="1"/>
          </p:cNvSpPr>
          <p:nvPr>
            <p:ph idx="1"/>
          </p:nvPr>
        </p:nvSpPr>
        <p:spPr/>
        <p:txBody>
          <a:bodyPr>
            <a:normAutofit/>
          </a:bodyPr>
          <a:lstStyle/>
          <a:p>
            <a:pPr algn="just"/>
            <a:r>
              <a:rPr lang="tr-TR" dirty="0"/>
              <a:t>Konut hakkı, gerek uluslararası insan hakları sözleşmeleri gerek anayasalar veya akademik çalışmalar içerisinde, </a:t>
            </a:r>
            <a:r>
              <a:rPr lang="tr-TR" dirty="0" smtClean="0"/>
              <a:t>«barınma hakkı», «konuta </a:t>
            </a:r>
            <a:r>
              <a:rPr lang="tr-TR" dirty="0"/>
              <a:t>erişim </a:t>
            </a:r>
            <a:r>
              <a:rPr lang="tr-TR" dirty="0" smtClean="0"/>
              <a:t>hakkı», «yeterli </a:t>
            </a:r>
            <a:r>
              <a:rPr lang="tr-TR" dirty="0"/>
              <a:t>standartta konut </a:t>
            </a:r>
            <a:r>
              <a:rPr lang="tr-TR" dirty="0" smtClean="0"/>
              <a:t>hakkı» gibi </a:t>
            </a:r>
            <a:r>
              <a:rPr lang="tr-TR" dirty="0"/>
              <a:t>pek çok kavram ile ifade </a:t>
            </a:r>
            <a:r>
              <a:rPr lang="tr-TR" dirty="0" smtClean="0"/>
              <a:t>edilmektedir. Konut </a:t>
            </a:r>
            <a:r>
              <a:rPr lang="tr-TR" dirty="0"/>
              <a:t>hakkı uluslararası alanda çok sayıda insan hakları belgesi tarafından düzenlenmiştir. BM sistemi içerisinde üretilen insan hakları sözleşmeleri doğrudan ya da bir hakkın bileşeni olarak konut hakkına yer vermiştir. </a:t>
            </a:r>
          </a:p>
          <a:p>
            <a:pPr algn="just"/>
            <a:endParaRPr lang="tr-TR" dirty="0"/>
          </a:p>
        </p:txBody>
      </p:sp>
    </p:spTree>
    <p:extLst>
      <p:ext uri="{BB962C8B-B14F-4D97-AF65-F5344CB8AC3E}">
        <p14:creationId xmlns:p14="http://schemas.microsoft.com/office/powerpoint/2010/main" val="2425632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Kentsel Yenileme ve Kentsel </a:t>
            </a:r>
            <a:r>
              <a:rPr lang="tr-TR" b="1" dirty="0" smtClean="0"/>
              <a:t>Dönüşüm</a:t>
            </a:r>
            <a:endParaRPr lang="tr-TR" b="1" dirty="0"/>
          </a:p>
        </p:txBody>
      </p:sp>
      <p:sp>
        <p:nvSpPr>
          <p:cNvPr id="3" name="2 İçerik Yer Tutucusu"/>
          <p:cNvSpPr>
            <a:spLocks noGrp="1"/>
          </p:cNvSpPr>
          <p:nvPr>
            <p:ph idx="1"/>
          </p:nvPr>
        </p:nvSpPr>
        <p:spPr/>
        <p:txBody>
          <a:bodyPr>
            <a:normAutofit lnSpcReduction="10000"/>
          </a:bodyPr>
          <a:lstStyle/>
          <a:p>
            <a:pPr algn="just"/>
            <a:r>
              <a:rPr lang="tr-TR" dirty="0" smtClean="0"/>
              <a:t>1970’li </a:t>
            </a:r>
            <a:r>
              <a:rPr lang="tr-TR" dirty="0" smtClean="0"/>
              <a:t>ve 1980’li yıllarda, </a:t>
            </a:r>
            <a:r>
              <a:rPr lang="tr-TR" dirty="0" smtClean="0"/>
              <a:t>«kentsel dönüşüm» </a:t>
            </a:r>
            <a:r>
              <a:rPr lang="tr-TR" dirty="0" smtClean="0"/>
              <a:t>denildiğinde akla gelen </a:t>
            </a:r>
            <a:r>
              <a:rPr lang="tr-TR" dirty="0" smtClean="0"/>
              <a:t>olgu, </a:t>
            </a:r>
            <a:r>
              <a:rPr lang="tr-TR" dirty="0" smtClean="0"/>
              <a:t>gecekondu bölgelerinin </a:t>
            </a:r>
            <a:r>
              <a:rPr lang="tr-TR" dirty="0" smtClean="0"/>
              <a:t>iyileştirilmesiydi. Kentsel dönüşüm, </a:t>
            </a:r>
            <a:r>
              <a:rPr lang="tr-TR" dirty="0" smtClean="0"/>
              <a:t>kentsel canlandırma ve soylulaştırma </a:t>
            </a:r>
            <a:r>
              <a:rPr lang="tr-TR" dirty="0" smtClean="0"/>
              <a:t>gibi </a:t>
            </a:r>
            <a:r>
              <a:rPr lang="tr-TR" dirty="0" smtClean="0"/>
              <a:t>kavramlar </a:t>
            </a:r>
            <a:r>
              <a:rPr lang="tr-TR" dirty="0" smtClean="0"/>
              <a:t>son </a:t>
            </a:r>
            <a:r>
              <a:rPr lang="tr-TR" dirty="0" smtClean="0"/>
              <a:t>yıllarda sıklıkla </a:t>
            </a:r>
            <a:r>
              <a:rPr lang="tr-TR" dirty="0" smtClean="0"/>
              <a:t>kullanılmaktadır. </a:t>
            </a:r>
          </a:p>
          <a:p>
            <a:pPr algn="just"/>
            <a:r>
              <a:rPr lang="tr-TR" dirty="0"/>
              <a:t>Günümüzde kentsel dönüşüm salt gecekondu bölgelerindeki derme çatma yapıların yıkılarak, yerlerine yeni, sağlam, sağlıklı ve çağdaş görünümlü</a:t>
            </a:r>
            <a:r>
              <a:rPr lang="tr-TR" i="1" dirty="0"/>
              <a:t> </a:t>
            </a:r>
            <a:r>
              <a:rPr lang="tr-TR" dirty="0"/>
              <a:t>yapıların konulmasından ibaret değildir. Buna ek olarak, iyileştirme, koruma, canlandırma, yeni işlevler kazandırma, yeniden imar etme, sağlıklı duruma getirme; hem yapıları, hem de bulundukları kent kesimlerini yitirmiş oldukları ekonomik ve toplumsal değerlere yeniden kavuşturma gibi erekler de kentsel dönüşümden beklenenler arasındadır. </a:t>
            </a:r>
          </a:p>
          <a:p>
            <a:pPr algn="just"/>
            <a:endParaRPr lang="tr-TR" dirty="0"/>
          </a:p>
        </p:txBody>
      </p:sp>
    </p:spTree>
    <p:extLst>
      <p:ext uri="{BB962C8B-B14F-4D97-AF65-F5344CB8AC3E}">
        <p14:creationId xmlns:p14="http://schemas.microsoft.com/office/powerpoint/2010/main" val="1744496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Kentsel Dönüşüme İlişkin Mevzuatın Gelişimi</a:t>
            </a:r>
            <a:endParaRPr lang="tr-TR" b="1" dirty="0"/>
          </a:p>
        </p:txBody>
      </p:sp>
      <p:sp>
        <p:nvSpPr>
          <p:cNvPr id="3" name="2 İçerik Yer Tutucusu"/>
          <p:cNvSpPr>
            <a:spLocks noGrp="1"/>
          </p:cNvSpPr>
          <p:nvPr>
            <p:ph idx="1"/>
          </p:nvPr>
        </p:nvSpPr>
        <p:spPr/>
        <p:txBody>
          <a:bodyPr>
            <a:normAutofit lnSpcReduction="10000"/>
          </a:bodyPr>
          <a:lstStyle/>
          <a:p>
            <a:pPr lvl="0" algn="just"/>
            <a:r>
              <a:rPr lang="tr-TR" dirty="0" smtClean="0"/>
              <a:t>Kentsel dönüşüm konusunda mevzuatın oluşması kapsamında 2004 </a:t>
            </a:r>
            <a:r>
              <a:rPr lang="tr-TR" dirty="0" smtClean="0"/>
              <a:t>yılında yürürlüğe sokulan 5104 sayılı Kuzey Ankara Girişi Kentsel Dönüşüm </a:t>
            </a:r>
            <a:r>
              <a:rPr lang="tr-TR" dirty="0" smtClean="0"/>
              <a:t>yasası önemlidir</a:t>
            </a:r>
            <a:r>
              <a:rPr lang="tr-TR" dirty="0"/>
              <a:t>. 2005 yılında çıkarılan 5366 </a:t>
            </a:r>
            <a:r>
              <a:rPr lang="tr-TR" dirty="0" smtClean="0"/>
              <a:t>sayılı </a:t>
            </a:r>
            <a:r>
              <a:rPr lang="tr-TR" dirty="0"/>
              <a:t>Yıpranan </a:t>
            </a:r>
            <a:r>
              <a:rPr lang="tr-TR" dirty="0" smtClean="0"/>
              <a:t>Tarihi </a:t>
            </a:r>
            <a:r>
              <a:rPr lang="tr-TR" dirty="0"/>
              <a:t>ve Kültürel Taşınmaz Varlıkların Yenilenerek Korunması ve Yaşatılarak Kullanılması </a:t>
            </a:r>
            <a:r>
              <a:rPr lang="tr-TR" dirty="0" smtClean="0"/>
              <a:t>Hakkında Kanun kentsel dönüşüme ilişkin düzenlemeleri içermektedir. Yine 2005 </a:t>
            </a:r>
            <a:r>
              <a:rPr lang="tr-TR" dirty="0"/>
              <a:t>yılında çıkarılan 5393 sayılı Belediye </a:t>
            </a:r>
            <a:r>
              <a:rPr lang="tr-TR" dirty="0" smtClean="0"/>
              <a:t>Yasası’nın 73</a:t>
            </a:r>
            <a:r>
              <a:rPr lang="tr-TR" dirty="0"/>
              <a:t>. </a:t>
            </a:r>
            <a:r>
              <a:rPr lang="tr-TR" dirty="0" smtClean="0"/>
              <a:t>maddesiyle belediyelere </a:t>
            </a:r>
            <a:r>
              <a:rPr lang="tr-TR" dirty="0"/>
              <a:t>kentsel dönüşümle ilgili </a:t>
            </a:r>
            <a:r>
              <a:rPr lang="tr-TR" dirty="0" smtClean="0"/>
              <a:t>önemli yetkiler verilmiştir</a:t>
            </a:r>
            <a:r>
              <a:rPr lang="tr-TR" dirty="0"/>
              <a:t>. </a:t>
            </a:r>
            <a:r>
              <a:rPr lang="tr-TR" dirty="0" smtClean="0"/>
              <a:t>2010 </a:t>
            </a:r>
            <a:r>
              <a:rPr lang="tr-TR" dirty="0"/>
              <a:t>yılında çıkarılan 5998 sayılı </a:t>
            </a:r>
            <a:r>
              <a:rPr lang="tr-TR" dirty="0" smtClean="0"/>
              <a:t>yasa ile, </a:t>
            </a:r>
            <a:r>
              <a:rPr lang="tr-TR" dirty="0"/>
              <a:t>belediyelerin kentsel dönüşüme ilişkin </a:t>
            </a:r>
            <a:r>
              <a:rPr lang="tr-TR" dirty="0" smtClean="0"/>
              <a:t>yetkileri </a:t>
            </a:r>
            <a:r>
              <a:rPr lang="tr-TR" dirty="0"/>
              <a:t>daha da </a:t>
            </a:r>
            <a:r>
              <a:rPr lang="tr-TR" dirty="0" smtClean="0"/>
              <a:t>genişletilmiştir. 2012 </a:t>
            </a:r>
            <a:r>
              <a:rPr lang="tr-TR" dirty="0"/>
              <a:t>yılında çıkarılan 6306 sayılı Afet Riski Altındaki Alanların Dönüştürülmesi adını taşıyan </a:t>
            </a:r>
            <a:r>
              <a:rPr lang="tr-TR" dirty="0" smtClean="0"/>
              <a:t>yasa </a:t>
            </a:r>
            <a:r>
              <a:rPr lang="tr-TR" dirty="0"/>
              <a:t>kentsel </a:t>
            </a:r>
            <a:r>
              <a:rPr lang="tr-TR" dirty="0" smtClean="0"/>
              <a:t>dönüşüm konusunda önemli düzenlemeler getirmiştir. </a:t>
            </a:r>
            <a:endParaRPr lang="tr-TR" dirty="0"/>
          </a:p>
          <a:p>
            <a:pPr lvl="0" algn="just"/>
            <a:endParaRPr lang="tr-TR" dirty="0"/>
          </a:p>
        </p:txBody>
      </p:sp>
    </p:spTree>
    <p:extLst>
      <p:ext uri="{BB962C8B-B14F-4D97-AF65-F5344CB8AC3E}">
        <p14:creationId xmlns:p14="http://schemas.microsoft.com/office/powerpoint/2010/main" val="2817723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Süzülme</a:t>
            </a:r>
            <a:endParaRPr lang="tr-TR" b="1" dirty="0"/>
          </a:p>
        </p:txBody>
      </p:sp>
      <p:sp>
        <p:nvSpPr>
          <p:cNvPr id="3" name="İçerik Yer Tutucusu 2"/>
          <p:cNvSpPr>
            <a:spLocks noGrp="1"/>
          </p:cNvSpPr>
          <p:nvPr>
            <p:ph idx="1"/>
          </p:nvPr>
        </p:nvSpPr>
        <p:spPr/>
        <p:txBody>
          <a:bodyPr/>
          <a:lstStyle/>
          <a:p>
            <a:pPr algn="just"/>
            <a:r>
              <a:rPr lang="tr-TR" dirty="0" smtClean="0"/>
              <a:t>Konut piyasasında bazı konutların kullanıcıları tarafından çeşitli nedenlerle terk edilmeleri sonucunda bu konutların gelir düzeyi daha düşük aileler tarafından kullanılmaya başlanması durumuna süzülme adı verilmektedir. Bu süreçte bazı aileler nitelik ve standartları dolayısıyla fiyatları daha yüksek olan konut alanlarına taşınırken bunların boş bıraktıkları ve belli ölçüde yıpranmış, konut fiyatı veya kirası daha düşük konutlar düşük gelirli aileler tarafından kullanılmaktadır. Süzülme özünde konut arzını arttıran bir süreç olmamakla birlikte yine de konut piyasasını ilgilendirdiği için konuta ilişkin politikalar kapsamındaki literatürde üstünde durulan kavramlardandır. </a:t>
            </a:r>
            <a:endParaRPr lang="tr-TR" dirty="0"/>
          </a:p>
        </p:txBody>
      </p:sp>
    </p:spTree>
    <p:extLst>
      <p:ext uri="{BB962C8B-B14F-4D97-AF65-F5344CB8AC3E}">
        <p14:creationId xmlns:p14="http://schemas.microsoft.com/office/powerpoint/2010/main" val="3731435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Konut Politikasının </a:t>
            </a:r>
            <a:r>
              <a:rPr lang="tr-TR" b="1" dirty="0" smtClean="0"/>
              <a:t>Tanımı</a:t>
            </a:r>
            <a:endParaRPr lang="tr-TR" dirty="0"/>
          </a:p>
        </p:txBody>
      </p:sp>
      <p:sp>
        <p:nvSpPr>
          <p:cNvPr id="3" name="İçerik Yer Tutucusu 2"/>
          <p:cNvSpPr>
            <a:spLocks noGrp="1"/>
          </p:cNvSpPr>
          <p:nvPr>
            <p:ph idx="1"/>
          </p:nvPr>
        </p:nvSpPr>
        <p:spPr/>
        <p:txBody>
          <a:bodyPr/>
          <a:lstStyle/>
          <a:p>
            <a:pPr algn="just"/>
            <a:r>
              <a:rPr lang="tr-TR" dirty="0"/>
              <a:t>Ailelerin konut ihtiyaçlarını karşılamak için devletlerce saptanan önceliklere göre alınan yasal ve eylemsel önlemlerin tümüne konut politikası denmektedir.</a:t>
            </a:r>
          </a:p>
          <a:p>
            <a:endParaRPr lang="tr-TR" dirty="0"/>
          </a:p>
        </p:txBody>
      </p:sp>
    </p:spTree>
    <p:extLst>
      <p:ext uri="{BB962C8B-B14F-4D97-AF65-F5344CB8AC3E}">
        <p14:creationId xmlns:p14="http://schemas.microsoft.com/office/powerpoint/2010/main" val="1772825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Konut Politikasının Uygulama Araçları</a:t>
            </a:r>
            <a:endParaRPr lang="tr-TR" b="1" dirty="0"/>
          </a:p>
        </p:txBody>
      </p:sp>
      <p:sp>
        <p:nvSpPr>
          <p:cNvPr id="3" name="İçerik Yer Tutucusu 2"/>
          <p:cNvSpPr>
            <a:spLocks noGrp="1"/>
          </p:cNvSpPr>
          <p:nvPr>
            <p:ph idx="1"/>
          </p:nvPr>
        </p:nvSpPr>
        <p:spPr>
          <a:xfrm>
            <a:off x="838200" y="1690688"/>
            <a:ext cx="10515600" cy="4951555"/>
          </a:xfrm>
        </p:spPr>
        <p:txBody>
          <a:bodyPr>
            <a:normAutofit fontScale="92500" lnSpcReduction="10000"/>
          </a:bodyPr>
          <a:lstStyle/>
          <a:p>
            <a:r>
              <a:rPr lang="tr-TR" dirty="0" smtClean="0"/>
              <a:t>1. Mali Araçlar</a:t>
            </a:r>
          </a:p>
          <a:p>
            <a:pPr lvl="1"/>
            <a:r>
              <a:rPr lang="tr-TR" dirty="0" smtClean="0"/>
              <a:t>Konut Yatırımları</a:t>
            </a:r>
          </a:p>
          <a:p>
            <a:pPr lvl="1"/>
            <a:r>
              <a:rPr lang="tr-TR" dirty="0" smtClean="0"/>
              <a:t>Vergi</a:t>
            </a:r>
          </a:p>
          <a:p>
            <a:pPr lvl="1"/>
            <a:r>
              <a:rPr lang="tr-TR" dirty="0" smtClean="0"/>
              <a:t>Kredi</a:t>
            </a:r>
          </a:p>
          <a:p>
            <a:pPr lvl="1"/>
            <a:r>
              <a:rPr lang="tr-TR" dirty="0" smtClean="0"/>
              <a:t>İpotek Karşılığı Konut Edinme</a:t>
            </a:r>
          </a:p>
          <a:p>
            <a:pPr lvl="1"/>
            <a:r>
              <a:rPr lang="tr-TR" dirty="0" smtClean="0"/>
              <a:t>Taşınmaz Mal Yatırım Ortaklıkları</a:t>
            </a:r>
          </a:p>
          <a:p>
            <a:r>
              <a:rPr lang="tr-TR" dirty="0" smtClean="0"/>
              <a:t>2. Hukuki Araçlar</a:t>
            </a:r>
          </a:p>
          <a:p>
            <a:pPr lvl="1"/>
            <a:r>
              <a:rPr lang="tr-TR" dirty="0" smtClean="0"/>
              <a:t>Kira Denetimi</a:t>
            </a:r>
          </a:p>
          <a:p>
            <a:pPr lvl="1"/>
            <a:r>
              <a:rPr lang="tr-TR" dirty="0" smtClean="0"/>
              <a:t>Kat Mülkiyeti</a:t>
            </a:r>
          </a:p>
          <a:p>
            <a:r>
              <a:rPr lang="tr-TR" dirty="0" smtClean="0"/>
              <a:t>3. Teknik Araçlar</a:t>
            </a:r>
          </a:p>
          <a:p>
            <a:pPr lvl="1"/>
            <a:r>
              <a:rPr lang="tr-TR" dirty="0" smtClean="0"/>
              <a:t>Konut Standartları</a:t>
            </a:r>
          </a:p>
          <a:p>
            <a:pPr lvl="1"/>
            <a:r>
              <a:rPr lang="tr-TR" dirty="0" smtClean="0"/>
              <a:t>Toplumsal-Lüks Konut</a:t>
            </a:r>
          </a:p>
          <a:p>
            <a:pPr lvl="1"/>
            <a:r>
              <a:rPr lang="tr-TR" dirty="0" smtClean="0"/>
              <a:t>Yapım Yöntemleri</a:t>
            </a:r>
          </a:p>
          <a:p>
            <a:pPr lvl="1"/>
            <a:r>
              <a:rPr lang="tr-TR" dirty="0" smtClean="0"/>
              <a:t>Yapı Gereçleri</a:t>
            </a:r>
          </a:p>
          <a:p>
            <a:endParaRPr lang="tr-TR" dirty="0" smtClean="0"/>
          </a:p>
          <a:p>
            <a:endParaRPr lang="tr-TR" dirty="0"/>
          </a:p>
        </p:txBody>
      </p:sp>
    </p:spTree>
    <p:extLst>
      <p:ext uri="{BB962C8B-B14F-4D97-AF65-F5344CB8AC3E}">
        <p14:creationId xmlns:p14="http://schemas.microsoft.com/office/powerpoint/2010/main" val="38916952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533</Words>
  <Application>Microsoft Office PowerPoint</Application>
  <PresentationFormat>Geniş ekran</PresentationFormat>
  <Paragraphs>37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Konut Politikası I</vt:lpstr>
      <vt:lpstr>Kalkınma ve Konut</vt:lpstr>
      <vt:lpstr>Konut Hakkı</vt:lpstr>
      <vt:lpstr>Kentsel Yenileme ve Kentsel Dönüşüm</vt:lpstr>
      <vt:lpstr>Kentsel Dönüşüme İlişkin Mevzuatın Gelişimi</vt:lpstr>
      <vt:lpstr>Süzülme</vt:lpstr>
      <vt:lpstr>Konut Politikasının Tanımı</vt:lpstr>
      <vt:lpstr>Konut Politikasının Uygulama Araçları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Konut Politikası</dc:title>
  <dc:creator>Windows User</dc:creator>
  <cp:lastModifiedBy>Windows User</cp:lastModifiedBy>
  <cp:revision>13</cp:revision>
  <dcterms:created xsi:type="dcterms:W3CDTF">2018-01-20T17:15:48Z</dcterms:created>
  <dcterms:modified xsi:type="dcterms:W3CDTF">2018-01-23T19:33:57Z</dcterms:modified>
</cp:coreProperties>
</file>