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0" r:id="rId4"/>
    <p:sldId id="261" r:id="rId5"/>
    <p:sldId id="262"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B08E42F-8285-4342-81B0-6EFD2DC37295}" type="datetimeFigureOut">
              <a:rPr lang="tr-TR" smtClean="0"/>
              <a:pPr/>
              <a:t>29.04.2020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180C3F4-6E75-468B-A17F-6A70CE0891E2}"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B08E42F-8285-4342-81B0-6EFD2DC37295}" type="datetimeFigureOut">
              <a:rPr lang="tr-TR" smtClean="0"/>
              <a:pPr/>
              <a:t>29.04.2020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180C3F4-6E75-468B-A17F-6A70CE0891E2}"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357290" y="2285992"/>
            <a:ext cx="7406640" cy="1472184"/>
          </a:xfrm>
        </p:spPr>
        <p:txBody>
          <a:bodyPr/>
          <a:lstStyle/>
          <a:p>
            <a:r>
              <a:rPr lang="tr-TR" b="1" dirty="0" smtClean="0">
                <a:effectLst>
                  <a:outerShdw blurRad="38100" dist="38100" dir="2700000" algn="tl">
                    <a:srgbClr val="000000">
                      <a:alpha val="43137"/>
                    </a:srgbClr>
                  </a:outerShdw>
                </a:effectLst>
                <a:latin typeface="Comic Sans MS" pitchFamily="66" charset="0"/>
              </a:rPr>
              <a:t>BAYRAK PROTOKOLÜ</a:t>
            </a:r>
            <a:endParaRPr lang="tr-TR" b="1" dirty="0">
              <a:effectLst>
                <a:outerShdw blurRad="38100" dist="38100" dir="2700000" algn="tl">
                  <a:srgbClr val="000000">
                    <a:alpha val="43137"/>
                  </a:srgbClr>
                </a:outerShdw>
              </a:effectLst>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p:txBody>
          <a:bodyPr>
            <a:normAutofit/>
          </a:bodyPr>
          <a:lstStyle/>
          <a:p>
            <a:r>
              <a:rPr lang="tr-TR" sz="3600" b="1" dirty="0" smtClean="0">
                <a:latin typeface="Comic Sans MS" pitchFamily="66" charset="0"/>
              </a:rPr>
              <a:t>BAYRAK PROTOKOLU</a:t>
            </a:r>
            <a:endParaRPr lang="tr-TR" sz="3600" b="1" dirty="0">
              <a:latin typeface="Comic Sans MS" pitchFamily="66" charset="0"/>
            </a:endParaRPr>
          </a:p>
        </p:txBody>
      </p:sp>
      <p:sp>
        <p:nvSpPr>
          <p:cNvPr id="3" name="2 İçerik Yer Tutucusu"/>
          <p:cNvSpPr>
            <a:spLocks noGrp="1"/>
          </p:cNvSpPr>
          <p:nvPr>
            <p:ph idx="1"/>
          </p:nvPr>
        </p:nvSpPr>
        <p:spPr>
          <a:xfrm>
            <a:off x="1071538" y="1285860"/>
            <a:ext cx="7862150" cy="5214974"/>
          </a:xfrm>
        </p:spPr>
        <p:txBody>
          <a:bodyPr>
            <a:normAutofit fontScale="47500" lnSpcReduction="20000"/>
          </a:bodyPr>
          <a:lstStyle/>
          <a:p>
            <a:pPr>
              <a:lnSpc>
                <a:spcPct val="140000"/>
              </a:lnSpc>
              <a:buClrTx/>
              <a:buSzPct val="100000"/>
              <a:buFont typeface="Wingdings" pitchFamily="2" charset="2"/>
              <a:buChar char="q"/>
            </a:pPr>
            <a:r>
              <a:rPr lang="tr-TR" dirty="0" smtClean="0">
                <a:latin typeface="Comic Sans MS" pitchFamily="66" charset="0"/>
              </a:rPr>
              <a:t>Türk bayrağının standartları, çekilmesi ve indirilmesine dair esaslar, kullanılabileceği yerler ve bayrağa saygı kuralları 1983 tarihli “Türk Bayrağı Yasası” ile 1985 tarihli “Türk Bayrağı Tüzüğü” hükümlerinde belirtilmiştir. </a:t>
            </a:r>
          </a:p>
          <a:p>
            <a:pPr>
              <a:lnSpc>
                <a:spcPct val="140000"/>
              </a:lnSpc>
              <a:buClrTx/>
              <a:buSzPct val="100000"/>
              <a:buFont typeface="Wingdings" pitchFamily="2" charset="2"/>
              <a:buChar char="q"/>
            </a:pPr>
            <a:r>
              <a:rPr lang="tr-TR" dirty="0" smtClean="0">
                <a:latin typeface="Comic Sans MS" pitchFamily="66" charset="0"/>
              </a:rPr>
              <a:t>Prensip olarak bayrak sabah saat 08.00’de çekilir ve gün batımında indirilir. Milli bayram, genel tatil ve hafta tatili günlerinde tatilin başladığı saatte çekilir ve tatil sonunda gün batımında indirilir. </a:t>
            </a:r>
          </a:p>
          <a:p>
            <a:pPr>
              <a:lnSpc>
                <a:spcPct val="140000"/>
              </a:lnSpc>
              <a:buClrTx/>
              <a:buSzPct val="100000"/>
              <a:buFont typeface="Wingdings" pitchFamily="2" charset="2"/>
              <a:buChar char="q"/>
            </a:pPr>
            <a:r>
              <a:rPr lang="tr-TR" dirty="0" smtClean="0">
                <a:latin typeface="Comic Sans MS" pitchFamily="66" charset="0"/>
              </a:rPr>
              <a:t>Yurt dışındaki Türk resmi binalarında bayrağın kullanılışı mahalli ve uluslar arası uygulamalara göre yapılır. </a:t>
            </a:r>
          </a:p>
          <a:p>
            <a:pPr>
              <a:lnSpc>
                <a:spcPct val="140000"/>
              </a:lnSpc>
              <a:buClrTx/>
              <a:buSzPct val="100000"/>
              <a:buFont typeface="Wingdings" pitchFamily="2" charset="2"/>
              <a:buChar char="q"/>
            </a:pPr>
            <a:r>
              <a:rPr lang="tr-TR" dirty="0" smtClean="0">
                <a:latin typeface="Comic Sans MS" pitchFamily="66" charset="0"/>
              </a:rPr>
              <a:t>Genellikle temsilcilik ikametgahında, resmi işlerin görüldüğü binalarda ve temsilcilik otomobilinde milli bayrağın kullanılmasına izin verilmektedir.  </a:t>
            </a:r>
          </a:p>
          <a:p>
            <a:pPr>
              <a:lnSpc>
                <a:spcPct val="140000"/>
              </a:lnSpc>
              <a:buClrTx/>
              <a:buSzPct val="100000"/>
              <a:buFont typeface="Wingdings" pitchFamily="2" charset="2"/>
              <a:buChar char="q"/>
            </a:pPr>
            <a:r>
              <a:rPr lang="tr-TR" dirty="0" smtClean="0">
                <a:latin typeface="Comic Sans MS" pitchFamily="66" charset="0"/>
              </a:rPr>
              <a:t>Dış temsilcilik binalarına sadece milli bayrak çekilebilir. Temsilciliğe başka ülkeden devlet başkanı seviyesinde bir ziyaret yapılması durumunda, mahalli uygulama ve nezaket gereği ziyaret süresi boyunca devlet başkanı forsu çekilebilir. </a:t>
            </a:r>
          </a:p>
          <a:p>
            <a:pPr>
              <a:lnSpc>
                <a:spcPct val="140000"/>
              </a:lnSpc>
              <a:buClrTx/>
              <a:buSzPct val="100000"/>
              <a:buFont typeface="Wingdings" pitchFamily="2" charset="2"/>
              <a:buChar char="q"/>
            </a:pPr>
            <a:r>
              <a:rPr lang="tr-TR" dirty="0" smtClean="0">
                <a:latin typeface="Comic Sans MS" pitchFamily="66" charset="0"/>
              </a:rPr>
              <a:t>Türk temsilciğinin bir ataşeliği çeşitli kuruluşların bulunduğu başka bir binada yer alıyorsa milli bayrak ile birlikte, mahalli bayrağında çekilmesi gereklidir.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a:xfrm>
            <a:off x="1071538" y="142852"/>
            <a:ext cx="7498080" cy="1143000"/>
          </a:xfrm>
        </p:spPr>
        <p:txBody>
          <a:bodyPr>
            <a:normAutofit/>
          </a:bodyPr>
          <a:lstStyle/>
          <a:p>
            <a:r>
              <a:rPr lang="tr-TR" sz="3600" b="1" dirty="0" smtClean="0">
                <a:latin typeface="Comic Sans MS" pitchFamily="66" charset="0"/>
              </a:rPr>
              <a:t>BAYRAK PROTOKOLU</a:t>
            </a:r>
            <a:endParaRPr lang="tr-TR" sz="3600" b="1" dirty="0">
              <a:latin typeface="Comic Sans MS" pitchFamily="66" charset="0"/>
            </a:endParaRPr>
          </a:p>
        </p:txBody>
      </p:sp>
      <p:sp>
        <p:nvSpPr>
          <p:cNvPr id="3" name="2 İçerik Yer Tutucusu"/>
          <p:cNvSpPr>
            <a:spLocks noGrp="1"/>
          </p:cNvSpPr>
          <p:nvPr>
            <p:ph idx="1"/>
          </p:nvPr>
        </p:nvSpPr>
        <p:spPr>
          <a:xfrm>
            <a:off x="1139006" y="1200168"/>
            <a:ext cx="7719274" cy="4800600"/>
          </a:xfrm>
        </p:spPr>
        <p:txBody>
          <a:bodyPr>
            <a:noAutofit/>
          </a:bodyPr>
          <a:lstStyle/>
          <a:p>
            <a:pPr>
              <a:lnSpc>
                <a:spcPct val="120000"/>
              </a:lnSpc>
              <a:buClrTx/>
              <a:buSzPct val="100000"/>
              <a:buFont typeface="Wingdings" pitchFamily="2" charset="2"/>
              <a:buChar char="q"/>
            </a:pPr>
            <a:r>
              <a:rPr lang="tr-TR" sz="1600" dirty="0" smtClean="0">
                <a:latin typeface="Comic Sans MS" pitchFamily="66" charset="0"/>
              </a:rPr>
              <a:t>Temsilciliğe ait makam taşıtlarında bayrak sağ ön çamurluğun üstünde tepesinde ay-yıldız bulunan </a:t>
            </a:r>
            <a:r>
              <a:rPr lang="tr-TR" sz="1600" dirty="0" err="1" smtClean="0">
                <a:latin typeface="Comic Sans MS" pitchFamily="66" charset="0"/>
              </a:rPr>
              <a:t>kromajlı</a:t>
            </a:r>
            <a:r>
              <a:rPr lang="tr-TR" sz="1600" dirty="0" smtClean="0">
                <a:latin typeface="Comic Sans MS" pitchFamily="66" charset="0"/>
              </a:rPr>
              <a:t> küçük bir direğe çekilir. </a:t>
            </a:r>
          </a:p>
          <a:p>
            <a:pPr>
              <a:lnSpc>
                <a:spcPct val="120000"/>
              </a:lnSpc>
              <a:buClrTx/>
              <a:buSzPct val="100000"/>
              <a:buFont typeface="Wingdings" pitchFamily="2" charset="2"/>
              <a:buChar char="q"/>
            </a:pPr>
            <a:r>
              <a:rPr lang="tr-TR" sz="1600" dirty="0" smtClean="0">
                <a:latin typeface="Comic Sans MS" pitchFamily="66" charset="0"/>
              </a:rPr>
              <a:t>Bayrakla birlikte fors da çekilmesi gerektiğinde, fors sol çamurluğun üzerindeki direğe çekilir. </a:t>
            </a:r>
          </a:p>
          <a:p>
            <a:pPr>
              <a:lnSpc>
                <a:spcPct val="120000"/>
              </a:lnSpc>
              <a:buClrTx/>
              <a:buSzPct val="100000"/>
              <a:buFont typeface="Wingdings" pitchFamily="2" charset="2"/>
              <a:buChar char="q"/>
            </a:pPr>
            <a:r>
              <a:rPr lang="tr-TR" sz="1600" dirty="0" smtClean="0">
                <a:latin typeface="Comic Sans MS" pitchFamily="66" charset="0"/>
              </a:rPr>
              <a:t>Makam sahibi içinde olmadıkça taşıta bayrak çekilmez. </a:t>
            </a:r>
          </a:p>
          <a:p>
            <a:pPr>
              <a:lnSpc>
                <a:spcPct val="120000"/>
              </a:lnSpc>
              <a:buClrTx/>
              <a:buSzPct val="100000"/>
              <a:buFont typeface="Wingdings" pitchFamily="2" charset="2"/>
              <a:buChar char="q"/>
            </a:pPr>
            <a:r>
              <a:rPr lang="tr-TR" sz="1600" dirty="0" smtClean="0">
                <a:latin typeface="Comic Sans MS" pitchFamily="66" charset="0"/>
              </a:rPr>
              <a:t>Resmi bir neden olmadıkça özel gezilerde de bayrak çekilmez. </a:t>
            </a:r>
          </a:p>
          <a:p>
            <a:pPr>
              <a:lnSpc>
                <a:spcPct val="120000"/>
              </a:lnSpc>
              <a:buClrTx/>
              <a:buSzPct val="100000"/>
              <a:buFont typeface="Wingdings" pitchFamily="2" charset="2"/>
              <a:buChar char="q"/>
            </a:pPr>
            <a:r>
              <a:rPr lang="tr-TR" sz="1600" dirty="0" smtClean="0">
                <a:latin typeface="Comic Sans MS" pitchFamily="66" charset="0"/>
              </a:rPr>
              <a:t>Türk Bayrağı Yasası gereği, bayrak 10 Kasım günü Türkiye’de ve dış temsilciliklerimizdeki resmi binalarda yarıya çekilir. Bulunulan ülkede ilan edilen yas günlerinde de bir saygı göstergesi olarak bayrak yarıya indirilir. </a:t>
            </a:r>
          </a:p>
          <a:p>
            <a:pPr>
              <a:lnSpc>
                <a:spcPct val="120000"/>
              </a:lnSpc>
              <a:buClrTx/>
              <a:buSzPct val="100000"/>
              <a:buFont typeface="Wingdings" pitchFamily="2" charset="2"/>
              <a:buChar char="q"/>
            </a:pPr>
            <a:r>
              <a:rPr lang="tr-TR" sz="1600" dirty="0" smtClean="0">
                <a:latin typeface="Comic Sans MS" pitchFamily="66" charset="0"/>
              </a:rPr>
              <a:t>Bayrak yarıya indirilmeden önce gönderin tepesine kadar çekilir, sonra indirilecek seviyeye getirilir. </a:t>
            </a:r>
          </a:p>
          <a:p>
            <a:pPr>
              <a:lnSpc>
                <a:spcPct val="120000"/>
              </a:lnSpc>
              <a:buClrTx/>
              <a:buSzPct val="100000"/>
              <a:buFont typeface="Wingdings" pitchFamily="2" charset="2"/>
              <a:buChar char="q"/>
            </a:pPr>
            <a:r>
              <a:rPr lang="tr-TR" sz="1600" dirty="0" smtClean="0">
                <a:latin typeface="Comic Sans MS" pitchFamily="66" charset="0"/>
              </a:rPr>
              <a:t>Bayrak yarıya indirilirken toprağa ya da çatıya çok yakın olmamasına dikkat edilir. </a:t>
            </a:r>
          </a:p>
          <a:p>
            <a:pPr>
              <a:lnSpc>
                <a:spcPct val="120000"/>
              </a:lnSpc>
              <a:buClrTx/>
              <a:buSzPct val="100000"/>
              <a:buFont typeface="Wingdings" pitchFamily="2" charset="2"/>
              <a:buChar char="q"/>
            </a:pPr>
            <a:r>
              <a:rPr lang="tr-TR" sz="1600" dirty="0" smtClean="0">
                <a:latin typeface="Comic Sans MS" pitchFamily="66" charset="0"/>
              </a:rPr>
              <a:t>TBMM’deki bayrak hiçbir zaman Anıtkabir’deki bayrak ise 10 Kasım dışında indirilmez.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a:xfrm>
            <a:off x="1071538" y="71414"/>
            <a:ext cx="7498080" cy="1143000"/>
          </a:xfrm>
        </p:spPr>
        <p:txBody>
          <a:bodyPr>
            <a:normAutofit/>
          </a:bodyPr>
          <a:lstStyle/>
          <a:p>
            <a:r>
              <a:rPr lang="tr-TR" sz="3200" b="1" dirty="0" smtClean="0">
                <a:latin typeface="Comic Sans MS" pitchFamily="66" charset="0"/>
              </a:rPr>
              <a:t>BAYRAK PROTOKOLU</a:t>
            </a:r>
            <a:endParaRPr lang="tr-TR" sz="3200" b="1" dirty="0">
              <a:latin typeface="Comic Sans MS" pitchFamily="66" charset="0"/>
            </a:endParaRPr>
          </a:p>
        </p:txBody>
      </p:sp>
      <p:sp>
        <p:nvSpPr>
          <p:cNvPr id="3" name="2 İçerik Yer Tutucusu"/>
          <p:cNvSpPr>
            <a:spLocks noGrp="1"/>
          </p:cNvSpPr>
          <p:nvPr>
            <p:ph idx="1"/>
          </p:nvPr>
        </p:nvSpPr>
        <p:spPr>
          <a:xfrm>
            <a:off x="1000100" y="1071546"/>
            <a:ext cx="7858180" cy="5429288"/>
          </a:xfrm>
        </p:spPr>
        <p:txBody>
          <a:bodyPr>
            <a:noAutofit/>
          </a:bodyPr>
          <a:lstStyle/>
          <a:p>
            <a:pPr>
              <a:lnSpc>
                <a:spcPct val="120000"/>
              </a:lnSpc>
              <a:buClrTx/>
              <a:buSzPct val="100000"/>
              <a:buFont typeface="Wingdings" pitchFamily="2" charset="2"/>
              <a:buChar char="q"/>
            </a:pPr>
            <a:r>
              <a:rPr lang="tr-TR" sz="1550" dirty="0" smtClean="0">
                <a:latin typeface="Comic Sans MS" pitchFamily="66" charset="0"/>
              </a:rPr>
              <a:t>Birkaç bayrağın bir arada kullanılmasını gerektiren resmi ziyaret ve törenlerde, konuk bayrak şeref locasında veya konuğun kaldığı binanın ana girişinde Türk bayrağının solunda yer alır. </a:t>
            </a:r>
          </a:p>
          <a:p>
            <a:pPr>
              <a:lnSpc>
                <a:spcPct val="120000"/>
              </a:lnSpc>
              <a:buClrTx/>
              <a:buSzPct val="100000"/>
              <a:buFont typeface="Wingdings" pitchFamily="2" charset="2"/>
              <a:buChar char="q"/>
            </a:pPr>
            <a:r>
              <a:rPr lang="tr-TR" sz="1550" dirty="0" smtClean="0">
                <a:latin typeface="Comic Sans MS" pitchFamily="66" charset="0"/>
              </a:rPr>
              <a:t>Uluslar arası toplantı ve konferanslarda ise ev sahibi devletin bayrağı orta direğe çekilir. İngilizce alfabetik sıraya göre birinci konuk bayrak orta direğin soluna, ikinci konuk bayrak ise sağına, diğer konuk bayraklarda aynı yöntemle diğer direklere çekilir. </a:t>
            </a:r>
          </a:p>
          <a:p>
            <a:pPr>
              <a:lnSpc>
                <a:spcPct val="120000"/>
              </a:lnSpc>
              <a:buClrTx/>
              <a:buSzPct val="100000"/>
              <a:buFont typeface="Wingdings" pitchFamily="2" charset="2"/>
              <a:buChar char="q"/>
            </a:pPr>
            <a:r>
              <a:rPr lang="tr-TR" sz="1550" dirty="0" smtClean="0">
                <a:latin typeface="Comic Sans MS" pitchFamily="66" charset="0"/>
              </a:rPr>
              <a:t>Yabancı bayrakların ebadı Türk bayrağından büyük, direkleri ise daha yüksek olamaz. </a:t>
            </a:r>
          </a:p>
          <a:p>
            <a:pPr>
              <a:lnSpc>
                <a:spcPct val="120000"/>
              </a:lnSpc>
              <a:buClrTx/>
              <a:buSzPct val="100000"/>
              <a:buFont typeface="Wingdings" pitchFamily="2" charset="2"/>
              <a:buChar char="q"/>
            </a:pPr>
            <a:r>
              <a:rPr lang="tr-TR" sz="1550" dirty="0" smtClean="0">
                <a:latin typeface="Comic Sans MS" pitchFamily="66" charset="0"/>
              </a:rPr>
              <a:t>Resmi bir konferansta platforma bayrak konulması gerektiğinde konuşmacının sağına yerleştirilir. </a:t>
            </a:r>
          </a:p>
          <a:p>
            <a:pPr>
              <a:lnSpc>
                <a:spcPct val="120000"/>
              </a:lnSpc>
              <a:buClrTx/>
              <a:buSzPct val="100000"/>
              <a:buFont typeface="Wingdings" pitchFamily="2" charset="2"/>
              <a:buChar char="q"/>
            </a:pPr>
            <a:r>
              <a:rPr lang="tr-TR" sz="1550" dirty="0" smtClean="0">
                <a:latin typeface="Comic Sans MS" pitchFamily="66" charset="0"/>
              </a:rPr>
              <a:t>Şehit cenazesi hariç örtü olarak ya da başka nedenlerle (elbise vb) kullanılamaz. </a:t>
            </a:r>
          </a:p>
          <a:p>
            <a:pPr>
              <a:lnSpc>
                <a:spcPct val="120000"/>
              </a:lnSpc>
              <a:buClrTx/>
              <a:buSzPct val="100000"/>
              <a:buFont typeface="Wingdings" pitchFamily="2" charset="2"/>
              <a:buChar char="q"/>
            </a:pPr>
            <a:r>
              <a:rPr lang="tr-TR" sz="1550" dirty="0" smtClean="0">
                <a:latin typeface="Comic Sans MS" pitchFamily="66" charset="0"/>
              </a:rPr>
              <a:t>Bayrak direğe hızla çekilir, yavaş yavaş indirilir. </a:t>
            </a:r>
          </a:p>
          <a:p>
            <a:pPr>
              <a:lnSpc>
                <a:spcPct val="120000"/>
              </a:lnSpc>
              <a:buClrTx/>
              <a:buSzPct val="100000"/>
              <a:buFont typeface="Wingdings" pitchFamily="2" charset="2"/>
              <a:buChar char="q"/>
            </a:pPr>
            <a:r>
              <a:rPr lang="tr-TR" sz="1550" dirty="0" smtClean="0">
                <a:latin typeface="Comic Sans MS" pitchFamily="66" charset="0"/>
              </a:rPr>
              <a:t>Toprağa ya da suya temas ettirilmez. </a:t>
            </a:r>
          </a:p>
          <a:p>
            <a:pPr>
              <a:lnSpc>
                <a:spcPct val="120000"/>
              </a:lnSpc>
              <a:buClrTx/>
              <a:buSzPct val="100000"/>
              <a:buFont typeface="Wingdings" pitchFamily="2" charset="2"/>
              <a:buChar char="q"/>
            </a:pPr>
            <a:r>
              <a:rPr lang="tr-TR" sz="1550" dirty="0" smtClean="0">
                <a:latin typeface="Comic Sans MS" pitchFamily="66" charset="0"/>
              </a:rPr>
              <a:t>Herhangi bir reklam aracı ile birlikte kullanılamaz. </a:t>
            </a:r>
          </a:p>
          <a:p>
            <a:pPr>
              <a:lnSpc>
                <a:spcPct val="120000"/>
              </a:lnSpc>
              <a:buClrTx/>
              <a:buSzPct val="100000"/>
              <a:buFont typeface="Wingdings" pitchFamily="2" charset="2"/>
              <a:buChar char="q"/>
            </a:pPr>
            <a:r>
              <a:rPr lang="tr-TR" sz="1550" dirty="0" smtClean="0">
                <a:latin typeface="Comic Sans MS" pitchFamily="66" charset="0"/>
              </a:rPr>
              <a:t>Solmuş veya eskimiş bir bayrak asla çöpe atılmaz, uygun bir biçimde imha edilir. </a:t>
            </a:r>
            <a:endParaRPr lang="tr-TR" sz="155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txBox="1">
            <a:spLocks/>
          </p:cNvSpPr>
          <p:nvPr/>
        </p:nvSpPr>
        <p:spPr>
          <a:xfrm>
            <a:off x="471486" y="1214422"/>
            <a:ext cx="7773338" cy="595904"/>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chemeClr val="accent1">
                    <a:lumMod val="50000"/>
                  </a:schemeClr>
                </a:solidFill>
                <a:effectLst>
                  <a:outerShdw blurRad="38100" dist="38100" dir="2700000" algn="tl">
                    <a:srgbClr val="000000">
                      <a:alpha val="43137"/>
                    </a:srgbClr>
                  </a:outerShdw>
                </a:effectLst>
                <a:uLnTx/>
                <a:uFillTx/>
                <a:latin typeface="Comic Sans MS" pitchFamily="66" charset="0"/>
                <a:ea typeface="+mj-ea"/>
                <a:cs typeface="+mj-cs"/>
              </a:rPr>
              <a:t>KAYNAKÇA</a:t>
            </a:r>
            <a:endParaRPr kumimoji="0" lang="tr-TR" sz="2400" b="0" i="0" u="none" strike="noStrike" kern="1200" cap="none" spc="0" normalizeH="0" baseline="0" noProof="0" dirty="0">
              <a:ln>
                <a:noFill/>
              </a:ln>
              <a:solidFill>
                <a:schemeClr val="tx2"/>
              </a:solidFill>
              <a:effectLst/>
              <a:uLnTx/>
              <a:uFillTx/>
              <a:latin typeface="Comic Sans MS" pitchFamily="66" charset="0"/>
              <a:ea typeface="+mj-ea"/>
              <a:cs typeface="+mj-cs"/>
            </a:endParaRPr>
          </a:p>
        </p:txBody>
      </p:sp>
      <p:sp>
        <p:nvSpPr>
          <p:cNvPr id="5" name="İçerik Yer Tutucusu 2"/>
          <p:cNvSpPr txBox="1">
            <a:spLocks/>
          </p:cNvSpPr>
          <p:nvPr/>
        </p:nvSpPr>
        <p:spPr>
          <a:xfrm>
            <a:off x="728220" y="2000240"/>
            <a:ext cx="7772870" cy="3576505"/>
          </a:xfrm>
          <a:prstGeom prst="rect">
            <a:avLst/>
          </a:prstGeom>
        </p:spPr>
        <p:txBody>
          <a:bodyPr>
            <a:noAutofit/>
          </a:bodyPr>
          <a:lstStyle/>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AYTÜRK, Nihat (2014). Protokol Yönetimi.</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AYTÜRK, Nihat (2007). Davranış Bilgisi</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DAFT, Richard (t.y.). Liderlik.</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URGANCI, Hakan (2008). Ben Kim Konuşmak Kim? </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URGANCI, Hakan (2009). Herkes İçin Karizma. </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Milli Eğitim Bakanlığı (2011). Protokol ve Görgü Kuralları.</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SEZER, Adem. Davet, Karşılama, Ağırlama ve Uğurlama…</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TECİMER, Yasemin (2016). Kamusal Alanda Protokol Kuralları.</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TECİMER, Yasemin (2016). Adabı Muaşeret.</a:t>
            </a:r>
          </a:p>
          <a:p>
            <a:pPr marL="274320" marR="0" lvl="0" indent="-274320" algn="l" defTabSz="914400" rtl="0" eaLnBrk="1" fontAlgn="auto" latinLnBrk="0" hangingPunct="1">
              <a:lnSpc>
                <a:spcPct val="120000"/>
              </a:lnSpc>
              <a:spcBef>
                <a:spcPct val="20000"/>
              </a:spcBef>
              <a:spcAft>
                <a:spcPts val="600"/>
              </a:spcAft>
              <a:buClr>
                <a:schemeClr val="accent3"/>
              </a:buClr>
              <a:buSzPct val="95000"/>
              <a:buFont typeface="Wingdings 2"/>
              <a:buChar char=""/>
              <a:tabLst/>
              <a:defRPr/>
            </a:pPr>
            <a:endParaRPr kumimoji="0" lang="tr-TR" sz="1600" b="0" i="0" u="none" strike="noStrike" kern="1200" cap="none" spc="0" normalizeH="0" baseline="0" noProof="0" dirty="0">
              <a:ln>
                <a:noFill/>
              </a:ln>
              <a:solidFill>
                <a:schemeClr val="tx1"/>
              </a:solidFill>
              <a:effectLst/>
              <a:uLnTx/>
              <a:uFillTx/>
              <a:latin typeface="Comic Sans MS" pitchFamily="66"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TotalTime>
  <Words>517</Words>
  <Application>Microsoft Office PowerPoint</Application>
  <PresentationFormat>Ekran Gösterisi (4:3)</PresentationFormat>
  <Paragraphs>37</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Gündönümü</vt:lpstr>
      <vt:lpstr>BAYRAK PROTOKOLÜ</vt:lpstr>
      <vt:lpstr>BAYRAK PROTOKOLU</vt:lpstr>
      <vt:lpstr>BAYRAK PROTOKOLU</vt:lpstr>
      <vt:lpstr>BAYRAK PROTOKOLU</vt:lpstr>
      <vt:lpstr>Slayt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4</cp:revision>
  <dcterms:created xsi:type="dcterms:W3CDTF">2020-04-26T02:00:48Z</dcterms:created>
  <dcterms:modified xsi:type="dcterms:W3CDTF">2020-04-29T00:07:20Z</dcterms:modified>
</cp:coreProperties>
</file>