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5" r:id="rId21"/>
    <p:sldId id="276" r:id="rId22"/>
    <p:sldId id="277" r:id="rId23"/>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24205" y="1196975"/>
            <a:ext cx="10942955" cy="2548890"/>
          </a:xfrm>
        </p:spPr>
        <p:txBody>
          <a:bodyPr/>
          <a:p>
            <a:r>
              <a:rPr lang="en-US" sz="4400" b="1">
                <a:solidFill>
                  <a:schemeClr val="tx1"/>
                </a:solidFill>
                <a:sym typeface="+mn-ea"/>
              </a:rPr>
              <a:t>Konaklama İşletmelerinde Finansal Yönetim</a:t>
            </a:r>
            <a:br>
              <a:rPr lang="en-US" sz="4400" b="1">
                <a:solidFill>
                  <a:schemeClr val="tx1"/>
                </a:solidFill>
                <a:sym typeface="+mn-ea"/>
              </a:rPr>
            </a:br>
            <a:endParaRPr lang="en-US" sz="4400" b="1">
              <a:solidFill>
                <a:schemeClr val="tx1"/>
              </a:solidFill>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sz="2800" b="1">
                <a:solidFill>
                  <a:srgbClr val="FF0000"/>
                </a:solidFill>
                <a:latin typeface="Times New Roman" panose="02020603050405020304" charset="0"/>
              </a:rPr>
              <a:t>BİLANÇO</a:t>
            </a:r>
            <a:endParaRPr lang="en-US" sz="2800" b="1">
              <a:solidFill>
                <a:srgbClr val="FF0000"/>
              </a:solidFill>
              <a:latin typeface="Times New Roman" panose="02020603050405020304" charset="0"/>
            </a:endParaRPr>
          </a:p>
        </p:txBody>
      </p:sp>
      <p:sp>
        <p:nvSpPr>
          <p:cNvPr id="4" name="Content Placeholder 3"/>
          <p:cNvSpPr>
            <a:spLocks noGrp="1"/>
          </p:cNvSpPr>
          <p:nvPr>
            <p:ph sz="half" idx="1"/>
          </p:nvPr>
        </p:nvSpPr>
        <p:spPr>
          <a:xfrm>
            <a:off x="50800" y="965200"/>
            <a:ext cx="6146800" cy="5845810"/>
          </a:xfrm>
        </p:spPr>
        <p:txBody>
          <a:bodyPr/>
          <a:p>
            <a:pPr marL="0" indent="0">
              <a:buNone/>
            </a:pPr>
            <a:r>
              <a:rPr lang="en-US" sz="2400" b="1">
                <a:latin typeface="Times New Roman" panose="02020603050405020304" charset="0"/>
              </a:rPr>
              <a:t>AKTİFLER</a:t>
            </a:r>
            <a:endParaRPr lang="en-US" sz="2400" b="1">
              <a:latin typeface="Times New Roman" panose="02020603050405020304" charset="0"/>
            </a:endParaRPr>
          </a:p>
          <a:p>
            <a:pPr marL="0" indent="0">
              <a:buNone/>
            </a:pPr>
            <a:r>
              <a:rPr lang="en-US" sz="2400" b="1">
                <a:latin typeface="Times New Roman" panose="02020603050405020304" charset="0"/>
              </a:rPr>
              <a:t> I. DÖNEN VARLIKLAR </a:t>
            </a:r>
            <a:endParaRPr lang="en-US" sz="2400" b="1">
              <a:latin typeface="Times New Roman" panose="02020603050405020304" charset="0"/>
            </a:endParaRPr>
          </a:p>
          <a:p>
            <a:pPr marL="0" indent="0">
              <a:buNone/>
            </a:pPr>
            <a:r>
              <a:rPr lang="en-US" sz="2400">
                <a:latin typeface="Times New Roman" panose="02020603050405020304" charset="0"/>
              </a:rPr>
              <a:t>A. HAZIR DEĞERLER </a:t>
            </a:r>
            <a:endParaRPr lang="en-US" sz="2400">
              <a:latin typeface="Times New Roman" panose="02020603050405020304" charset="0"/>
            </a:endParaRPr>
          </a:p>
          <a:p>
            <a:pPr marL="0" indent="0">
              <a:buNone/>
            </a:pPr>
            <a:r>
              <a:rPr lang="en-US" sz="2400">
                <a:latin typeface="Times New Roman" panose="02020603050405020304" charset="0"/>
              </a:rPr>
              <a:t>B. MENKUL KIYMETLER </a:t>
            </a:r>
            <a:endParaRPr lang="en-US" sz="2400">
              <a:latin typeface="Times New Roman" panose="02020603050405020304" charset="0"/>
            </a:endParaRPr>
          </a:p>
          <a:p>
            <a:pPr marL="0" indent="0">
              <a:buNone/>
            </a:pPr>
            <a:r>
              <a:rPr lang="en-US" sz="2400">
                <a:latin typeface="Times New Roman" panose="02020603050405020304" charset="0"/>
              </a:rPr>
              <a:t>C. TİCARİ ALACAKLAR </a:t>
            </a:r>
            <a:endParaRPr lang="en-US" sz="2400">
              <a:latin typeface="Times New Roman" panose="02020603050405020304" charset="0"/>
            </a:endParaRPr>
          </a:p>
          <a:p>
            <a:pPr marL="0" indent="0">
              <a:buNone/>
            </a:pPr>
            <a:r>
              <a:rPr lang="en-US" sz="2400">
                <a:latin typeface="Times New Roman" panose="02020603050405020304" charset="0"/>
              </a:rPr>
              <a:t>D. DİĞER ALACAKLAR </a:t>
            </a:r>
            <a:endParaRPr lang="en-US" sz="2400">
              <a:latin typeface="Times New Roman" panose="02020603050405020304" charset="0"/>
            </a:endParaRPr>
          </a:p>
          <a:p>
            <a:pPr marL="0" indent="0">
              <a:buNone/>
            </a:pPr>
            <a:r>
              <a:rPr lang="en-US" sz="2400">
                <a:latin typeface="Times New Roman" panose="02020603050405020304" charset="0"/>
              </a:rPr>
              <a:t>E. STOKLAR </a:t>
            </a:r>
            <a:endParaRPr lang="en-US" sz="2400">
              <a:latin typeface="Times New Roman" panose="02020603050405020304" charset="0"/>
            </a:endParaRPr>
          </a:p>
          <a:p>
            <a:pPr marL="0" indent="0">
              <a:buNone/>
            </a:pPr>
            <a:r>
              <a:rPr lang="en-US" sz="2400">
                <a:latin typeface="Times New Roman" panose="02020603050405020304" charset="0"/>
              </a:rPr>
              <a:t>F. YILLARA YAYGIN İNŞAAT VE ONARIM MALİYETLERİ </a:t>
            </a:r>
            <a:endParaRPr lang="en-US" sz="2400">
              <a:latin typeface="Times New Roman" panose="02020603050405020304" charset="0"/>
            </a:endParaRPr>
          </a:p>
          <a:p>
            <a:pPr marL="0" indent="0">
              <a:buNone/>
            </a:pPr>
            <a:r>
              <a:rPr lang="en-US" sz="2400">
                <a:latin typeface="Times New Roman" panose="02020603050405020304" charset="0"/>
              </a:rPr>
              <a:t>G. GELECEK AYLARA AİT GİDERLER VE GELİR TAHAKKUKLARI </a:t>
            </a:r>
            <a:endParaRPr lang="en-US" sz="2400">
              <a:latin typeface="Times New Roman" panose="02020603050405020304" charset="0"/>
            </a:endParaRPr>
          </a:p>
          <a:p>
            <a:pPr marL="0" indent="0">
              <a:buNone/>
            </a:pPr>
            <a:r>
              <a:rPr lang="en-US" sz="2400">
                <a:latin typeface="Times New Roman" panose="02020603050405020304" charset="0"/>
              </a:rPr>
              <a:t>H. DİĞER DÖNEN VARLIKLAR</a:t>
            </a:r>
            <a:endParaRPr lang="en-US" sz="2400">
              <a:latin typeface="Times New Roman" panose="02020603050405020304" charset="0"/>
            </a:endParaRPr>
          </a:p>
        </p:txBody>
      </p:sp>
      <p:sp>
        <p:nvSpPr>
          <p:cNvPr id="5" name="Content Placeholder 4"/>
          <p:cNvSpPr>
            <a:spLocks noGrp="1"/>
          </p:cNvSpPr>
          <p:nvPr>
            <p:ph sz="half" idx="2"/>
          </p:nvPr>
        </p:nvSpPr>
        <p:spPr>
          <a:xfrm>
            <a:off x="6197600" y="965200"/>
            <a:ext cx="5985510" cy="5845810"/>
          </a:xfrm>
        </p:spPr>
        <p:txBody>
          <a:bodyPr/>
          <a:p>
            <a:pPr marL="0" indent="0">
              <a:buNone/>
            </a:pPr>
            <a:r>
              <a:rPr lang="en-US" sz="2400" b="1">
                <a:latin typeface="Times New Roman" panose="02020603050405020304" charset="0"/>
              </a:rPr>
              <a:t>II. DURAN VARLIKLAR</a:t>
            </a:r>
            <a:endParaRPr lang="en-US" sz="2400" b="1">
              <a:latin typeface="Times New Roman" panose="02020603050405020304" charset="0"/>
            </a:endParaRPr>
          </a:p>
          <a:p>
            <a:pPr marL="0" indent="0">
              <a:buNone/>
            </a:pPr>
            <a:r>
              <a:rPr lang="en-US" sz="2400">
                <a:latin typeface="Times New Roman" panose="02020603050405020304" charset="0"/>
              </a:rPr>
              <a:t> A. TİCARİ ALACAKLAR </a:t>
            </a:r>
            <a:endParaRPr lang="en-US" sz="2400">
              <a:latin typeface="Times New Roman" panose="02020603050405020304" charset="0"/>
            </a:endParaRPr>
          </a:p>
          <a:p>
            <a:pPr marL="0" indent="0">
              <a:buNone/>
            </a:pPr>
            <a:r>
              <a:rPr lang="en-US" sz="2400">
                <a:latin typeface="Times New Roman" panose="02020603050405020304" charset="0"/>
              </a:rPr>
              <a:t>B. DİĞER ALACAKLAR </a:t>
            </a:r>
            <a:endParaRPr lang="en-US" sz="2400">
              <a:latin typeface="Times New Roman" panose="02020603050405020304" charset="0"/>
            </a:endParaRPr>
          </a:p>
          <a:p>
            <a:pPr marL="0" indent="0">
              <a:buNone/>
            </a:pPr>
            <a:r>
              <a:rPr lang="en-US" sz="2400">
                <a:latin typeface="Times New Roman" panose="02020603050405020304" charset="0"/>
              </a:rPr>
              <a:t>C. MALİ DURAN VARLIKLAR </a:t>
            </a:r>
            <a:endParaRPr lang="en-US" sz="2400">
              <a:latin typeface="Times New Roman" panose="02020603050405020304" charset="0"/>
            </a:endParaRPr>
          </a:p>
          <a:p>
            <a:pPr marL="0" indent="0">
              <a:buNone/>
            </a:pPr>
            <a:r>
              <a:rPr lang="en-US" sz="2400">
                <a:latin typeface="Times New Roman" panose="02020603050405020304" charset="0"/>
              </a:rPr>
              <a:t>D. MADDİ DURAN VARLIKLAR</a:t>
            </a:r>
            <a:endParaRPr lang="en-US" sz="2400">
              <a:latin typeface="Times New Roman" panose="02020603050405020304" charset="0"/>
            </a:endParaRPr>
          </a:p>
          <a:p>
            <a:pPr marL="0" indent="0">
              <a:buNone/>
            </a:pPr>
            <a:r>
              <a:rPr lang="en-US" sz="2400">
                <a:latin typeface="Times New Roman" panose="02020603050405020304" charset="0"/>
              </a:rPr>
              <a:t>E. MADDİ OLMAYAN DURAN VARLIKLAR</a:t>
            </a:r>
            <a:endParaRPr lang="en-US" sz="2400">
              <a:latin typeface="Times New Roman" panose="02020603050405020304" charset="0"/>
            </a:endParaRPr>
          </a:p>
          <a:p>
            <a:pPr marL="0" indent="0">
              <a:buNone/>
            </a:pPr>
            <a:r>
              <a:rPr lang="en-US" sz="2400">
                <a:latin typeface="Times New Roman" panose="02020603050405020304" charset="0"/>
              </a:rPr>
              <a:t>F. ÖZEL TÜKENMEYE TABİ VARLIKLAR </a:t>
            </a:r>
            <a:endParaRPr lang="en-US" sz="2400">
              <a:latin typeface="Times New Roman" panose="02020603050405020304" charset="0"/>
            </a:endParaRPr>
          </a:p>
          <a:p>
            <a:pPr marL="0" indent="0">
              <a:buNone/>
            </a:pPr>
            <a:r>
              <a:rPr lang="en-US" sz="2400">
                <a:latin typeface="Times New Roman" panose="02020603050405020304" charset="0"/>
              </a:rPr>
              <a:t>G. GELECEK YILLARA AİT GİDERLER VE GELİR TAHAKKUKLARI</a:t>
            </a:r>
            <a:endParaRPr lang="en-US" sz="2400">
              <a:latin typeface="Times New Roman" panose="02020603050405020304" charset="0"/>
            </a:endParaRPr>
          </a:p>
          <a:p>
            <a:pPr marL="0" indent="0">
              <a:buNone/>
            </a:pPr>
            <a:r>
              <a:rPr lang="en-US" sz="2400">
                <a:latin typeface="Times New Roman" panose="02020603050405020304" charset="0"/>
              </a:rPr>
              <a:t> H. DİĞER DURAN VARLIKLAR</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sz="2800" b="1">
                <a:solidFill>
                  <a:srgbClr val="FF0000"/>
                </a:solidFill>
                <a:latin typeface="Times New Roman" panose="02020603050405020304" charset="0"/>
              </a:rPr>
              <a:t>PASİFLER</a:t>
            </a:r>
            <a:endParaRPr lang="en-US" sz="2800" b="1">
              <a:solidFill>
                <a:srgbClr val="FF0000"/>
              </a:solidFill>
              <a:latin typeface="Times New Roman" panose="02020603050405020304" charset="0"/>
            </a:endParaRPr>
          </a:p>
        </p:txBody>
      </p:sp>
      <p:sp>
        <p:nvSpPr>
          <p:cNvPr id="4" name="Content Placeholder 3"/>
          <p:cNvSpPr>
            <a:spLocks noGrp="1"/>
          </p:cNvSpPr>
          <p:nvPr>
            <p:ph sz="half" idx="1"/>
          </p:nvPr>
        </p:nvSpPr>
        <p:spPr>
          <a:xfrm>
            <a:off x="50800" y="774065"/>
            <a:ext cx="5943600" cy="6009005"/>
          </a:xfrm>
        </p:spPr>
        <p:txBody>
          <a:bodyPr/>
          <a:p>
            <a:pPr marL="0" indent="0">
              <a:buNone/>
            </a:pPr>
            <a:r>
              <a:rPr lang="en-US" sz="2400" b="1">
                <a:latin typeface="Times New Roman" panose="02020603050405020304" charset="0"/>
              </a:rPr>
              <a:t>I. KISA VADELİ YABANCI KAYNAK</a:t>
            </a:r>
            <a:r>
              <a:rPr lang="tr-TR" altLang="en-US" sz="2400" b="1">
                <a:latin typeface="Times New Roman" panose="02020603050405020304" charset="0"/>
              </a:rPr>
              <a:t>LA</a:t>
            </a:r>
            <a:r>
              <a:rPr lang="en-US" sz="2400" b="1">
                <a:latin typeface="Times New Roman" panose="02020603050405020304" charset="0"/>
              </a:rPr>
              <a:t>R </a:t>
            </a:r>
            <a:r>
              <a:rPr lang="en-US" sz="2400">
                <a:latin typeface="Times New Roman" panose="02020603050405020304" charset="0"/>
              </a:rPr>
              <a:t>A. MALİ BORÇLAR</a:t>
            </a:r>
            <a:endParaRPr lang="en-US" sz="2400">
              <a:latin typeface="Times New Roman" panose="02020603050405020304" charset="0"/>
            </a:endParaRPr>
          </a:p>
          <a:p>
            <a:pPr marL="0" indent="0">
              <a:buNone/>
            </a:pPr>
            <a:r>
              <a:rPr lang="en-US" sz="2400">
                <a:latin typeface="Times New Roman" panose="02020603050405020304" charset="0"/>
              </a:rPr>
              <a:t> B. TİCARİ BORÇLAR </a:t>
            </a:r>
            <a:endParaRPr lang="en-US" sz="2400">
              <a:latin typeface="Times New Roman" panose="02020603050405020304" charset="0"/>
            </a:endParaRPr>
          </a:p>
          <a:p>
            <a:pPr marL="0" indent="0">
              <a:buNone/>
            </a:pPr>
            <a:r>
              <a:rPr lang="en-US" sz="2400">
                <a:latin typeface="Times New Roman" panose="02020603050405020304" charset="0"/>
              </a:rPr>
              <a:t>C. DİĞER BORÇLAR</a:t>
            </a:r>
            <a:endParaRPr lang="en-US" sz="2400">
              <a:latin typeface="Times New Roman" panose="02020603050405020304" charset="0"/>
            </a:endParaRPr>
          </a:p>
          <a:p>
            <a:pPr marL="0" indent="0">
              <a:buNone/>
            </a:pPr>
            <a:r>
              <a:rPr lang="en-US" sz="2400">
                <a:latin typeface="Times New Roman" panose="02020603050405020304" charset="0"/>
              </a:rPr>
              <a:t> D. ALINAN AVANSLAR </a:t>
            </a:r>
            <a:endParaRPr lang="en-US" sz="2400">
              <a:latin typeface="Times New Roman" panose="02020603050405020304" charset="0"/>
            </a:endParaRPr>
          </a:p>
          <a:p>
            <a:pPr marL="0" indent="0">
              <a:buNone/>
            </a:pPr>
            <a:r>
              <a:rPr lang="en-US" sz="2400">
                <a:latin typeface="Times New Roman" panose="02020603050405020304" charset="0"/>
              </a:rPr>
              <a:t>E. YILLARA YAYGIN İNŞAAT VE ONARIM HAKEDİŞLERİ </a:t>
            </a:r>
            <a:endParaRPr lang="en-US" sz="2400">
              <a:latin typeface="Times New Roman" panose="02020603050405020304" charset="0"/>
            </a:endParaRPr>
          </a:p>
          <a:p>
            <a:pPr marL="0" indent="0">
              <a:buNone/>
            </a:pPr>
            <a:r>
              <a:rPr lang="en-US" sz="2400">
                <a:latin typeface="Times New Roman" panose="02020603050405020304" charset="0"/>
              </a:rPr>
              <a:t>F. ÖDENECEK VERGİ VE DİĞER YÜKÜMLÜLÜKLER </a:t>
            </a:r>
            <a:endParaRPr lang="en-US" sz="2400">
              <a:latin typeface="Times New Roman" panose="02020603050405020304" charset="0"/>
            </a:endParaRPr>
          </a:p>
          <a:p>
            <a:pPr marL="0" indent="0">
              <a:buNone/>
            </a:pPr>
            <a:r>
              <a:rPr lang="en-US" sz="2400">
                <a:latin typeface="Times New Roman" panose="02020603050405020304" charset="0"/>
              </a:rPr>
              <a:t>G. BORÇ VE GİDER KARŞILIKLARI </a:t>
            </a:r>
            <a:endParaRPr lang="en-US" sz="2400">
              <a:latin typeface="Times New Roman" panose="02020603050405020304" charset="0"/>
            </a:endParaRPr>
          </a:p>
          <a:p>
            <a:pPr marL="0" indent="0">
              <a:buNone/>
            </a:pPr>
            <a:r>
              <a:rPr lang="en-US" sz="2400">
                <a:latin typeface="Times New Roman" panose="02020603050405020304" charset="0"/>
              </a:rPr>
              <a:t>H. GELECEK AYLARA AİT GELİRLER VE GİDER TAHAKKUKLARI</a:t>
            </a:r>
            <a:endParaRPr lang="en-US" sz="2400">
              <a:latin typeface="Times New Roman" panose="02020603050405020304" charset="0"/>
            </a:endParaRPr>
          </a:p>
          <a:p>
            <a:pPr marL="0" indent="0">
              <a:buNone/>
            </a:pPr>
            <a:r>
              <a:rPr lang="en-US" sz="2400">
                <a:latin typeface="Times New Roman" panose="02020603050405020304" charset="0"/>
              </a:rPr>
              <a:t> I. DİĞER KISA VADELİ YABANCI KAYNAKLAR</a:t>
            </a:r>
            <a:endParaRPr lang="en-US" sz="2400">
              <a:latin typeface="Times New Roman" panose="02020603050405020304" charset="0"/>
            </a:endParaRPr>
          </a:p>
        </p:txBody>
      </p:sp>
      <p:sp>
        <p:nvSpPr>
          <p:cNvPr id="5" name="Content Placeholder 4"/>
          <p:cNvSpPr>
            <a:spLocks noGrp="1"/>
          </p:cNvSpPr>
          <p:nvPr>
            <p:ph sz="half" idx="2"/>
          </p:nvPr>
        </p:nvSpPr>
        <p:spPr>
          <a:xfrm>
            <a:off x="6077585" y="772795"/>
            <a:ext cx="6076950" cy="6094095"/>
          </a:xfrm>
        </p:spPr>
        <p:txBody>
          <a:bodyPr/>
          <a:p>
            <a:pPr marL="0" indent="0">
              <a:buNone/>
            </a:pPr>
            <a:r>
              <a:rPr lang="en-US" sz="2400" b="1">
                <a:latin typeface="Times New Roman" panose="02020603050405020304" charset="0"/>
              </a:rPr>
              <a:t>II. UZUN VADELİ YABANCI KAYNAKLAR</a:t>
            </a:r>
            <a:endParaRPr lang="en-US" sz="2400" b="1">
              <a:latin typeface="Times New Roman" panose="02020603050405020304" charset="0"/>
            </a:endParaRPr>
          </a:p>
          <a:p>
            <a:pPr marL="0" indent="0">
              <a:buNone/>
            </a:pPr>
            <a:r>
              <a:rPr lang="en-US" sz="2400" b="1">
                <a:latin typeface="Times New Roman" panose="02020603050405020304" charset="0"/>
              </a:rPr>
              <a:t> </a:t>
            </a:r>
            <a:r>
              <a:rPr lang="en-US" sz="2400">
                <a:latin typeface="Times New Roman" panose="02020603050405020304" charset="0"/>
              </a:rPr>
              <a:t>A. MALİ BORÇLAR</a:t>
            </a:r>
            <a:endParaRPr lang="en-US" sz="2400">
              <a:latin typeface="Times New Roman" panose="02020603050405020304" charset="0"/>
            </a:endParaRPr>
          </a:p>
          <a:p>
            <a:pPr marL="0" indent="0">
              <a:buNone/>
            </a:pPr>
            <a:r>
              <a:rPr lang="en-US" sz="2400">
                <a:latin typeface="Times New Roman" panose="02020603050405020304" charset="0"/>
              </a:rPr>
              <a:t> B. TİCARİ BORÇLAR </a:t>
            </a:r>
            <a:endParaRPr lang="en-US" sz="2400">
              <a:latin typeface="Times New Roman" panose="02020603050405020304" charset="0"/>
            </a:endParaRPr>
          </a:p>
          <a:p>
            <a:pPr marL="0" indent="0">
              <a:buNone/>
            </a:pPr>
            <a:r>
              <a:rPr lang="en-US" sz="2400">
                <a:latin typeface="Times New Roman" panose="02020603050405020304" charset="0"/>
              </a:rPr>
              <a:t>C. DİĞER BORÇLAR </a:t>
            </a:r>
            <a:endParaRPr lang="en-US" sz="2400">
              <a:latin typeface="Times New Roman" panose="02020603050405020304" charset="0"/>
            </a:endParaRPr>
          </a:p>
          <a:p>
            <a:pPr marL="0" indent="0">
              <a:buNone/>
            </a:pPr>
            <a:r>
              <a:rPr lang="en-US" sz="2400">
                <a:latin typeface="Times New Roman" panose="02020603050405020304" charset="0"/>
              </a:rPr>
              <a:t>D. ALINAN AVANSLAR </a:t>
            </a:r>
            <a:endParaRPr lang="en-US" sz="2400">
              <a:latin typeface="Times New Roman" panose="02020603050405020304" charset="0"/>
            </a:endParaRPr>
          </a:p>
          <a:p>
            <a:pPr marL="0" indent="0">
              <a:buNone/>
            </a:pPr>
            <a:r>
              <a:rPr lang="en-US" sz="2400">
                <a:latin typeface="Times New Roman" panose="02020603050405020304" charset="0"/>
              </a:rPr>
              <a:t>E. BORÇ VE GİDER KARŞILIKLARI </a:t>
            </a:r>
            <a:endParaRPr lang="en-US" sz="2400">
              <a:latin typeface="Times New Roman" panose="02020603050405020304" charset="0"/>
            </a:endParaRPr>
          </a:p>
          <a:p>
            <a:pPr marL="0" indent="0">
              <a:buNone/>
            </a:pPr>
            <a:r>
              <a:rPr lang="en-US" sz="2400">
                <a:latin typeface="Times New Roman" panose="02020603050405020304" charset="0"/>
              </a:rPr>
              <a:t>F. GELECEK YILLARA AİT GELİRLER VE GİDER TAHAKKUKLARI </a:t>
            </a:r>
            <a:endParaRPr lang="en-US" sz="2400">
              <a:latin typeface="Times New Roman" panose="02020603050405020304" charset="0"/>
            </a:endParaRPr>
          </a:p>
          <a:p>
            <a:pPr marL="0" indent="0">
              <a:buNone/>
            </a:pPr>
            <a:r>
              <a:rPr lang="en-US" sz="2400">
                <a:latin typeface="Times New Roman" panose="02020603050405020304" charset="0"/>
              </a:rPr>
              <a:t>G. DİĞER UZUN VADELİ YABANCI KAYNAKLAR</a:t>
            </a: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Content Placeholder 4"/>
          <p:cNvSpPr>
            <a:spLocks noGrp="1"/>
          </p:cNvSpPr>
          <p:nvPr>
            <p:ph idx="1"/>
          </p:nvPr>
        </p:nvSpPr>
        <p:spPr>
          <a:xfrm>
            <a:off x="5308600" y="4445"/>
            <a:ext cx="6828790" cy="6749415"/>
          </a:xfrm>
        </p:spPr>
        <p:txBody>
          <a:bodyPr/>
          <a:p>
            <a:pPr marL="0" indent="0">
              <a:buNone/>
            </a:pPr>
            <a:r>
              <a:rPr lang="en-US" sz="2400" b="1">
                <a:latin typeface="Times New Roman" panose="02020603050405020304" charset="0"/>
              </a:rPr>
              <a:t>GELİR TABLOSU </a:t>
            </a:r>
            <a:endParaRPr lang="en-US" sz="2400" b="1">
              <a:latin typeface="Times New Roman" panose="02020603050405020304" charset="0"/>
            </a:endParaRPr>
          </a:p>
          <a:p>
            <a:pPr marL="0" indent="0">
              <a:buNone/>
            </a:pPr>
            <a:r>
              <a:rPr lang="en-US" sz="2400">
                <a:latin typeface="Times New Roman" panose="02020603050405020304" charset="0"/>
              </a:rPr>
              <a:t>A. BRÜT SATIŞLAR </a:t>
            </a:r>
            <a:endParaRPr lang="en-US" sz="2400">
              <a:latin typeface="Times New Roman" panose="02020603050405020304" charset="0"/>
            </a:endParaRPr>
          </a:p>
          <a:p>
            <a:pPr marL="0" indent="0">
              <a:buNone/>
            </a:pPr>
            <a:r>
              <a:rPr lang="en-US" sz="2400">
                <a:latin typeface="Times New Roman" panose="02020603050405020304" charset="0"/>
              </a:rPr>
              <a:t>B. SATIŞ İNDİRİMLERİ (–) </a:t>
            </a:r>
            <a:endParaRPr lang="en-US" sz="2400">
              <a:latin typeface="Times New Roman" panose="02020603050405020304" charset="0"/>
            </a:endParaRPr>
          </a:p>
          <a:p>
            <a:pPr marL="0" indent="0">
              <a:buNone/>
            </a:pPr>
            <a:r>
              <a:rPr lang="en-US" sz="2400" b="1">
                <a:latin typeface="Times New Roman" panose="02020603050405020304" charset="0"/>
              </a:rPr>
              <a:t>NET SATIŞLAR </a:t>
            </a:r>
            <a:endParaRPr lang="en-US" sz="2400" b="1">
              <a:latin typeface="Times New Roman" panose="02020603050405020304" charset="0"/>
            </a:endParaRPr>
          </a:p>
          <a:p>
            <a:pPr marL="0" indent="0">
              <a:buNone/>
            </a:pPr>
            <a:r>
              <a:rPr lang="en-US" sz="2400">
                <a:latin typeface="Times New Roman" panose="02020603050405020304" charset="0"/>
              </a:rPr>
              <a:t>C. SATIŞLARIN MALİYETİ (–) </a:t>
            </a:r>
            <a:endParaRPr lang="en-US" sz="2400">
              <a:latin typeface="Times New Roman" panose="02020603050405020304" charset="0"/>
            </a:endParaRPr>
          </a:p>
          <a:p>
            <a:pPr marL="0" indent="0">
              <a:buNone/>
            </a:pPr>
            <a:r>
              <a:rPr lang="en-US" sz="2400">
                <a:latin typeface="Times New Roman" panose="02020603050405020304" charset="0"/>
              </a:rPr>
              <a:t>BRÜT SATIŞ KÂRI VEYA ZARARI </a:t>
            </a:r>
            <a:endParaRPr lang="en-US" sz="2400">
              <a:latin typeface="Times New Roman" panose="02020603050405020304" charset="0"/>
            </a:endParaRPr>
          </a:p>
          <a:p>
            <a:pPr marL="0" indent="0">
              <a:buNone/>
            </a:pPr>
            <a:r>
              <a:rPr lang="en-US" sz="2400">
                <a:latin typeface="Times New Roman" panose="02020603050405020304" charset="0"/>
              </a:rPr>
              <a:t>D. FAALİYET GİDERLERİ (–)</a:t>
            </a:r>
            <a:endParaRPr lang="en-US" sz="2400">
              <a:latin typeface="Times New Roman" panose="02020603050405020304" charset="0"/>
            </a:endParaRPr>
          </a:p>
          <a:p>
            <a:pPr marL="0" indent="0">
              <a:buNone/>
            </a:pPr>
            <a:r>
              <a:rPr lang="en-US" sz="2400" b="1">
                <a:latin typeface="Times New Roman" panose="02020603050405020304" charset="0"/>
              </a:rPr>
              <a:t>FAAALİYET KÂRI VEYA ZARARI </a:t>
            </a:r>
            <a:endParaRPr lang="en-US" sz="2400" b="1">
              <a:latin typeface="Times New Roman" panose="02020603050405020304" charset="0"/>
            </a:endParaRPr>
          </a:p>
          <a:p>
            <a:pPr marL="0" indent="0">
              <a:buNone/>
            </a:pPr>
            <a:r>
              <a:rPr lang="en-US" sz="2400">
                <a:latin typeface="Times New Roman" panose="02020603050405020304" charset="0"/>
              </a:rPr>
              <a:t>E. DİĞER FAALİYETLERDEN OLAĞAN GELİR VE KÂRLAR </a:t>
            </a:r>
            <a:endParaRPr lang="en-US" sz="2400">
              <a:latin typeface="Times New Roman" panose="02020603050405020304" charset="0"/>
            </a:endParaRPr>
          </a:p>
          <a:p>
            <a:pPr marL="0" indent="0">
              <a:buNone/>
            </a:pPr>
            <a:r>
              <a:rPr lang="en-US" sz="2400">
                <a:latin typeface="Times New Roman" panose="02020603050405020304" charset="0"/>
              </a:rPr>
              <a:t>F. DİĞER FAALİYETLERDEN OLAĞAN GİDER VE ZARARLAR (–) </a:t>
            </a:r>
            <a:endParaRPr lang="en-US" sz="2400">
              <a:latin typeface="Times New Roman" panose="02020603050405020304" charset="0"/>
            </a:endParaRPr>
          </a:p>
          <a:p>
            <a:pPr marL="0" indent="0">
              <a:buNone/>
            </a:pPr>
            <a:r>
              <a:rPr lang="en-US" sz="2400">
                <a:latin typeface="Times New Roman" panose="02020603050405020304" charset="0"/>
              </a:rPr>
              <a:t>G. FİNANSMAN GİDERLERİ (–)</a:t>
            </a:r>
            <a:endParaRPr lang="en-US" sz="2400">
              <a:latin typeface="Times New Roman" panose="02020603050405020304" charset="0"/>
            </a:endParaRPr>
          </a:p>
        </p:txBody>
      </p:sp>
      <p:sp>
        <p:nvSpPr>
          <p:cNvPr id="6" name="Text Placeholder 5"/>
          <p:cNvSpPr>
            <a:spLocks noGrp="1"/>
          </p:cNvSpPr>
          <p:nvPr>
            <p:ph type="body" sz="half" idx="2"/>
          </p:nvPr>
        </p:nvSpPr>
        <p:spPr>
          <a:xfrm>
            <a:off x="99695" y="4445"/>
            <a:ext cx="5084445" cy="6438265"/>
          </a:xfrm>
        </p:spPr>
        <p:txBody>
          <a:bodyPr/>
          <a:p>
            <a:r>
              <a:rPr lang="en-US" sz="2400" b="1">
                <a:latin typeface="Times New Roman" panose="02020603050405020304" charset="0"/>
              </a:rPr>
              <a:t>III. ÖZKAYNAKLAR </a:t>
            </a:r>
            <a:endParaRPr lang="en-US" sz="2400" b="1">
              <a:latin typeface="Times New Roman" panose="02020603050405020304" charset="0"/>
            </a:endParaRPr>
          </a:p>
          <a:p>
            <a:r>
              <a:rPr lang="en-US" sz="2400">
                <a:latin typeface="Times New Roman" panose="02020603050405020304" charset="0"/>
              </a:rPr>
              <a:t>A . ÖDENMİŞ SERMAYE </a:t>
            </a:r>
            <a:endParaRPr lang="en-US" sz="2400">
              <a:latin typeface="Times New Roman" panose="02020603050405020304" charset="0"/>
            </a:endParaRPr>
          </a:p>
          <a:p>
            <a:r>
              <a:rPr lang="en-US" sz="2400">
                <a:latin typeface="Times New Roman" panose="02020603050405020304" charset="0"/>
              </a:rPr>
              <a:t>B. SERMAYE YEDEKLERİ </a:t>
            </a:r>
            <a:endParaRPr lang="en-US" sz="2400">
              <a:latin typeface="Times New Roman" panose="02020603050405020304" charset="0"/>
            </a:endParaRPr>
          </a:p>
          <a:p>
            <a:r>
              <a:rPr lang="en-US" sz="2400">
                <a:latin typeface="Times New Roman" panose="02020603050405020304" charset="0"/>
              </a:rPr>
              <a:t>C. KÂR YEDEKLERİ </a:t>
            </a:r>
            <a:endParaRPr lang="en-US" sz="2400">
              <a:latin typeface="Times New Roman" panose="02020603050405020304" charset="0"/>
            </a:endParaRPr>
          </a:p>
          <a:p>
            <a:r>
              <a:rPr lang="en-US" sz="2400">
                <a:latin typeface="Times New Roman" panose="02020603050405020304" charset="0"/>
              </a:rPr>
              <a:t>D. GEÇMİŞ YILLAR KÂRLARI </a:t>
            </a:r>
            <a:endParaRPr lang="en-US" sz="2400">
              <a:latin typeface="Times New Roman" panose="02020603050405020304" charset="0"/>
            </a:endParaRPr>
          </a:p>
          <a:p>
            <a:r>
              <a:rPr lang="en-US" sz="2400">
                <a:latin typeface="Times New Roman" panose="02020603050405020304" charset="0"/>
              </a:rPr>
              <a:t>E. GEÇMİŞ YILLAR ZARARLARI (–) </a:t>
            </a:r>
            <a:endParaRPr lang="en-US" sz="2400">
              <a:latin typeface="Times New Roman" panose="02020603050405020304" charset="0"/>
            </a:endParaRPr>
          </a:p>
          <a:p>
            <a:r>
              <a:rPr lang="en-US" sz="2400">
                <a:latin typeface="Times New Roman" panose="02020603050405020304" charset="0"/>
              </a:rPr>
              <a:t>F. DÖNEM NET KÂRI (ZARARI)</a:t>
            </a: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8415" y="99695"/>
            <a:ext cx="12159615" cy="6768465"/>
          </a:xfrm>
        </p:spPr>
        <p:txBody>
          <a:bodyPr/>
          <a:p>
            <a:pPr marL="0" indent="0">
              <a:buNone/>
            </a:pPr>
            <a:r>
              <a:rPr lang="en-US" sz="2400" b="1">
                <a:latin typeface="Times New Roman" panose="02020603050405020304" charset="0"/>
              </a:rPr>
              <a:t>OLAĞAN KÂR VEYA ZARAR </a:t>
            </a:r>
            <a:endParaRPr lang="en-US" sz="2400" b="1">
              <a:latin typeface="Times New Roman" panose="02020603050405020304" charset="0"/>
            </a:endParaRPr>
          </a:p>
          <a:p>
            <a:pPr marL="0" indent="0">
              <a:buNone/>
            </a:pPr>
            <a:r>
              <a:rPr lang="en-US" sz="2400">
                <a:latin typeface="Times New Roman" panose="02020603050405020304" charset="0"/>
              </a:rPr>
              <a:t>H. OLAĞANDIŞI GELİR VE KÂRLAR </a:t>
            </a:r>
            <a:endParaRPr lang="en-US" sz="2400">
              <a:latin typeface="Times New Roman" panose="02020603050405020304" charset="0"/>
            </a:endParaRPr>
          </a:p>
          <a:p>
            <a:pPr marL="0" indent="0">
              <a:buNone/>
            </a:pPr>
            <a:r>
              <a:rPr lang="en-US" sz="2400">
                <a:latin typeface="Times New Roman" panose="02020603050405020304" charset="0"/>
              </a:rPr>
              <a:t>I. OLAĞANDIŞI GİDER VE ZARARLAR (–) </a:t>
            </a:r>
            <a:endParaRPr lang="en-US" sz="2400">
              <a:latin typeface="Times New Roman" panose="02020603050405020304" charset="0"/>
            </a:endParaRPr>
          </a:p>
          <a:p>
            <a:pPr marL="0" indent="0">
              <a:buNone/>
            </a:pPr>
            <a:endParaRPr lang="en-US" sz="2400" b="1">
              <a:latin typeface="Times New Roman" panose="02020603050405020304" charset="0"/>
            </a:endParaRPr>
          </a:p>
          <a:p>
            <a:pPr marL="0" indent="0">
              <a:buNone/>
            </a:pPr>
            <a:r>
              <a:rPr lang="en-US" sz="2400" b="1">
                <a:latin typeface="Times New Roman" panose="02020603050405020304" charset="0"/>
              </a:rPr>
              <a:t>DÖNEM KÂRI VEYA ZARARI </a:t>
            </a:r>
            <a:endParaRPr lang="en-US" sz="2400" b="1">
              <a:latin typeface="Times New Roman" panose="02020603050405020304" charset="0"/>
            </a:endParaRPr>
          </a:p>
          <a:p>
            <a:pPr marL="0" indent="0">
              <a:buNone/>
            </a:pPr>
            <a:r>
              <a:rPr lang="en-US" sz="2400">
                <a:latin typeface="Times New Roman" panose="02020603050405020304" charset="0"/>
              </a:rPr>
              <a:t>İ. DÖNEM KÂRI, VERGİ VE DİĞER YASAL YÜKÜMLÜLÜK KARŞILIKLARI (–) </a:t>
            </a:r>
            <a:endParaRPr lang="en-US" sz="2400">
              <a:latin typeface="Times New Roman" panose="02020603050405020304" charset="0"/>
            </a:endParaRPr>
          </a:p>
          <a:p>
            <a:pPr marL="0" indent="0">
              <a:buNone/>
            </a:pPr>
            <a:endParaRPr lang="en-US" sz="2400" b="1">
              <a:latin typeface="Times New Roman" panose="02020603050405020304" charset="0"/>
            </a:endParaRPr>
          </a:p>
          <a:p>
            <a:pPr marL="0" indent="0">
              <a:buNone/>
            </a:pPr>
            <a:r>
              <a:rPr lang="en-US" sz="2400" b="1">
                <a:latin typeface="Times New Roman" panose="02020603050405020304" charset="0"/>
              </a:rPr>
              <a:t>DÖNEM NET KÂRI VEYA ZARARI</a:t>
            </a:r>
            <a:endParaRPr lang="en-US" sz="2400" b="1">
              <a:latin typeface="Times New Roman" panose="02020603050405020304" charset="0"/>
            </a:endParaRPr>
          </a:p>
          <a:p>
            <a:pPr marL="0" indent="0">
              <a:buNone/>
            </a:pPr>
            <a:endParaRPr lang="en-US" sz="2400" b="1">
              <a:latin typeface="Times New Roman" panose="02020603050405020304" charset="0"/>
            </a:endParaRPr>
          </a:p>
          <a:p>
            <a:pPr marL="0" indent="0">
              <a:buNone/>
            </a:pPr>
            <a:endParaRPr lang="en-US" sz="2400" b="1">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810" y="78740"/>
            <a:ext cx="12200255" cy="984250"/>
          </a:xfrm>
        </p:spPr>
        <p:txBody>
          <a:bodyPr/>
          <a:p>
            <a:pPr algn="ctr"/>
            <a:r>
              <a:rPr lang="en-US" sz="2800" b="1">
                <a:solidFill>
                  <a:srgbClr val="FF0000"/>
                </a:solidFill>
                <a:latin typeface="Times New Roman" panose="02020603050405020304" charset="0"/>
              </a:rPr>
              <a:t>Finansal Analizde Kullanılan Teknikler Açısından Konaklama İşletmelerinin Özellikleri</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810" y="1174750"/>
            <a:ext cx="12200255" cy="5622290"/>
          </a:xfrm>
        </p:spPr>
        <p:txBody>
          <a:bodyPr/>
          <a:p>
            <a:pPr marL="0" indent="0">
              <a:buNone/>
            </a:pPr>
            <a:r>
              <a:rPr lang="en-US" sz="2400">
                <a:latin typeface="Times New Roman" panose="02020603050405020304" charset="0"/>
              </a:rPr>
              <a:t>Finansal yönetimde kullanılan finansal analiz teknikleri; işletmelerin kapasitelerinden, özelliklerinden, faaliyet türlerinden ve içinde bulundukları sektör türünden etkilenebilmektedir.</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r>
              <a:rPr lang="en-US" sz="2400">
                <a:latin typeface="Times New Roman" panose="02020603050405020304" charset="0"/>
              </a:rPr>
              <a:t>Finansal analizde verilerin doğru ve objektif olarak belirlenmesi ve ölçülmesinden başka, bu bilgilerin işletmenin geçmiş dönem faaliyet sonuçları ve içinde bulunulan sektördeki benzer işletmeler ile karşılaştırmasının yapılması daha fazla önem taşımaktadır.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Finansal analizde kullanılan teknik ve yöntemlerin konaklama işletmelerinde uygulanması noktasında bu işletmelerin finansman özelliklerinin belirlenmesi gerekmektedir.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Konaklama işletmeleri, bir hizmet sektörü olan turizm sektörünün içinde yer almaktadır. Bu yüzden konaklama işletmelerinin finansal analizi yapılırken bu hususların göz ardı edilmemesi önem taşımaktadır.</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44170" y="50800"/>
            <a:ext cx="10972800" cy="582613"/>
          </a:xfrm>
        </p:spPr>
        <p:txBody>
          <a:bodyPr/>
          <a:p>
            <a:pPr algn="ctr"/>
            <a:r>
              <a:rPr lang="en-US" sz="2800" b="1">
                <a:solidFill>
                  <a:srgbClr val="FF0000"/>
                </a:solidFill>
                <a:latin typeface="Times New Roman" panose="02020603050405020304" charset="0"/>
              </a:rPr>
              <a:t>Konaklama İşletmelerinin Varlık Yapısı</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4445" y="633730"/>
            <a:ext cx="12145645" cy="6209665"/>
          </a:xfrm>
        </p:spPr>
        <p:txBody>
          <a:bodyPr/>
          <a:p>
            <a:pPr marL="0" indent="0">
              <a:buNone/>
            </a:pPr>
            <a:r>
              <a:rPr lang="en-US" sz="2400">
                <a:latin typeface="Times New Roman" panose="02020603050405020304" charset="0"/>
              </a:rPr>
              <a:t>Konaklama işletmeleri ekonomik faaliyetlerinin başlangıcında yüksek tutarlarda sabit sermayeye gereksinim duymaktadırlar. Buna göre bilanço varlıklarının önemli bir kısım duran varlıklardan oluşmakta olup; bu grup içinde arsa ve binalar, makine ve teçhizat ve demirbaşlar önemli bir yer tutmaktadır.</a:t>
            </a: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rPr>
              <a:t>Konaklama İşletmelerinde İşçilik Giderleri</a:t>
            </a:r>
            <a:endParaRPr lang="en-US" sz="2800" b="1">
              <a:solidFill>
                <a:srgbClr val="FF0000"/>
              </a:solidFill>
              <a:latin typeface="Times New Roman" panose="02020603050405020304" charset="0"/>
            </a:endParaRPr>
          </a:p>
          <a:p>
            <a:pPr marL="0" indent="0" algn="l">
              <a:buNone/>
            </a:pPr>
            <a:r>
              <a:rPr lang="en-US" sz="2400">
                <a:solidFill>
                  <a:schemeClr val="tx1"/>
                </a:solidFill>
                <a:latin typeface="Times New Roman" panose="02020603050405020304" charset="0"/>
              </a:rPr>
              <a:t>Turizm birçok ülkede geniş istihdam olanakları yaratan bir sektördür. Bu sektör tüm dünyada yaklaşık 260 milyon insanı istihdam etmektedir. Başka bir ifade ile dünyadaki her 16 işçiden biri turizm sektöründe çalışmaktadır. </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Konaklama işletmeleri hizmet sektöründe yer almalarının bir sonucu olarak emek–yoğun işletmelerdir. Bu bağlamda bu işletmelerinin faaliyetlerinin başarısını etkileyen faktörlerin başında nitelikli ve çok sayıda personelin istihdam edilmesi gelmektedir. Bu işlemin finansal olarak getireceği sonuç ise, konaklama işletmelerinin giderleri içinde personele ödenen ücretlerin payının yüksek olmasıdır.</a:t>
            </a:r>
            <a:endParaRPr lang="en-US" sz="2400">
              <a:solidFill>
                <a:schemeClr val="tx1"/>
              </a:solidFill>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4765" y="190500"/>
            <a:ext cx="12091035" cy="582930"/>
          </a:xfrm>
        </p:spPr>
        <p:txBody>
          <a:bodyPr/>
          <a:p>
            <a:pPr algn="ctr"/>
            <a:r>
              <a:rPr lang="en-US" sz="2800" b="1">
                <a:solidFill>
                  <a:srgbClr val="FF0000"/>
                </a:solidFill>
                <a:latin typeface="Times New Roman" panose="02020603050405020304" charset="0"/>
              </a:rPr>
              <a:t>Konaklama İşletmelerinin Faaliyet Dönemleri</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24765" y="909955"/>
            <a:ext cx="12235815" cy="5985510"/>
          </a:xfrm>
        </p:spPr>
        <p:txBody>
          <a:bodyPr/>
          <a:p>
            <a:pPr marL="0" indent="0">
              <a:buNone/>
            </a:pPr>
            <a:r>
              <a:rPr lang="en-US" sz="2400">
                <a:latin typeface="Times New Roman" panose="02020603050405020304" charset="0"/>
              </a:rPr>
              <a:t>    Finansal analiz yapılırken kullanılan teknikler esas itibariyle işletmelerin belirli bir zaman periyodu sonucunda elde edilen verilerin değerlendirilmesine yönelik olarak gerçekleştirilmektedir. Esas itibariyle işletmelerin finansal tabloları dönem başından (Ocak ayından) dönem sonuna (Aralık ayına) kadar olan sürelerde hazırlanmakta ve buna göre değerlendirmeler yapılmaktadır. Ancak konaklama işletmelerinde bu noktada bazı farklı özellikler bulunmaktadır. </a:t>
            </a:r>
            <a:endParaRPr lang="en-US" sz="2400">
              <a:latin typeface="Times New Roman" panose="02020603050405020304" charset="0"/>
            </a:endParaRPr>
          </a:p>
          <a:p>
            <a:pPr marL="0" indent="0">
              <a:buNone/>
            </a:pPr>
            <a:r>
              <a:rPr lang="en-US" sz="2400">
                <a:latin typeface="Times New Roman" panose="02020603050405020304" charset="0"/>
              </a:rPr>
              <a:t>Konaklama işletmeleri sahip oldukları coğrafik konum, iklimsel ve benzeri özellikleri nedeniyle (yaz veya kış turizmine yönelmeleri gibi) finansal tablolarında yer alan kalemlerdeki değerler belirli dönemlerde yoğunluk kazanabilmektedir. Buna göre söz konusu işletmelerde sezonların özelliklerine göre finansal verilerin dikkate alınması gerekmektedir.</a:t>
            </a:r>
            <a:endParaRPr lang="en-US" sz="2400">
              <a:latin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33985" y="177165"/>
            <a:ext cx="12883515" cy="628015"/>
          </a:xfrm>
        </p:spPr>
        <p:txBody>
          <a:bodyPr/>
          <a:p>
            <a:pPr algn="ctr"/>
            <a:r>
              <a:rPr lang="en-US" sz="2800" b="1">
                <a:solidFill>
                  <a:srgbClr val="FF0000"/>
                </a:solidFill>
                <a:latin typeface="Times New Roman" panose="02020603050405020304" charset="0"/>
                <a:sym typeface="+mn-ea"/>
              </a:rPr>
              <a:t>Finansal Analiz Teknikleri</a:t>
            </a:r>
            <a:br>
              <a:rPr lang="en-US" b="1">
                <a:solidFill>
                  <a:srgbClr val="FF0000"/>
                </a:solidFill>
                <a:latin typeface="Times New Roman" panose="02020603050405020304" charset="0"/>
              </a:rPr>
            </a:br>
            <a:endParaRPr lang="en-US"/>
          </a:p>
        </p:txBody>
      </p:sp>
      <p:sp>
        <p:nvSpPr>
          <p:cNvPr id="3" name="Content Placeholder 2"/>
          <p:cNvSpPr>
            <a:spLocks noGrp="1"/>
          </p:cNvSpPr>
          <p:nvPr>
            <p:ph idx="1"/>
          </p:nvPr>
        </p:nvSpPr>
        <p:spPr>
          <a:xfrm>
            <a:off x="-8890" y="805180"/>
            <a:ext cx="12165330" cy="5999480"/>
          </a:xfrm>
        </p:spPr>
        <p:txBody>
          <a:bodyPr/>
          <a:p>
            <a:pPr marL="0" indent="0">
              <a:buNone/>
            </a:pPr>
            <a:r>
              <a:rPr lang="en-US" sz="2800" b="1">
                <a:latin typeface="Times New Roman" panose="02020603050405020304" charset="0"/>
                <a:sym typeface="+mn-ea"/>
              </a:rPr>
              <a:t>Finansal analizde kullanılan başlıca teknikler aşağıdaki gibidir: </a:t>
            </a:r>
            <a:endParaRPr lang="en-US" sz="2800" b="1">
              <a:latin typeface="Times New Roman" panose="02020603050405020304" charset="0"/>
              <a:sym typeface="+mn-ea"/>
            </a:endParaRPr>
          </a:p>
          <a:p>
            <a:pPr marL="0" indent="0">
              <a:buNone/>
            </a:pPr>
            <a:r>
              <a:rPr lang="en-US" sz="2400" b="1">
                <a:solidFill>
                  <a:srgbClr val="FF0000"/>
                </a:solidFill>
                <a:latin typeface="Times New Roman" panose="02020603050405020304" charset="0"/>
                <a:sym typeface="+mn-ea"/>
              </a:rPr>
              <a:t>1. Oran Analizi, </a:t>
            </a:r>
            <a:endParaRPr lang="en-US" sz="2400" b="1">
              <a:solidFill>
                <a:srgbClr val="FF0000"/>
              </a:solidFill>
              <a:latin typeface="Times New Roman" panose="02020603050405020304" charset="0"/>
              <a:sym typeface="+mn-ea"/>
            </a:endParaRPr>
          </a:p>
          <a:p>
            <a:pPr marL="0" indent="0">
              <a:buNone/>
            </a:pPr>
            <a:r>
              <a:rPr lang="en-US" sz="2400" b="1">
                <a:solidFill>
                  <a:srgbClr val="FF0000"/>
                </a:solidFill>
                <a:latin typeface="Times New Roman" panose="02020603050405020304" charset="0"/>
                <a:sym typeface="+mn-ea"/>
              </a:rPr>
              <a:t>2. Dikey Yüzdeler Yöntemi ile Analiz, </a:t>
            </a:r>
            <a:endParaRPr lang="en-US" sz="2400" b="1">
              <a:solidFill>
                <a:srgbClr val="FF0000"/>
              </a:solidFill>
              <a:latin typeface="Times New Roman" panose="02020603050405020304" charset="0"/>
              <a:sym typeface="+mn-ea"/>
            </a:endParaRPr>
          </a:p>
          <a:p>
            <a:pPr marL="0" indent="0">
              <a:buNone/>
            </a:pPr>
            <a:r>
              <a:rPr lang="en-US" sz="2400" b="1">
                <a:solidFill>
                  <a:srgbClr val="FF0000"/>
                </a:solidFill>
                <a:latin typeface="Times New Roman" panose="02020603050405020304" charset="0"/>
                <a:sym typeface="+mn-ea"/>
              </a:rPr>
              <a:t>3. Karşılaştırma Yöntemi ile Analiz,</a:t>
            </a:r>
            <a:endParaRPr lang="en-US" sz="2400" b="1">
              <a:solidFill>
                <a:srgbClr val="FF0000"/>
              </a:solidFill>
              <a:latin typeface="Times New Roman" panose="02020603050405020304" charset="0"/>
              <a:sym typeface="+mn-ea"/>
            </a:endParaRPr>
          </a:p>
          <a:p>
            <a:pPr marL="0" indent="0">
              <a:buNone/>
            </a:pPr>
            <a:r>
              <a:rPr lang="en-US" sz="2400" b="1">
                <a:solidFill>
                  <a:srgbClr val="FF0000"/>
                </a:solidFill>
                <a:latin typeface="Times New Roman" panose="02020603050405020304" charset="0"/>
                <a:sym typeface="+mn-ea"/>
              </a:rPr>
              <a:t>4. Eğilim (Trend) Yöntemi ile Analiz.</a:t>
            </a:r>
            <a:endParaRPr lang="en-US" sz="2400" b="1">
              <a:solidFill>
                <a:srgbClr val="FF0000"/>
              </a:solidFill>
              <a:latin typeface="Times New Roman" panose="02020603050405020304" charset="0"/>
              <a:sym typeface="+mn-ea"/>
            </a:endParaRPr>
          </a:p>
          <a:p>
            <a:pPr marL="0" indent="0" algn="ctr">
              <a:buNone/>
            </a:pPr>
            <a:endParaRPr lang="en-US" sz="2800" b="1">
              <a:solidFill>
                <a:srgbClr val="FF0000"/>
              </a:solidFill>
              <a:latin typeface="Times New Roman" panose="02020603050405020304" charset="0"/>
              <a:sym typeface="+mn-ea"/>
            </a:endParaRPr>
          </a:p>
          <a:p>
            <a:pPr marL="0" indent="0" algn="ctr">
              <a:buNone/>
            </a:pPr>
            <a:r>
              <a:rPr lang="en-US" sz="2800" b="1">
                <a:solidFill>
                  <a:srgbClr val="FF0000"/>
                </a:solidFill>
                <a:latin typeface="Times New Roman" panose="02020603050405020304" charset="0"/>
                <a:sym typeface="+mn-ea"/>
              </a:rPr>
              <a:t>Oran Analizi</a:t>
            </a:r>
            <a:endParaRPr lang="en-US" sz="2800" b="1">
              <a:solidFill>
                <a:srgbClr val="FF0000"/>
              </a:solidFill>
              <a:latin typeface="Times New Roman" panose="02020603050405020304" charset="0"/>
              <a:sym typeface="+mn-ea"/>
            </a:endParaRPr>
          </a:p>
          <a:p>
            <a:pPr marL="0" indent="0">
              <a:buNone/>
            </a:pPr>
            <a:r>
              <a:rPr lang="en-US" sz="2800">
                <a:latin typeface="Times New Roman" panose="02020603050405020304" charset="0"/>
                <a:sym typeface="+mn-ea"/>
              </a:rPr>
              <a:t>“Rasyo analizi” olarak da ifade denilen oran analizi, finansal analizde sık olarak kullanılan bir yöntem olarak bilinmektedir.</a:t>
            </a: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sym typeface="+mn-ea"/>
              </a:rPr>
              <a:t> Finansal tablolarda yer alan çeşitli kalemler arasındaki basit matematiksel ilişkiyi gösteren söz konusu oranlar, finansal analizin yapılmasında farklı gruplara ayrılmaktadır.</a:t>
            </a:r>
            <a:endParaRPr lang="en-US" sz="2800">
              <a:latin typeface="Times New Roman" panose="02020603050405020304" charset="0"/>
            </a:endParaRPr>
          </a:p>
          <a:p>
            <a:pPr marL="0" indent="0" algn="l">
              <a:buNone/>
            </a:pPr>
            <a:endParaRPr lang="en-US" sz="2800" b="1">
              <a:solidFill>
                <a:srgbClr val="FF0000"/>
              </a:solidFill>
              <a:latin typeface="Times New Roman" panose="02020603050405020304" charset="0"/>
              <a:sym typeface="+mn-ea"/>
            </a:endParaRPr>
          </a:p>
          <a:p>
            <a:pPr marL="0" indent="0">
              <a:buNone/>
            </a:pPr>
            <a:endParaRPr lang="en-US" sz="2400" b="1">
              <a:solidFill>
                <a:srgbClr val="FF0000"/>
              </a:solidFill>
              <a:latin typeface="Times New Roman" panose="02020603050405020304" charset="0"/>
              <a:sym typeface="+mn-ea"/>
            </a:endParaRPr>
          </a:p>
          <a:p>
            <a:pPr marL="0" indent="0">
              <a:buNone/>
            </a:pPr>
            <a:endParaRPr lang="en-US" sz="2400" b="1">
              <a:solidFill>
                <a:srgbClr val="FF0000"/>
              </a:solidFill>
              <a:latin typeface="Times New Roman" panose="02020603050405020304" charset="0"/>
              <a:sym typeface="+mn-e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3495" y="29845"/>
            <a:ext cx="12159615" cy="6824345"/>
          </a:xfrm>
        </p:spPr>
        <p:txBody>
          <a:bodyPr/>
          <a:p>
            <a:pPr marL="0" indent="0">
              <a:buNone/>
            </a:pPr>
            <a:r>
              <a:rPr lang="en-US" sz="2400" b="1">
                <a:solidFill>
                  <a:srgbClr val="FF0000"/>
                </a:solidFill>
                <a:latin typeface="Times New Roman" panose="02020603050405020304" charset="0"/>
                <a:sym typeface="+mn-ea"/>
              </a:rPr>
              <a:t> </a:t>
            </a:r>
            <a:r>
              <a:rPr lang="en-US" sz="2800" b="1">
                <a:latin typeface="Times New Roman" panose="02020603050405020304" charset="0"/>
                <a:sym typeface="+mn-ea"/>
              </a:rPr>
              <a:t>Bunlar aşağıda belirtildiği şekildedir:</a:t>
            </a:r>
            <a:r>
              <a:rPr lang="en-US" sz="2800" b="1">
                <a:solidFill>
                  <a:srgbClr val="FF0000"/>
                </a:solidFill>
                <a:latin typeface="Times New Roman" panose="02020603050405020304" charset="0"/>
                <a:sym typeface="+mn-ea"/>
              </a:rPr>
              <a:t> </a:t>
            </a:r>
            <a:endParaRPr lang="en-US" sz="2800" b="1">
              <a:solidFill>
                <a:srgbClr val="FF0000"/>
              </a:solidFill>
              <a:latin typeface="Times New Roman" panose="02020603050405020304" charset="0"/>
              <a:sym typeface="+mn-ea"/>
            </a:endParaRPr>
          </a:p>
          <a:p>
            <a:pPr marL="0" indent="0">
              <a:buNone/>
            </a:pPr>
            <a:r>
              <a:rPr lang="en-US" sz="2400" b="1">
                <a:solidFill>
                  <a:srgbClr val="FF0000"/>
                </a:solidFill>
                <a:latin typeface="Times New Roman" panose="02020603050405020304" charset="0"/>
                <a:sym typeface="+mn-ea"/>
              </a:rPr>
              <a:t>1. Likidite Oranları, </a:t>
            </a:r>
            <a:endParaRPr lang="en-US" sz="2400" b="1">
              <a:solidFill>
                <a:srgbClr val="FF0000"/>
              </a:solidFill>
              <a:latin typeface="Times New Roman" panose="02020603050405020304" charset="0"/>
              <a:sym typeface="+mn-ea"/>
            </a:endParaRPr>
          </a:p>
          <a:p>
            <a:pPr marL="0" indent="0">
              <a:buNone/>
            </a:pPr>
            <a:r>
              <a:rPr lang="en-US" sz="2400" b="1">
                <a:solidFill>
                  <a:srgbClr val="FF0000"/>
                </a:solidFill>
                <a:latin typeface="Times New Roman" panose="02020603050405020304" charset="0"/>
                <a:sym typeface="+mn-ea"/>
              </a:rPr>
              <a:t>2. Faaliyet Oranları, </a:t>
            </a:r>
            <a:endParaRPr lang="en-US" sz="2400" b="1">
              <a:solidFill>
                <a:srgbClr val="FF0000"/>
              </a:solidFill>
              <a:latin typeface="Times New Roman" panose="02020603050405020304" charset="0"/>
              <a:sym typeface="+mn-ea"/>
            </a:endParaRPr>
          </a:p>
          <a:p>
            <a:pPr marL="0" indent="0">
              <a:buNone/>
            </a:pPr>
            <a:r>
              <a:rPr lang="en-US" sz="2400" b="1">
                <a:solidFill>
                  <a:srgbClr val="FF0000"/>
                </a:solidFill>
                <a:latin typeface="Times New Roman" panose="02020603050405020304" charset="0"/>
                <a:sym typeface="+mn-ea"/>
              </a:rPr>
              <a:t>3. Kaldıraç Oranları,</a:t>
            </a:r>
            <a:endParaRPr lang="en-US" sz="2400" b="1">
              <a:solidFill>
                <a:srgbClr val="FF0000"/>
              </a:solidFill>
              <a:latin typeface="Times New Roman" panose="02020603050405020304" charset="0"/>
              <a:sym typeface="+mn-ea"/>
            </a:endParaRPr>
          </a:p>
          <a:p>
            <a:pPr marL="0" indent="0">
              <a:buNone/>
            </a:pPr>
            <a:r>
              <a:rPr lang="en-US" sz="2400" b="1">
                <a:solidFill>
                  <a:srgbClr val="FF0000"/>
                </a:solidFill>
                <a:latin typeface="Times New Roman" panose="02020603050405020304" charset="0"/>
                <a:sym typeface="+mn-ea"/>
              </a:rPr>
              <a:t> 4. Kârlılık Oranları, </a:t>
            </a:r>
            <a:endParaRPr lang="en-US" sz="2400" b="1">
              <a:solidFill>
                <a:srgbClr val="FF0000"/>
              </a:solidFill>
              <a:latin typeface="Times New Roman" panose="02020603050405020304" charset="0"/>
              <a:sym typeface="+mn-ea"/>
            </a:endParaRPr>
          </a:p>
          <a:p>
            <a:pPr marL="0" indent="0">
              <a:buNone/>
            </a:pPr>
            <a:r>
              <a:rPr lang="en-US" sz="2400" b="1">
                <a:solidFill>
                  <a:srgbClr val="FF0000"/>
                </a:solidFill>
                <a:latin typeface="Times New Roman" panose="02020603050405020304" charset="0"/>
                <a:sym typeface="+mn-ea"/>
              </a:rPr>
              <a:t>5. Borsa Performans Oranları.</a:t>
            </a:r>
            <a:endParaRPr lang="en-US" sz="2400" b="1">
              <a:solidFill>
                <a:srgbClr val="FF0000"/>
              </a:solidFill>
              <a:latin typeface="Times New Roman" panose="02020603050405020304" charset="0"/>
              <a:sym typeface="+mn-ea"/>
            </a:endParaRPr>
          </a:p>
          <a:p>
            <a:pPr marL="0" indent="0" algn="ctr">
              <a:buNone/>
            </a:pPr>
            <a:r>
              <a:rPr lang="en-US" sz="2800" b="1">
                <a:latin typeface="Times New Roman" panose="02020603050405020304" charset="0"/>
                <a:sym typeface="+mn-ea"/>
              </a:rPr>
              <a:t>Likidite Oranları</a:t>
            </a:r>
            <a:endParaRPr lang="en-US" sz="2800" b="1">
              <a:latin typeface="Times New Roman" panose="02020603050405020304" charset="0"/>
            </a:endParaRPr>
          </a:p>
          <a:p>
            <a:pPr marL="0" indent="0">
              <a:buNone/>
            </a:pPr>
            <a:r>
              <a:rPr lang="en-US" sz="2400" b="1">
                <a:solidFill>
                  <a:srgbClr val="FF0000"/>
                </a:solidFill>
                <a:latin typeface="Times New Roman" panose="02020603050405020304" charset="0"/>
                <a:sym typeface="+mn-ea"/>
              </a:rPr>
              <a:t> Likidite, esas olarak işletmenin kısa vadeli borçlarını ödeyebilme gücünü gösteren bir kavramdır. Finansal analizde likidite oranları likit ve likit benzeri varlıkların kısa vadeli borçlara bölünmesi suretiyle hesaplanmaktadır. Başka bir deyişle; likidite, bir varlığın düşük maliyetle ve hızlı bir şekilde nakde dönüşme yeteneği göstermektedir.</a:t>
            </a:r>
            <a:endParaRPr lang="en-US" sz="2400" b="1">
              <a:solidFill>
                <a:srgbClr val="FF0000"/>
              </a:solidFill>
              <a:latin typeface="Times New Roman" panose="02020603050405020304" charset="0"/>
              <a:sym typeface="+mn-ea"/>
            </a:endParaRPr>
          </a:p>
          <a:p>
            <a:pPr marL="0" indent="0">
              <a:buNone/>
            </a:pPr>
            <a:endParaRPr lang="en-US" sz="2800" b="1">
              <a:solidFill>
                <a:srgbClr val="FF0000"/>
              </a:solidFill>
              <a:latin typeface="Times New Roman" panose="02020603050405020304" charset="0"/>
            </a:endParaRPr>
          </a:p>
          <a:p>
            <a:pPr marL="0" indent="0">
              <a:buNone/>
            </a:pPr>
            <a:r>
              <a:rPr lang="en-US" sz="2800">
                <a:latin typeface="Times New Roman" panose="02020603050405020304" charset="0"/>
                <a:sym typeface="+mn-ea"/>
              </a:rPr>
              <a:t>Konaklama işletmelerinde finansal analizde kullanılan en önemli likidite oranları, cari oran ile nakit oranıdır.</a:t>
            </a:r>
            <a:endParaRPr lang="en-US" sz="2800">
              <a:solidFill>
                <a:schemeClr val="tx1"/>
              </a:solidFill>
              <a:latin typeface="Times New Roman" panose="02020603050405020304" charset="0"/>
            </a:endParaRPr>
          </a:p>
          <a:p>
            <a:pPr marL="0" indent="0">
              <a:buNone/>
            </a:pPr>
            <a:r>
              <a:rPr lang="en-US" sz="2400" b="1">
                <a:solidFill>
                  <a:srgbClr val="FF0000"/>
                </a:solidFill>
                <a:latin typeface="Times New Roman" panose="02020603050405020304" charset="0"/>
                <a:sym typeface="+mn-ea"/>
              </a:rPr>
              <a:t> </a:t>
            </a:r>
            <a:endParaRPr lang="en-US" sz="2800" b="1">
              <a:solidFill>
                <a:srgbClr val="FF0000"/>
              </a:solidFill>
              <a:latin typeface="Times New Roman" panose="02020603050405020304" charset="0"/>
              <a:sym typeface="+mn-e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12065"/>
            <a:ext cx="12089765" cy="6866255"/>
          </a:xfrm>
        </p:spPr>
        <p:txBody>
          <a:bodyPr/>
          <a:p>
            <a:pPr marL="0" indent="0">
              <a:buNone/>
            </a:pPr>
            <a:r>
              <a:rPr lang="en-US" sz="2400" b="1">
                <a:solidFill>
                  <a:srgbClr val="FF0000"/>
                </a:solidFill>
                <a:latin typeface="Times New Roman" panose="02020603050405020304" charset="0"/>
                <a:sym typeface="+mn-ea"/>
              </a:rPr>
              <a:t>Cari oran, dönen varlıkların kısa vadeli yabancı kaynaklara bölünmesi suretiyle hesaplanmaktadır. </a:t>
            </a:r>
            <a:endParaRPr lang="en-US" sz="2400" b="1">
              <a:solidFill>
                <a:srgbClr val="FF0000"/>
              </a:solidFill>
              <a:latin typeface="Times New Roman" panose="02020603050405020304" charset="0"/>
              <a:sym typeface="+mn-ea"/>
            </a:endParaRPr>
          </a:p>
          <a:p>
            <a:pPr marL="0" indent="0" algn="dist">
              <a:lnSpc>
                <a:spcPct val="20000"/>
              </a:lnSpc>
              <a:buNone/>
            </a:pPr>
            <a:r>
              <a:rPr lang="en-US" sz="2400" b="1">
                <a:latin typeface="Times New Roman" panose="02020603050405020304" charset="0"/>
                <a:sym typeface="+mn-ea"/>
              </a:rPr>
              <a:t>        </a:t>
            </a:r>
            <a:endParaRPr lang="en-US" sz="2400" b="1">
              <a:solidFill>
                <a:schemeClr val="tx1"/>
              </a:solidFill>
              <a:latin typeface="Times New Roman" panose="02020603050405020304" charset="0"/>
            </a:endParaRPr>
          </a:p>
          <a:p>
            <a:pPr marL="0" indent="0">
              <a:buNone/>
            </a:pPr>
            <a:r>
              <a:rPr lang="en-US" sz="2400" b="1">
                <a:latin typeface="Times New Roman" panose="02020603050405020304" charset="0"/>
                <a:sym typeface="+mn-ea"/>
              </a:rPr>
              <a:t>Cari Oran </a:t>
            </a:r>
            <a:r>
              <a:rPr lang="tr-TR" altLang="en-US" sz="2400" b="1">
                <a:latin typeface="Times New Roman" panose="02020603050405020304" charset="0"/>
                <a:sym typeface="+mn-ea"/>
              </a:rPr>
              <a:t>= </a:t>
            </a:r>
            <a:r>
              <a:rPr lang="tr-TR" altLang="en-US" sz="2400" b="1" u="sng">
                <a:effectLst/>
                <a:latin typeface="Times New Roman" panose="02020603050405020304" charset="0"/>
                <a:sym typeface="+mn-ea"/>
              </a:rPr>
              <a:t>        </a:t>
            </a:r>
            <a:r>
              <a:rPr lang="en-US" sz="2400" b="1" u="sng">
                <a:effectLst/>
                <a:latin typeface="Times New Roman" panose="02020603050405020304" charset="0"/>
                <a:sym typeface="+mn-ea"/>
              </a:rPr>
              <a:t>Dönen Varlıklar </a:t>
            </a:r>
            <a:endParaRPr lang="en-US" altLang="en-US" sz="2400" b="1" u="sng">
              <a:solidFill>
                <a:schemeClr val="tx1"/>
              </a:solidFill>
              <a:effectLst/>
              <a:latin typeface="Times New Roman" panose="02020603050405020304" charset="0"/>
              <a:sym typeface="+mn-ea"/>
            </a:endParaRPr>
          </a:p>
          <a:p>
            <a:pPr marL="0" indent="0">
              <a:buNone/>
            </a:pPr>
            <a:r>
              <a:rPr lang="en-US" sz="2400" b="1">
                <a:effectLst/>
                <a:latin typeface="Times New Roman" panose="02020603050405020304" charset="0"/>
                <a:sym typeface="+mn-ea"/>
              </a:rPr>
              <a:t>                         Kısa Vadeli Yabancı Kaynaklar</a:t>
            </a:r>
            <a:endParaRPr lang="en-US" sz="2400" b="1">
              <a:effectLst/>
              <a:latin typeface="Times New Roman" panose="02020603050405020304" charset="0"/>
              <a:sym typeface="+mn-ea"/>
            </a:endParaRPr>
          </a:p>
          <a:p>
            <a:pPr marL="0" indent="0">
              <a:lnSpc>
                <a:spcPct val="0"/>
              </a:lnSpc>
              <a:buNone/>
            </a:pPr>
            <a:endParaRPr lang="en-US" sz="2400" b="1">
              <a:effectLst/>
              <a:latin typeface="Times New Roman" panose="02020603050405020304" charset="0"/>
              <a:sym typeface="+mn-ea"/>
            </a:endParaRPr>
          </a:p>
          <a:p>
            <a:pPr marL="0" indent="0">
              <a:buNone/>
            </a:pPr>
            <a:r>
              <a:rPr lang="en-US" sz="2400">
                <a:latin typeface="Times New Roman" panose="02020603050405020304" charset="0"/>
                <a:sym typeface="+mn-ea"/>
              </a:rPr>
              <a:t>Dönen varlıklar, işletmenin elinde ve bankalarda bulunan nakitleri ve normal faaliyet döneminde paraya dönüştürülebilecek menkul değerler, alacaklar ve peşin ödemeleri kapsar. Kısa vadeli yabancı kaynaklar ise işletmenin bir yıl içinde ödemesi gereken borçlarıdır</a:t>
            </a:r>
            <a:r>
              <a:rPr lang="tr-TR" altLang="en-US" sz="2400">
                <a:latin typeface="Times New Roman" panose="02020603050405020304" charset="0"/>
                <a:sym typeface="+mn-ea"/>
              </a:rPr>
              <a:t>.</a:t>
            </a:r>
            <a:endParaRPr lang="tr-TR" altLang="en-US" sz="2400" b="1">
              <a:solidFill>
                <a:srgbClr val="FF0000"/>
              </a:solidFill>
              <a:latin typeface="Times New Roman" panose="02020603050405020304" charset="0"/>
              <a:sym typeface="+mn-ea"/>
            </a:endParaRPr>
          </a:p>
          <a:p>
            <a:pPr marL="0" indent="0">
              <a:lnSpc>
                <a:spcPct val="70000"/>
              </a:lnSpc>
              <a:buNone/>
            </a:pPr>
            <a:r>
              <a:rPr lang="en-US" sz="2400" b="1">
                <a:solidFill>
                  <a:srgbClr val="FF0000"/>
                </a:solidFill>
                <a:latin typeface="Times New Roman" panose="02020603050405020304" charset="0"/>
                <a:sym typeface="+mn-ea"/>
              </a:rPr>
              <a:t> </a:t>
            </a:r>
            <a:endParaRPr lang="en-US" sz="2400" b="1">
              <a:solidFill>
                <a:srgbClr val="FF0000"/>
              </a:solidFill>
              <a:latin typeface="Times New Roman" panose="02020603050405020304" charset="0"/>
              <a:sym typeface="+mn-ea"/>
            </a:endParaRPr>
          </a:p>
          <a:p>
            <a:pPr marL="0" indent="0">
              <a:lnSpc>
                <a:spcPct val="80000"/>
              </a:lnSpc>
              <a:buNone/>
            </a:pPr>
            <a:r>
              <a:rPr lang="en-US" sz="2400" b="1">
                <a:solidFill>
                  <a:srgbClr val="FF0000"/>
                </a:solidFill>
                <a:latin typeface="Times New Roman" panose="02020603050405020304" charset="0"/>
                <a:sym typeface="+mn-ea"/>
              </a:rPr>
              <a:t>Güneş Oteli’nin dönen varlıkları 50.000.- TL ve kısa vadeli borçları ise 30.000.- TL ise cari oranı nedir? </a:t>
            </a:r>
            <a:endParaRPr lang="en-US" sz="2400" b="1">
              <a:solidFill>
                <a:srgbClr val="FF0000"/>
              </a:solidFill>
              <a:latin typeface="Times New Roman" panose="02020603050405020304" charset="0"/>
              <a:sym typeface="+mn-ea"/>
            </a:endParaRPr>
          </a:p>
          <a:p>
            <a:pPr marL="0" indent="0">
              <a:buNone/>
            </a:pPr>
            <a:r>
              <a:rPr lang="tr-TR" altLang="en-US" sz="2800" b="1">
                <a:solidFill>
                  <a:srgbClr val="FF0000"/>
                </a:solidFill>
                <a:latin typeface="Times New Roman" panose="02020603050405020304" charset="0"/>
                <a:sym typeface="+mn-ea"/>
              </a:rPr>
              <a:t>Çözüm:</a:t>
            </a:r>
            <a:endParaRPr lang="tr-TR" altLang="en-US" sz="2800" b="1">
              <a:solidFill>
                <a:srgbClr val="FF0000"/>
              </a:solidFill>
              <a:latin typeface="Times New Roman" panose="02020603050405020304" charset="0"/>
              <a:sym typeface="+mn-ea"/>
            </a:endParaRPr>
          </a:p>
          <a:p>
            <a:pPr marL="0" indent="0">
              <a:buNone/>
            </a:pPr>
            <a:endParaRPr lang="en-US" sz="2400" b="1">
              <a:solidFill>
                <a:srgbClr val="FF0000"/>
              </a:solidFill>
              <a:latin typeface="Times New Roman" panose="02020603050405020304" charset="0"/>
            </a:endParaRPr>
          </a:p>
          <a:p>
            <a:pPr marL="0" indent="0">
              <a:buNone/>
            </a:pPr>
            <a:endParaRPr lang="tr-TR" altLang="en-US" sz="2400" b="1">
              <a:solidFill>
                <a:srgbClr val="FF0000"/>
              </a:solidFill>
              <a:latin typeface="Times New Roman" panose="02020603050405020304" charset="0"/>
              <a:sym typeface="+mn-ea"/>
            </a:endParaRPr>
          </a:p>
        </p:txBody>
      </p:sp>
      <p:pic>
        <p:nvPicPr>
          <p:cNvPr id="8" name="Content Placeholder 7"/>
          <p:cNvPicPr>
            <a:picLocks noChangeAspect="1"/>
          </p:cNvPicPr>
          <p:nvPr>
            <p:ph sz="half" idx="2"/>
          </p:nvPr>
        </p:nvPicPr>
        <p:blipFill>
          <a:blip r:embed="rId1"/>
          <a:stretch>
            <a:fillRect/>
          </a:stretch>
        </p:blipFill>
        <p:spPr>
          <a:xfrm>
            <a:off x="2526665" y="3910330"/>
            <a:ext cx="6315075" cy="294386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9050" y="635"/>
            <a:ext cx="12244070" cy="6811010"/>
          </a:xfrm>
        </p:spPr>
        <p:txBody>
          <a:bodyPr/>
          <a:p>
            <a:pPr marL="0" indent="0">
              <a:buNone/>
            </a:pP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Ö</a:t>
            </a:r>
            <a:r>
              <a:rPr lang="tr-TR" altLang="en-US" sz="2800" b="1">
                <a:solidFill>
                  <a:srgbClr val="FF0000"/>
                </a:solidFill>
                <a:latin typeface="Times New Roman" panose="02020603050405020304" charset="0"/>
              </a:rPr>
              <a:t>ğ</a:t>
            </a:r>
            <a:r>
              <a:rPr lang="en-US" sz="2800" b="1">
                <a:solidFill>
                  <a:srgbClr val="FF0000"/>
                </a:solidFill>
                <a:latin typeface="Times New Roman" panose="02020603050405020304" charset="0"/>
              </a:rPr>
              <a:t>renme Hedefleri</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a:solidFill>
                  <a:schemeClr val="tx1"/>
                </a:solidFill>
                <a:latin typeface="Times New Roman" panose="02020603050405020304" charset="0"/>
              </a:rPr>
              <a:t>Bu üniteyi tamamladığınızda,</a:t>
            </a:r>
            <a:endParaRPr lang="en-US" sz="2800">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 </a:t>
            </a:r>
            <a:endParaRPr lang="en-US" sz="2800">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 Finansal analizin işletmelerdeki anlam ve önemini,</a:t>
            </a:r>
            <a:endParaRPr lang="en-US" sz="2800">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 • Finansal analizde kullanılan çeşitli yöntemleri  ve bunların konaklama işletmelerinde ne şekilde uygulandığını öğreneceksiniz.</a:t>
            </a:r>
            <a:endParaRPr lang="en-US" sz="2800">
              <a:solidFill>
                <a:schemeClr val="tx1"/>
              </a:solidFill>
              <a:latin typeface="Times New Roman" panose="0202060305040502030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12065"/>
            <a:ext cx="12202160" cy="6795770"/>
          </a:xfrm>
        </p:spPr>
        <p:txBody>
          <a:bodyPr/>
          <a:p>
            <a:pPr marL="0" indent="0">
              <a:buNone/>
            </a:pPr>
            <a:r>
              <a:rPr lang="en-US" sz="2400">
                <a:latin typeface="Times New Roman" panose="02020603050405020304" charset="0"/>
                <a:sym typeface="+mn-ea"/>
              </a:rPr>
              <a:t>Cari oran hesaplanırken, dönen varlıklar içinde yer alan şüpheli alacaklar karşılığı gibi karşılık hesaplarındaki tutarların indirilmesi gerekmektedir</a:t>
            </a:r>
            <a:r>
              <a:rPr lang="tr-TR" altLang="en-US" sz="2400">
                <a:latin typeface="Times New Roman" panose="02020603050405020304" charset="0"/>
                <a:sym typeface="+mn-ea"/>
              </a:rPr>
              <a:t>.</a:t>
            </a:r>
            <a:endParaRPr lang="tr-TR" altLang="en-US" sz="2400">
              <a:latin typeface="Times New Roman" panose="02020603050405020304" charset="0"/>
              <a:sym typeface="+mn-ea"/>
            </a:endParaRPr>
          </a:p>
          <a:p>
            <a:pPr marL="0" indent="0" algn="l">
              <a:buNone/>
            </a:pPr>
            <a:endParaRPr lang="tr-TR" altLang="en-US" sz="2400">
              <a:latin typeface="Times New Roman" panose="02020603050405020304" charset="0"/>
            </a:endParaRPr>
          </a:p>
          <a:p>
            <a:pPr marL="0" indent="0" algn="l">
              <a:buNone/>
            </a:pPr>
            <a:r>
              <a:rPr lang="tr-TR" altLang="en-US" sz="2400" b="1">
                <a:solidFill>
                  <a:srgbClr val="FF0000"/>
                </a:solidFill>
                <a:latin typeface="Times New Roman" panose="02020603050405020304" charset="0"/>
                <a:sym typeface="+mn-ea"/>
              </a:rPr>
              <a:t>KLM İşletmesi ile ilgili bilgiler aşağıda yer almaktadır. </a:t>
            </a:r>
            <a:endParaRPr lang="tr-TR" altLang="en-US" sz="2400" b="1">
              <a:solidFill>
                <a:srgbClr val="FF0000"/>
              </a:solidFill>
              <a:latin typeface="Times New Roman" panose="02020603050405020304" charset="0"/>
            </a:endParaRPr>
          </a:p>
          <a:p>
            <a:pPr marL="0" indent="0" algn="l">
              <a:buNone/>
            </a:pPr>
            <a:r>
              <a:rPr lang="tr-TR" altLang="en-US" sz="2400" b="1">
                <a:solidFill>
                  <a:srgbClr val="FF0000"/>
                </a:solidFill>
                <a:latin typeface="Times New Roman" panose="02020603050405020304" charset="0"/>
                <a:sym typeface="+mn-ea"/>
              </a:rPr>
              <a:t>Hazır Değerler: 5.000                                                          </a:t>
            </a:r>
            <a:r>
              <a:rPr lang="tr-TR" altLang="en-US" sz="2800" b="1">
                <a:solidFill>
                  <a:srgbClr val="FF0000"/>
                </a:solidFill>
                <a:latin typeface="Times New Roman" panose="02020603050405020304" charset="0"/>
                <a:sym typeface="+mn-ea"/>
              </a:rPr>
              <a:t>             Çözüm:</a:t>
            </a:r>
            <a:endParaRPr lang="tr-TR" altLang="en-US" sz="2800" b="1">
              <a:solidFill>
                <a:srgbClr val="FF0000"/>
              </a:solidFill>
              <a:latin typeface="Times New Roman" panose="02020603050405020304" charset="0"/>
              <a:sym typeface="+mn-ea"/>
            </a:endParaRPr>
          </a:p>
          <a:p>
            <a:pPr marL="0" indent="0" algn="l">
              <a:buNone/>
            </a:pPr>
            <a:r>
              <a:rPr lang="tr-TR" altLang="en-US" sz="2400" b="1">
                <a:solidFill>
                  <a:srgbClr val="FF0000"/>
                </a:solidFill>
                <a:latin typeface="Times New Roman" panose="02020603050405020304" charset="0"/>
                <a:sym typeface="+mn-ea"/>
              </a:rPr>
              <a:t>Menkul Değerler: 15.000 </a:t>
            </a:r>
            <a:endParaRPr lang="tr-TR" altLang="en-US" sz="2400" b="1">
              <a:solidFill>
                <a:srgbClr val="FF0000"/>
              </a:solidFill>
              <a:latin typeface="Times New Roman" panose="02020603050405020304" charset="0"/>
            </a:endParaRPr>
          </a:p>
          <a:p>
            <a:pPr marL="0" indent="0" algn="l">
              <a:buNone/>
            </a:pPr>
            <a:r>
              <a:rPr lang="tr-TR" altLang="en-US" sz="2400" b="1">
                <a:solidFill>
                  <a:srgbClr val="FF0000"/>
                </a:solidFill>
                <a:latin typeface="Times New Roman" panose="02020603050405020304" charset="0"/>
                <a:sym typeface="+mn-ea"/>
              </a:rPr>
              <a:t>Alacaklar: 80.000 </a:t>
            </a:r>
            <a:endParaRPr lang="tr-TR" altLang="en-US" sz="2400" b="1">
              <a:solidFill>
                <a:srgbClr val="FF0000"/>
              </a:solidFill>
              <a:latin typeface="Times New Roman" panose="02020603050405020304" charset="0"/>
            </a:endParaRPr>
          </a:p>
          <a:p>
            <a:pPr marL="0" indent="0" algn="l">
              <a:buNone/>
            </a:pPr>
            <a:r>
              <a:rPr lang="tr-TR" altLang="en-US" sz="2400" b="1">
                <a:solidFill>
                  <a:srgbClr val="FF0000"/>
                </a:solidFill>
                <a:latin typeface="Times New Roman" panose="02020603050405020304" charset="0"/>
                <a:sym typeface="+mn-ea"/>
              </a:rPr>
              <a:t>Duran Varlıklar: 150.000 </a:t>
            </a:r>
            <a:endParaRPr lang="tr-TR" altLang="en-US" sz="2400" b="1">
              <a:solidFill>
                <a:srgbClr val="FF0000"/>
              </a:solidFill>
              <a:latin typeface="Times New Roman" panose="02020603050405020304" charset="0"/>
            </a:endParaRPr>
          </a:p>
          <a:p>
            <a:pPr marL="0" indent="0" algn="l">
              <a:buNone/>
            </a:pPr>
            <a:r>
              <a:rPr lang="tr-TR" altLang="en-US" sz="2400" b="1">
                <a:solidFill>
                  <a:srgbClr val="FF0000"/>
                </a:solidFill>
                <a:latin typeface="Times New Roman" panose="02020603050405020304" charset="0"/>
                <a:sym typeface="+mn-ea"/>
              </a:rPr>
              <a:t>Kısa Vadeli Borçlar: 75.000 </a:t>
            </a:r>
            <a:endParaRPr lang="tr-TR" altLang="en-US" sz="2400" b="1">
              <a:solidFill>
                <a:srgbClr val="FF0000"/>
              </a:solidFill>
              <a:latin typeface="Times New Roman" panose="02020603050405020304" charset="0"/>
            </a:endParaRPr>
          </a:p>
          <a:p>
            <a:pPr marL="0" indent="0" algn="l">
              <a:buNone/>
            </a:pPr>
            <a:r>
              <a:rPr lang="tr-TR" altLang="en-US" sz="2400" b="1">
                <a:solidFill>
                  <a:srgbClr val="FF0000"/>
                </a:solidFill>
                <a:latin typeface="Times New Roman" panose="02020603050405020304" charset="0"/>
                <a:sym typeface="+mn-ea"/>
              </a:rPr>
              <a:t>Uzun Vadeli Borçlar: 125.000 </a:t>
            </a:r>
            <a:endParaRPr lang="tr-TR" altLang="en-US" sz="2400" b="1">
              <a:solidFill>
                <a:srgbClr val="FF0000"/>
              </a:solidFill>
              <a:latin typeface="Times New Roman" panose="02020603050405020304" charset="0"/>
            </a:endParaRPr>
          </a:p>
          <a:p>
            <a:pPr marL="0" indent="0" algn="l">
              <a:buNone/>
            </a:pPr>
            <a:r>
              <a:rPr lang="tr-TR" altLang="en-US" sz="2400" b="1">
                <a:solidFill>
                  <a:srgbClr val="FF0000"/>
                </a:solidFill>
                <a:latin typeface="Times New Roman" panose="02020603050405020304" charset="0"/>
                <a:sym typeface="+mn-ea"/>
              </a:rPr>
              <a:t>KLM işletmesinin cari oranını </a:t>
            </a:r>
            <a:endParaRPr lang="tr-TR" altLang="en-US" sz="2400" b="1">
              <a:solidFill>
                <a:srgbClr val="FF0000"/>
              </a:solidFill>
              <a:latin typeface="Times New Roman" panose="02020603050405020304" charset="0"/>
            </a:endParaRPr>
          </a:p>
          <a:p>
            <a:pPr marL="0" indent="0" algn="l">
              <a:buNone/>
            </a:pPr>
            <a:r>
              <a:rPr lang="tr-TR" altLang="en-US" sz="2400" b="1">
                <a:solidFill>
                  <a:srgbClr val="FF0000"/>
                </a:solidFill>
                <a:latin typeface="Times New Roman" panose="02020603050405020304" charset="0"/>
                <a:sym typeface="+mn-ea"/>
              </a:rPr>
              <a:t>hesaplayınız? </a:t>
            </a:r>
            <a:endParaRPr lang="tr-TR" altLang="en-US" sz="2400">
              <a:latin typeface="Times New Roman" panose="02020603050405020304" charset="0"/>
              <a:sym typeface="+mn-ea"/>
            </a:endParaRPr>
          </a:p>
        </p:txBody>
      </p:sp>
      <p:pic>
        <p:nvPicPr>
          <p:cNvPr id="4" name="Content Placeholder 3"/>
          <p:cNvPicPr>
            <a:picLocks noChangeAspect="1"/>
          </p:cNvPicPr>
          <p:nvPr>
            <p:ph sz="half" idx="2"/>
          </p:nvPr>
        </p:nvPicPr>
        <p:blipFill>
          <a:blip r:embed="rId1"/>
          <a:stretch>
            <a:fillRect/>
          </a:stretch>
        </p:blipFill>
        <p:spPr>
          <a:xfrm>
            <a:off x="6139815" y="2331085"/>
            <a:ext cx="5932170" cy="342011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a:solidFill>
                  <a:sysClr val="windowText" lastClr="000000"/>
                </a:solidFill>
                <a:sym typeface="+mn-ea"/>
              </a:rPr>
              <a:t>Doç. Dr. Selda Aydın , Konaklama İşletmelerinde Finansal Yönetim , Ankara 2011, s. 1-192</a:t>
            </a:r>
            <a:endParaRPr lang="tr-TR" altLang="en-US"/>
          </a:p>
          <a:p>
            <a:pPr marL="0" indent="0">
              <a:buNone/>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20650" y="190500"/>
            <a:ext cx="12034520" cy="582930"/>
          </a:xfrm>
        </p:spPr>
        <p:txBody>
          <a:bodyPr/>
          <a:p>
            <a:pPr algn="ctr"/>
            <a:r>
              <a:rPr lang="en-US" sz="2800" b="1">
                <a:solidFill>
                  <a:srgbClr val="FF0000"/>
                </a:solidFill>
                <a:latin typeface="Times New Roman" panose="02020603050405020304" charset="0"/>
              </a:rPr>
              <a:t>Finansal Analiz Kavramı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9525" y="868680"/>
            <a:ext cx="12145645" cy="5928360"/>
          </a:xfrm>
        </p:spPr>
        <p:txBody>
          <a:bodyPr/>
          <a:p>
            <a:pPr marL="0" indent="0">
              <a:buNone/>
            </a:pPr>
            <a:r>
              <a:rPr lang="en-US" sz="2400">
                <a:latin typeface="Times New Roman" panose="02020603050405020304" charset="0"/>
              </a:rPr>
              <a:t>Finansal analiz finansal tablolarda yer alan hesaplar arasında bağlantının kurulmasına, ölçülmesine ve en önemlisi olarak ise yorumlanmasına yönelik işlemler zincirinden oluşmaktadır. Bu bağlamda işletmelerin sadece cari durumunu değerlendirmekle kalmaz, geleceğe yönelik analizler yapmak suretiyle etkili sonuçlar alınmasını sağlar. İşletmelerin geçmiş ve içinde bulunulan dönem performanslarının incelenmesi sonucunda geleceğe yönelik tahminler yapılabilmekte olup; bu durum finansal analizin işletmeler açısından önemini daha da vurgulamaktadır.</a:t>
            </a:r>
            <a:endParaRPr lang="en-US" sz="2400">
              <a:latin typeface="Times New Roman" panose="02020603050405020304" charset="0"/>
            </a:endParaRPr>
          </a:p>
          <a:p>
            <a:pPr marL="0" indent="0">
              <a:buNone/>
            </a:pPr>
            <a:r>
              <a:rPr lang="en-US" sz="2400">
                <a:latin typeface="Times New Roman" panose="02020603050405020304" charset="0"/>
              </a:rPr>
              <a:t>Ülkemizde turizm sektörünün son yılları içinde göstermiş olduğu performansın değerlendirilmesinde, diğer tüm sektörlerde olduğu gibi finansal analizin önemli bir yeri bulunmaktadır.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Finansal analiz; işletmelerin amaçlarına ulaşıp ulaşamadığının tespit edilmesinde, işletmenin faaliyetlerinin yürütülmesinde, başarı seviyesinin belirlenmesinde, faaliyetlerin denetiminde ve finansal planlamanın gerçekleştirilmesinde son derece önemlidir.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540" y="176530"/>
            <a:ext cx="12187555" cy="582930"/>
          </a:xfrm>
        </p:spPr>
        <p:txBody>
          <a:bodyPr/>
          <a:p>
            <a:pPr algn="ctr"/>
            <a:r>
              <a:rPr lang="en-US" sz="2800" b="1">
                <a:solidFill>
                  <a:srgbClr val="FF0000"/>
                </a:solidFill>
                <a:latin typeface="Times New Roman" panose="02020603050405020304" charset="0"/>
              </a:rPr>
              <a:t>Finansal Analiz Türleri</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1905" y="854075"/>
            <a:ext cx="12187555" cy="6012815"/>
          </a:xfrm>
        </p:spPr>
        <p:txBody>
          <a:bodyPr/>
          <a:p>
            <a:pPr marL="0" indent="0">
              <a:buNone/>
            </a:pPr>
            <a:r>
              <a:rPr lang="tr-TR" altLang="en-US" sz="2400">
                <a:latin typeface="Times New Roman" panose="02020603050405020304" charset="0"/>
              </a:rPr>
              <a:t>  Finansal analiz, çeşitli özellikleri itibariyle birçok sınıflandırmaya tabi tutulabilmekle birlikte, bunlardan en önemlisi analizin kapsamına göre yapılan ayrımdır. Buna göre finansal analizi iki gruba ayırmak mümkündür: </a:t>
            </a:r>
            <a:endParaRPr lang="tr-TR" altLang="en-US" sz="2400">
              <a:latin typeface="Times New Roman" panose="02020603050405020304" charset="0"/>
            </a:endParaRPr>
          </a:p>
          <a:p>
            <a:pPr marL="0" indent="0">
              <a:buNone/>
            </a:pPr>
            <a:r>
              <a:rPr lang="tr-TR" altLang="en-US" sz="2400">
                <a:latin typeface="Times New Roman" panose="02020603050405020304" charset="0"/>
              </a:rPr>
              <a:t>1. Statik Finansal Analiz, </a:t>
            </a:r>
            <a:endParaRPr lang="tr-TR" altLang="en-US" sz="2400">
              <a:latin typeface="Times New Roman" panose="02020603050405020304" charset="0"/>
            </a:endParaRPr>
          </a:p>
          <a:p>
            <a:pPr marL="0" indent="0">
              <a:buNone/>
            </a:pPr>
            <a:r>
              <a:rPr lang="tr-TR" altLang="en-US" sz="2400">
                <a:latin typeface="Times New Roman" panose="02020603050405020304" charset="0"/>
              </a:rPr>
              <a:t>2. Dinamik Finansal Analiz.</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r>
              <a:rPr lang="tr-TR" altLang="en-US" sz="2400" b="1">
                <a:latin typeface="Times New Roman" panose="02020603050405020304" charset="0"/>
              </a:rPr>
              <a:t> Statik Analiz</a:t>
            </a:r>
            <a:r>
              <a:rPr lang="tr-TR" altLang="en-US" sz="2400" b="1">
                <a:solidFill>
                  <a:srgbClr val="FF0000"/>
                </a:solidFill>
                <a:latin typeface="Times New Roman" panose="02020603050405020304" charset="0"/>
              </a:rPr>
              <a:t>, belirli bir tarihte düzenlenmiş veya belirli bir döneme ait finansal tablolarda yer alan kalemler arasındaki ilişkilerin tespiti ve değerlendirilmesine yönelik bir analizdir.</a:t>
            </a:r>
            <a:endParaRPr lang="tr-TR" altLang="en-US" sz="2400" b="1">
              <a:solidFill>
                <a:srgbClr val="FF0000"/>
              </a:solidFill>
              <a:latin typeface="Times New Roman" panose="02020603050405020304" charset="0"/>
            </a:endParaRPr>
          </a:p>
          <a:p>
            <a:pPr marL="0" indent="0">
              <a:buNone/>
            </a:pPr>
            <a:endParaRPr lang="tr-TR" altLang="en-US" sz="2400" b="1">
              <a:solidFill>
                <a:srgbClr val="FF0000"/>
              </a:solidFill>
              <a:latin typeface="Times New Roman" panose="02020603050405020304" charset="0"/>
            </a:endParaRPr>
          </a:p>
          <a:p>
            <a:pPr marL="0" indent="0">
              <a:buNone/>
            </a:pPr>
            <a:r>
              <a:rPr lang="tr-TR" altLang="en-US" sz="2400">
                <a:solidFill>
                  <a:schemeClr val="tx1"/>
                </a:solidFill>
                <a:latin typeface="Times New Roman" panose="02020603050405020304" charset="0"/>
              </a:rPr>
              <a:t>Buna göre; herhangi bir işletmenin finansal durumu ve analizi tek bir dönem itibariyle yapılmaktadır.</a:t>
            </a:r>
            <a:endParaRPr lang="tr-TR" altLang="en-US" sz="2400">
              <a:solidFill>
                <a:schemeClr val="tx1"/>
              </a:solidFill>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60325"/>
            <a:ext cx="12173585" cy="6769100"/>
          </a:xfrm>
        </p:spPr>
        <p:txBody>
          <a:bodyPr/>
          <a:p>
            <a:pPr marL="0" indent="0">
              <a:buNone/>
            </a:pPr>
            <a:r>
              <a:rPr lang="tr-TR" altLang="en-US" sz="2400" b="1">
                <a:latin typeface="Times New Roman" panose="02020603050405020304" charset="0"/>
              </a:rPr>
              <a:t>  </a:t>
            </a:r>
            <a:r>
              <a:rPr lang="en-US" sz="2400" b="1">
                <a:latin typeface="Times New Roman" panose="02020603050405020304" charset="0"/>
              </a:rPr>
              <a:t>Dinamik Analiz </a:t>
            </a:r>
            <a:r>
              <a:rPr lang="en-US" sz="2400" b="1">
                <a:solidFill>
                  <a:srgbClr val="FF0000"/>
                </a:solidFill>
                <a:latin typeface="Times New Roman" panose="02020603050405020304" charset="0"/>
              </a:rPr>
              <a:t>ise işletmelerin birbirini takip eden dönemlere ait finansal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tablolarda yer alan kalemler arasındaki ilişkinin ve bu kalemlerin zaman içinde göstermiş olduğu olumlu veya olumsuz gelişmelerin ortaya konulmasına yönelik bir analizdir.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Statik ve dinamik analiz karşılaştırıldığında dinamik analizde, bir işletmenin finansal durumu hakkında çok daha anlamlı sonuçlar elde edilebileceği görülmektedir. Ayrıca dinamik analiz ile işletmenin sadece içinde bulunulan döneminin değerlendirilmesi değil aynı zamanda geleceğe yönelik tahminlerin ve hedeflerin belirlenmesi de istenilmektedir.</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b="1">
                <a:solidFill>
                  <a:srgbClr val="FF0000"/>
                </a:solidFill>
                <a:latin typeface="Times New Roman" panose="02020603050405020304" charset="0"/>
              </a:rPr>
              <a:t>Finansal analiz, işletmede istihdam edilen personel (yönetici, muhasebeci, finans vb.) tarafından yapılabileceği gibi, işletme dışında bulunan kişi ve kurumlar (kredi veren kurumlar, yatırımcılar, aracı kurumlar, menkul kıymet uzmanları, kamu kurumları vb) tarafından da yapılabilmektedir. Bahsi geçenlerden ilk grupta yer alanlar tarafından yapılan finansal analize </a:t>
            </a:r>
            <a:r>
              <a:rPr lang="en-US" sz="2400" b="1">
                <a:solidFill>
                  <a:schemeClr val="tx1"/>
                </a:solidFill>
                <a:latin typeface="Times New Roman" panose="02020603050405020304" charset="0"/>
              </a:rPr>
              <a:t>iç analiz</a:t>
            </a:r>
            <a:r>
              <a:rPr lang="en-US" sz="2400" b="1">
                <a:solidFill>
                  <a:srgbClr val="FF0000"/>
                </a:solidFill>
                <a:latin typeface="Times New Roman" panose="02020603050405020304" charset="0"/>
              </a:rPr>
              <a:t>; ikinci grupta yer alanlar tarafından yapılan finansal analize ise “</a:t>
            </a:r>
            <a:r>
              <a:rPr lang="en-US" sz="2400" b="1">
                <a:solidFill>
                  <a:schemeClr val="tx1"/>
                </a:solidFill>
                <a:latin typeface="Times New Roman" panose="02020603050405020304" charset="0"/>
              </a:rPr>
              <a:t>dış analiz</a:t>
            </a:r>
            <a:r>
              <a:rPr lang="en-US" sz="2400" b="1">
                <a:solidFill>
                  <a:srgbClr val="FF0000"/>
                </a:solidFill>
                <a:latin typeface="Times New Roman" panose="02020603050405020304" charset="0"/>
              </a:rPr>
              <a:t>” denilmektedir.</a:t>
            </a:r>
            <a:endParaRPr lang="en-US" sz="2400" b="1">
              <a:solidFill>
                <a:srgbClr val="FF0000"/>
              </a:solidFill>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3815" y="106680"/>
            <a:ext cx="12103735" cy="582930"/>
          </a:xfrm>
        </p:spPr>
        <p:txBody>
          <a:bodyPr/>
          <a:p>
            <a:pPr algn="ctr"/>
            <a:r>
              <a:rPr lang="en-US" sz="2800" b="1">
                <a:solidFill>
                  <a:srgbClr val="FF0000"/>
                </a:solidFill>
                <a:latin typeface="Times New Roman" panose="02020603050405020304" charset="0"/>
              </a:rPr>
              <a:t>Finansal Analizde Kullanılan Tablolar</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43180" y="1021715"/>
            <a:ext cx="12105005" cy="5817870"/>
          </a:xfrm>
        </p:spPr>
        <p:txBody>
          <a:bodyPr/>
          <a:p>
            <a:pPr marL="0" indent="0">
              <a:buNone/>
            </a:pPr>
            <a:r>
              <a:rPr lang="en-US" sz="2400">
                <a:latin typeface="Times New Roman" panose="02020603050405020304" charset="0"/>
              </a:rPr>
              <a:t>Finansal analiz yapılırken bir takım finansal bilgi ve verilerin kullanılması gerekmektedir. Bunun için muhasebe sistemi içinde yer alan ve kayıt edilen verilerin belirli periyotlar içinde ve bunları değerlendirecek olanlara iletilmesini sağlayan “finansal tablolar”dan yararlanılmaktadır.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İşletmenin cari dönemine ait finansal tablolar, işletmenin en önemli yönetim kontrol aracını oluştururken, işletme yöneticileri gelecek dönemlere ilişkin faaliyetlerin planlanmasında da cari dönemle geçmiş dönemlere ait finansal tablolardan yararlanmaktadır.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Muhasebenin, işletmede meydana gelen ekonomik ve ticari işlemlere ilişkin verilerin rapor şeklinde sunulması fonksiyonunu yerine getirmek amacıyla hazırlanan raporlar finansal tablolar olup; bu tabloların en önemli olanları bilanço ve gelir tablosu (kâr ve zarar cetveli) dur.</a:t>
            </a:r>
            <a:endParaRPr lang="en-US" sz="2400" b="1">
              <a:solidFill>
                <a:srgbClr val="FF0000"/>
              </a:solidFill>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0480" y="38100"/>
            <a:ext cx="12131675" cy="6782435"/>
          </a:xfrm>
        </p:spPr>
        <p:txBody>
          <a:bodyPr/>
          <a:p>
            <a:pPr marL="0" indent="0">
              <a:buNone/>
            </a:pPr>
            <a:r>
              <a:rPr lang="tr-TR" altLang="en-US" sz="2400" b="1">
                <a:solidFill>
                  <a:schemeClr val="tx1"/>
                </a:solidFill>
                <a:latin typeface="Times New Roman" panose="02020603050405020304" charset="0"/>
              </a:rPr>
              <a:t>    </a:t>
            </a:r>
            <a:r>
              <a:rPr lang="en-US" sz="2400" b="1">
                <a:solidFill>
                  <a:schemeClr val="tx1"/>
                </a:solidFill>
                <a:latin typeface="Times New Roman" panose="02020603050405020304" charset="0"/>
              </a:rPr>
              <a:t>  Bilanço </a:t>
            </a:r>
            <a:r>
              <a:rPr lang="en-US" sz="2400" b="1">
                <a:solidFill>
                  <a:srgbClr val="FF0000"/>
                </a:solidFill>
                <a:latin typeface="Times New Roman" panose="02020603050405020304" charset="0"/>
              </a:rPr>
              <a:t>bir işletmenin belirli bir tarihte varlıkları ile kaynaklarını başka bir deyişle finansal durumunu gösteren bir tablodur. Gelir tablosu ise bir işletmenin belirli bir döneme ait faaliyet sonuçlarını gösteren tablodur</a:t>
            </a:r>
            <a:r>
              <a:rPr lang="tr-TR" altLang="en-US" sz="2400" b="1">
                <a:solidFill>
                  <a:srgbClr val="FF0000"/>
                </a:solidFill>
                <a:latin typeface="Times New Roman" panose="02020603050405020304" charset="0"/>
              </a:rPr>
              <a:t>.</a:t>
            </a:r>
            <a:endParaRPr lang="tr-TR" altLang="en-US" sz="2400" b="1">
              <a:solidFill>
                <a:srgbClr val="FF0000"/>
              </a:solidFill>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Gelir tablosunun en önemli özelliği dinamik bir özelliğe sahip olmasıdır. Bilanço işletmenin belli bir andaki enstantane fotoğrafını gösterirken, gelir tablosu işletmenin belli bir dönemine ilişkin filmini göstermektedir.</a:t>
            </a:r>
            <a:endParaRPr lang="en-US" sz="2400" b="1">
              <a:solidFill>
                <a:srgbClr val="FF0000"/>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Finansal analizde bilanço ve gelir tablosu dışında fon fon akım tablosu, nakit akım tablosu, kâr dağıtım tablosu gibi finansal tablolar da kullanılmaktadır. Ülkemizde muhasebe standartlarının hazırlanması konusunda yetkili kurum, Türkiye Muhasebe Standartları Kurulu olup; bu standartların saptanmasının amaçlarından biri, finansal tabloların düzenlenmesi ve sunulmasına temel alınacak muhasebe standartlarını geliştirmek ve yayımlamaktadır.</a:t>
            </a:r>
            <a:endParaRPr lang="en-US" sz="2400">
              <a:solidFill>
                <a:schemeClr val="tx1"/>
              </a:solidFill>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15875"/>
            <a:ext cx="12188190" cy="6851650"/>
          </a:xfrm>
        </p:spPr>
        <p:txBody>
          <a:bodyPr/>
          <a:p>
            <a:pPr marL="0" indent="0">
              <a:buNone/>
            </a:pPr>
            <a:r>
              <a:rPr lang="en-US" sz="2400">
                <a:latin typeface="Times New Roman" panose="02020603050405020304" charset="0"/>
              </a:rPr>
              <a:t> Ayrıca muhasebe standartlarının ülke genelinde uygulaması sağlamak bu Kurul’un hedefleri arasında bulunmaktadır. </a:t>
            </a:r>
            <a:endParaRPr lang="en-US" sz="2400">
              <a:latin typeface="Times New Roman" panose="02020603050405020304" charset="0"/>
            </a:endParaRPr>
          </a:p>
          <a:p>
            <a:pPr marL="0" indent="0">
              <a:buNone/>
            </a:pPr>
            <a:r>
              <a:rPr lang="en-US" sz="2400">
                <a:latin typeface="Times New Roman" panose="02020603050405020304" charset="0"/>
              </a:rPr>
              <a:t>Bilançonun aktifinde varlıklar; pasifinde ise borçlar ve özsermaye yer almaktadır. Bilançonun aktifi işletmede para dönüşüm çabukluğunun (ekonomik yapıyı) pasifi ise ödeme çabukluğunu (finansal yapıyı) göstermektedir. </a:t>
            </a:r>
            <a:endParaRPr lang="en-US" sz="2400">
              <a:latin typeface="Times New Roman" panose="02020603050405020304" charset="0"/>
            </a:endParaRPr>
          </a:p>
          <a:p>
            <a:pPr marL="0" indent="0">
              <a:buNone/>
            </a:pPr>
            <a:r>
              <a:rPr lang="en-US" sz="2400">
                <a:latin typeface="Times New Roman" panose="02020603050405020304" charset="0"/>
              </a:rPr>
              <a:t>Bilançonun aktifinde yer alan varlıklar ikiye ayrılır: </a:t>
            </a:r>
            <a:endParaRPr lang="en-US" sz="2400">
              <a:latin typeface="Times New Roman" panose="02020603050405020304" charset="0"/>
            </a:endParaRPr>
          </a:p>
          <a:p>
            <a:pPr marL="0" indent="0">
              <a:buNone/>
            </a:pPr>
            <a:r>
              <a:rPr lang="en-US" sz="2400">
                <a:latin typeface="Times New Roman" panose="02020603050405020304" charset="0"/>
              </a:rPr>
              <a:t>1. Dönen Varlıklar,</a:t>
            </a:r>
            <a:endParaRPr lang="en-US" sz="2400">
              <a:latin typeface="Times New Roman" panose="02020603050405020304" charset="0"/>
            </a:endParaRPr>
          </a:p>
          <a:p>
            <a:pPr marL="0" indent="0">
              <a:buNone/>
            </a:pPr>
            <a:r>
              <a:rPr lang="en-US" sz="2400">
                <a:latin typeface="Times New Roman" panose="02020603050405020304" charset="0"/>
              </a:rPr>
              <a:t> 2. Duran Varlıklar.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a:t>
            </a:r>
            <a:r>
              <a:rPr lang="en-US" sz="2400" b="1">
                <a:solidFill>
                  <a:srgbClr val="FF0000"/>
                </a:solidFill>
                <a:latin typeface="Times New Roman" panose="02020603050405020304" charset="0"/>
              </a:rPr>
              <a:t>Dönen varlıklar, bir yıl veya normal faaliyet dönemi içinde kullanılacak veya nakde dönüşecek kasa, banka, alacaklar, stoklar vb. değerlerden oluşmaktadır. Duran varlıklar ise bir yıl veya normal faaliyet dönemi içinde kullanılmayacak veya nakde dönüşmeyecek sabit değerlerden meydana gelir.</a:t>
            </a:r>
            <a:endParaRPr lang="en-US" sz="2400" b="1">
              <a:solidFill>
                <a:srgbClr val="FF0000"/>
              </a:solidFill>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12065"/>
            <a:ext cx="12159615" cy="6810375"/>
          </a:xfrm>
        </p:spPr>
        <p:txBody>
          <a:bodyPr/>
          <a:p>
            <a:pPr marL="0" indent="0">
              <a:buNone/>
            </a:pPr>
            <a:r>
              <a:rPr lang="en-US" sz="2400" b="1">
                <a:latin typeface="Times New Roman" panose="02020603050405020304" charset="0"/>
              </a:rPr>
              <a:t>Bilançonun pasifinde yer alan iki ana hesap grubu ise şöyledir: </a:t>
            </a:r>
            <a:endParaRPr lang="en-US" sz="2400" b="1">
              <a:latin typeface="Times New Roman" panose="02020603050405020304" charset="0"/>
            </a:endParaRPr>
          </a:p>
          <a:p>
            <a:pPr marL="0" indent="0">
              <a:buNone/>
            </a:pPr>
            <a:endParaRPr lang="en-US" sz="2400" b="1">
              <a:latin typeface="Times New Roman" panose="02020603050405020304" charset="0"/>
            </a:endParaRPr>
          </a:p>
          <a:p>
            <a:pPr marL="0" indent="0">
              <a:buNone/>
            </a:pPr>
            <a:r>
              <a:rPr lang="en-US" sz="2400">
                <a:latin typeface="Times New Roman" panose="02020603050405020304" charset="0"/>
              </a:rPr>
              <a:t>1. Borçlar, </a:t>
            </a:r>
            <a:endParaRPr lang="en-US" sz="2400">
              <a:latin typeface="Times New Roman" panose="02020603050405020304" charset="0"/>
            </a:endParaRPr>
          </a:p>
          <a:p>
            <a:pPr marL="0" indent="0">
              <a:buNone/>
            </a:pPr>
            <a:r>
              <a:rPr lang="en-US" sz="2400">
                <a:latin typeface="Times New Roman" panose="02020603050405020304" charset="0"/>
              </a:rPr>
              <a:t>2. Özsermaye.</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 Borçlar, kısa ve uzun vadeli borçlar olarak ikiye ayrılır. Kısa vadeli borçlar bir yıl veya işletmenin normal faaliyet dönemi içinde vadesi gelen banka kredileri, ödenecek vergi ve fonlar, ortaklara borçlar vb. gibi hesapları kapsamakta olup, uzun vadeli borçlar ise vadesi bir yılı aşan borçlardan oluşmaktadır.</a:t>
            </a:r>
            <a:endParaRPr lang="en-US" sz="2400" b="1">
              <a:solidFill>
                <a:srgbClr val="FF0000"/>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Özsermaye ise işletme sahip veya ortaklarının, işletmeye koydukları sermayedir. Özsermaye; ödenmiş sermaye ve yedek akçeler gibi unsurları içermektedir. </a:t>
            </a:r>
            <a:endParaRPr lang="en-US" sz="2400">
              <a:solidFill>
                <a:schemeClr val="tx1"/>
              </a:solidFill>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12746</Words>
  <Application>WPS Presentation</Application>
  <PresentationFormat>Widescreen</PresentationFormat>
  <Paragraphs>221</Paragraphs>
  <Slides>21</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21</vt:i4>
      </vt:variant>
    </vt:vector>
  </HeadingPairs>
  <TitlesOfParts>
    <vt:vector size="30" baseType="lpstr">
      <vt:lpstr>Arial</vt:lpstr>
      <vt:lpstr>SimSun</vt:lpstr>
      <vt:lpstr>Wingdings</vt:lpstr>
      <vt:lpstr>Times New Roman</vt:lpstr>
      <vt:lpstr>Microsoft YaHei</vt:lpstr>
      <vt:lpstr/>
      <vt:lpstr>Arial Unicode MS</vt:lpstr>
      <vt:lpstr>Calibri</vt:lpstr>
      <vt:lpstr>Blue Waves</vt:lpstr>
      <vt:lpstr>Konaklama İşletmelerinde Finansal Yönetim </vt:lpstr>
      <vt:lpstr>PowerPoint 演示文稿</vt:lpstr>
      <vt:lpstr>Finansal Analiz Kavramı </vt:lpstr>
      <vt:lpstr>Finansal Analiz Türleri</vt:lpstr>
      <vt:lpstr>PowerPoint 演示文稿</vt:lpstr>
      <vt:lpstr>Finansal Analizde Kullanılan Tablolar</vt:lpstr>
      <vt:lpstr>PowerPoint 演示文稿</vt:lpstr>
      <vt:lpstr>PowerPoint 演示文稿</vt:lpstr>
      <vt:lpstr>PowerPoint 演示文稿</vt:lpstr>
      <vt:lpstr>BİLANÇO</vt:lpstr>
      <vt:lpstr>PASİFLER</vt:lpstr>
      <vt:lpstr>PowerPoint 演示文稿</vt:lpstr>
      <vt:lpstr>PowerPoint 演示文稿</vt:lpstr>
      <vt:lpstr>Finansal Analizde Kullanılan Teknikler Açısından Konaklama İşletmelerinin Özellikleri</vt:lpstr>
      <vt:lpstr>Konaklama İşletmelerinin Varlık Yapısı</vt:lpstr>
      <vt:lpstr>Konaklama İşletmelerinin Faaliyet Dönemleri</vt:lpstr>
      <vt:lpstr>Finansal Analiz Teknikleri </vt:lpstr>
      <vt:lpstr>PowerPoint 演示文稿</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Finansal Yönetim </dc:title>
  <dc:creator>ali</dc:creator>
  <cp:lastModifiedBy>ali</cp:lastModifiedBy>
  <cp:revision>5</cp:revision>
  <dcterms:created xsi:type="dcterms:W3CDTF">2018-02-05T08:46:00Z</dcterms:created>
  <dcterms:modified xsi:type="dcterms:W3CDTF">2018-02-16T12:13:33Z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