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426" r:id="rId11"/>
    <p:sldId id="312" r:id="rId12"/>
    <p:sldId id="313" r:id="rId13"/>
    <p:sldId id="280" r:id="rId14"/>
    <p:sldId id="296" r:id="rId15"/>
    <p:sldId id="297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9AD3F05-E52C-45EA-8FF8-229435449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E73E24E2-3025-44A8-A1C3-1EB24C367E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8F6B30C-3087-49DF-8356-A15C7F2E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DC6B87-BDB9-4963-B9A7-666ECBC5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D6ED03-9453-4E4F-AB95-6BA0242A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688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88D48D4-097D-4D35-8F1C-F01C9DAE6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5D7E32E-6305-4EAE-9D6B-46546402C9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AA51733-00BE-49BF-BACB-07B5ED46E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FA34C64-4D15-41EF-BC9A-6896C951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A425578-F988-4C23-AF20-9F9479FA8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16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B770C89-A98A-45C4-B39A-549AEBF31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6E58C9B-55D0-4FDC-A786-C2387EA777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C1F5D7F-F966-49EE-AF8D-A0B12C2B1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0308E4-D14B-4DE0-89A0-CCBE9D79E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137A046-8842-49D5-B5B7-22E73846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8346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5409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2283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698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028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23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39119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8264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895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4E52FC96-04D2-402E-B048-F3AA49A19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4DD753-E018-42CD-BD2C-9616CC993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7A25FAA-994A-42A2-901F-7B619560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B1C59B9-CE46-4FCB-BD34-765EC9F0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3208801-6009-44E2-B5D2-CB0A4A86B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8997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9148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5091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5220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1153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8912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7097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dirty="0"/>
              <a:t>Resim eklemek için </a:t>
            </a:r>
            <a:r>
              <a:rPr lang="tr-TR"/>
              <a:t>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286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9710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674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CCB9C58-F9C5-4D12-8306-73C528B86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98A680A-9BFB-46DB-8DB9-E9F6591CF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D3BBE24-EC43-439C-A391-F35A9A0D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CE19AD9-3F93-4680-A4F0-55966A5D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39A9226-A45C-46DC-A8CE-410581FE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3927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583799A-C2CE-444C-AFB4-411FCEC1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1D0251A-8636-4DFB-8D65-F64654EF3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D71C77F-FAE9-47D9-BE70-515574AAB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556D9D5-9BA9-4220-842B-95073EF7F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18BDFFD-3088-4CFF-B342-0CF0584F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B1673C3-8F1A-4C69-AB13-DCCFD088B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2734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934F536-89FB-4970-8623-1CB1FF17F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2AC77B7-3ED5-4968-9ADB-3845F629B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CF136BA-955E-4547-AA71-FD0FC4044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9ABCDF2-DB13-48A8-B5B9-BAB1F0CD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8C424C8-BB4B-4E0D-8C20-9DB4F69925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0942C4B9-C6F2-4DFF-8E32-EF3D88AAE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A723A9D2-550B-4A5E-827C-DB573348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D3C5244-3532-4846-9232-61899C83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6792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C7E44E-EBA0-4DAE-B506-8D4D604E4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675A17D4-D2FA-4429-974A-C2E879A3A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119CBFC-D17F-4378-BCC9-0194E4BA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4C71E294-CD4B-4072-AA9D-C5701AAAC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9850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FEA3A9A9-A1E8-4B8F-99A6-D100C9E6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FA859209-8B0E-4C34-A078-37E671FDE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41CBA03C-6CCB-4298-B7BA-7038AC8AF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6673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B6E5812-B112-4005-8842-9B2F7512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F014CD0-4EB0-412D-99B8-EE7B4852F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13269E2-95A1-4AD7-A6F2-AF34BC97D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48517E-4795-4223-9AB0-B97696EEF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7D00BC67-8F44-4FD0-833B-26A6F79F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D2F6E3A-9777-4A50-8CF4-BC603F943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8445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2A354F4-98CC-4B0F-9ECC-3E5AD6FF9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3B487C3-45D5-47AD-91E3-AC3A4C04A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C9EBC79-14D3-48BF-90A4-663CCF73E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266AC5B-CB34-455D-8A0A-ECC8D01A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EE86B6-E283-4EA2-8B62-C25F0229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9B1805A-E7EB-4EDA-B27C-DBB5AC29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964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761DFE2E-96A9-4D79-8209-6E1FA0E8F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7587169-E703-440A-9A1D-4CA8C781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08BBCF8-1B0D-44B0-8B30-963BB52654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33593-3814-4F12-9F0A-97BF614095E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5D97F27-E81F-4002-8F6D-4AB7002075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398081D-AB40-49EC-BF7C-28CC8069C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A22A6-4BDD-4DCF-9903-3DF3D37E02C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201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95D95A8-FF31-4663-A347-3A682C220C55}" type="datetimeFigureOut">
              <a:rPr lang="tr-TR" smtClean="0"/>
              <a:t>28.12.2021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80271-E375-43A9-BD28-174E3BFF9B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1967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7E12C17-7205-4D11-BDE4-3DAD30CFF1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CEFF5F8-8808-4C1F-91FF-DB3AB25974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196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Resim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03" y="3878055"/>
            <a:ext cx="2945265" cy="2208949"/>
          </a:xfrm>
          <a:prstGeom prst="rect">
            <a:avLst/>
          </a:prstGeom>
        </p:spPr>
      </p:pic>
      <p:sp>
        <p:nvSpPr>
          <p:cNvPr id="11" name="Metin Yer Tutucusu 10"/>
          <p:cNvSpPr>
            <a:spLocks noGrp="1"/>
          </p:cNvSpPr>
          <p:nvPr>
            <p:ph type="body" sz="half" idx="15"/>
          </p:nvPr>
        </p:nvSpPr>
        <p:spPr>
          <a:xfrm>
            <a:off x="633019" y="1842868"/>
            <a:ext cx="2946794" cy="4413470"/>
          </a:xfrm>
        </p:spPr>
        <p:txBody>
          <a:bodyPr>
            <a:normAutofit/>
          </a:bodyPr>
          <a:lstStyle/>
          <a:p>
            <a:r>
              <a:rPr lang="en-US" sz="2000" dirty="0"/>
              <a:t>bilateral symmetrical alopecia of the chest and flanks in the dog</a:t>
            </a:r>
            <a:endParaRPr lang="tr-TR" sz="2000" dirty="0"/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361" y="3934200"/>
            <a:ext cx="2936241" cy="2096657"/>
          </a:xfrm>
          <a:prstGeom prst="rect">
            <a:avLst/>
          </a:prstGeom>
        </p:spPr>
      </p:pic>
      <p:sp>
        <p:nvSpPr>
          <p:cNvPr id="12" name="Metin Yer Tutucusu 11"/>
          <p:cNvSpPr>
            <a:spLocks noGrp="1"/>
          </p:cNvSpPr>
          <p:nvPr>
            <p:ph type="body" sz="half" idx="16"/>
          </p:nvPr>
        </p:nvSpPr>
        <p:spPr>
          <a:xfrm>
            <a:off x="3787616" y="1842868"/>
            <a:ext cx="2946794" cy="3589338"/>
          </a:xfrm>
        </p:spPr>
        <p:txBody>
          <a:bodyPr>
            <a:normAutofit/>
          </a:bodyPr>
          <a:lstStyle/>
          <a:p>
            <a:r>
              <a:rPr lang="tr-TR" sz="2000" dirty="0" err="1"/>
              <a:t>Obesity</a:t>
            </a:r>
            <a:endParaRPr lang="tr-TR" sz="2000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 rotWithShape="1">
          <a:blip r:embed="rId4"/>
          <a:srcRect l="12883" t="11819" r="4454" b="12954"/>
          <a:stretch/>
        </p:blipFill>
        <p:spPr>
          <a:xfrm>
            <a:off x="7152378" y="3841026"/>
            <a:ext cx="3209235" cy="2189831"/>
          </a:xfrm>
          <a:prstGeom prst="rect">
            <a:avLst/>
          </a:prstGeom>
        </p:spPr>
      </p:pic>
      <p:sp>
        <p:nvSpPr>
          <p:cNvPr id="13" name="Metin Yer Tutucusu 12"/>
          <p:cNvSpPr>
            <a:spLocks noGrp="1"/>
          </p:cNvSpPr>
          <p:nvPr>
            <p:ph type="body" sz="half" idx="17"/>
          </p:nvPr>
        </p:nvSpPr>
        <p:spPr>
          <a:xfrm>
            <a:off x="7120186" y="1948375"/>
            <a:ext cx="2932113" cy="4202455"/>
          </a:xfrm>
        </p:spPr>
        <p:txBody>
          <a:bodyPr/>
          <a:lstStyle/>
          <a:p>
            <a:pPr lvl="0">
              <a:buClr>
                <a:srgbClr val="1E5155">
                  <a:lumMod val="40000"/>
                  <a:lumOff val="60000"/>
                </a:srgbClr>
              </a:buClr>
            </a:pPr>
            <a:r>
              <a:rPr lang="tr-TR" sz="2000" dirty="0">
                <a:solidFill>
                  <a:prstClr val="white"/>
                </a:solidFill>
              </a:rPr>
              <a:t>B</a:t>
            </a:r>
            <a:r>
              <a:rPr lang="en-US" sz="2000" dirty="0" err="1">
                <a:solidFill>
                  <a:prstClr val="white"/>
                </a:solidFill>
              </a:rPr>
              <a:t>ilateral</a:t>
            </a:r>
            <a:r>
              <a:rPr lang="en-US" sz="2000" dirty="0">
                <a:solidFill>
                  <a:prstClr val="white"/>
                </a:solidFill>
              </a:rPr>
              <a:t> symmetrical alopecia of the chest and flanks in the dog</a:t>
            </a:r>
            <a:endParaRPr lang="tr-TR" sz="2000" dirty="0">
              <a:solidFill>
                <a:prstClr val="white"/>
              </a:solidFill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6109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Yer Tutucusu 9"/>
          <p:cNvSpPr>
            <a:spLocks noGrp="1"/>
          </p:cNvSpPr>
          <p:nvPr>
            <p:ph type="body" idx="1"/>
          </p:nvPr>
        </p:nvSpPr>
        <p:spPr>
          <a:xfrm>
            <a:off x="330735" y="818123"/>
            <a:ext cx="4396338" cy="895239"/>
          </a:xfrm>
        </p:spPr>
        <p:txBody>
          <a:bodyPr/>
          <a:lstStyle/>
          <a:p>
            <a:r>
              <a:rPr lang="tr-TR" dirty="0"/>
              <a:t>S</a:t>
            </a:r>
            <a:r>
              <a:rPr lang="en-US" dirty="0"/>
              <a:t>kin hyperpigmentation and generalized alopecia</a:t>
            </a:r>
            <a:endParaRPr lang="tr-TR" dirty="0"/>
          </a:p>
        </p:txBody>
      </p:sp>
      <p:pic>
        <p:nvPicPr>
          <p:cNvPr id="14" name="İçerik Yer Tutucusu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9209" y="2223647"/>
            <a:ext cx="5069892" cy="3816230"/>
          </a:xfrm>
          <a:prstGeom prst="rect">
            <a:avLst/>
          </a:prstGeom>
        </p:spPr>
      </p:pic>
      <p:sp>
        <p:nvSpPr>
          <p:cNvPr id="12" name="Metin Yer Tutucusu 11"/>
          <p:cNvSpPr>
            <a:spLocks noGrp="1"/>
          </p:cNvSpPr>
          <p:nvPr>
            <p:ph type="body" sz="quarter" idx="3"/>
          </p:nvPr>
        </p:nvSpPr>
        <p:spPr>
          <a:xfrm>
            <a:off x="5809339" y="818123"/>
            <a:ext cx="4396339" cy="895239"/>
          </a:xfrm>
        </p:spPr>
        <p:txBody>
          <a:bodyPr/>
          <a:lstStyle/>
          <a:p>
            <a:r>
              <a:rPr lang="en-US" dirty="0"/>
              <a:t>skin folds, hair thinning and shedding</a:t>
            </a:r>
            <a:endParaRPr lang="tr-TR" dirty="0"/>
          </a:p>
        </p:txBody>
      </p:sp>
      <p:pic>
        <p:nvPicPr>
          <p:cNvPr id="15" name="İçerik Yer Tutucusu 14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836428" y="2201912"/>
            <a:ext cx="4369250" cy="405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32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Laboratory</a:t>
            </a:r>
            <a:r>
              <a:rPr lang="tr-TR" dirty="0"/>
              <a:t> </a:t>
            </a:r>
            <a:r>
              <a:rPr lang="tr-TR" dirty="0" err="1"/>
              <a:t>findings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2052919"/>
            <a:ext cx="10376264" cy="3508126"/>
          </a:xfrm>
        </p:spPr>
        <p:txBody>
          <a:bodyPr>
            <a:normAutofit/>
          </a:bodyPr>
          <a:lstStyle/>
          <a:p>
            <a:r>
              <a:rPr lang="tr-TR" sz="2400" dirty="0">
                <a:solidFill>
                  <a:srgbClr val="FF0000"/>
                </a:solidFill>
              </a:rPr>
              <a:t>T-4</a:t>
            </a:r>
            <a:r>
              <a:rPr lang="tr-TR" sz="2400" dirty="0"/>
              <a:t> (</a:t>
            </a:r>
            <a:r>
              <a:rPr lang="tr-TR" sz="2400" dirty="0" err="1"/>
              <a:t>Thyroxine</a:t>
            </a:r>
            <a:r>
              <a:rPr lang="tr-TR" sz="2400" dirty="0"/>
              <a:t>)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>
                <a:solidFill>
                  <a:srgbClr val="FF0000"/>
                </a:solidFill>
              </a:rPr>
              <a:t>T-3</a:t>
            </a:r>
            <a:r>
              <a:rPr lang="tr-TR" sz="2400" dirty="0"/>
              <a:t>(</a:t>
            </a:r>
            <a:r>
              <a:rPr lang="tr-TR" sz="2400" dirty="0" err="1"/>
              <a:t>Triiodothyronine</a:t>
            </a:r>
            <a:r>
              <a:rPr lang="tr-TR" sz="2400" dirty="0"/>
              <a:t>), </a:t>
            </a:r>
            <a:r>
              <a:rPr lang="tr-TR" sz="2400" dirty="0" err="1"/>
              <a:t>levels</a:t>
            </a:r>
            <a:r>
              <a:rPr lang="tr-TR" sz="2400" dirty="0"/>
              <a:t> </a:t>
            </a:r>
            <a:r>
              <a:rPr lang="tr-TR" sz="2400" dirty="0" err="1"/>
              <a:t>fall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blood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T-4 </a:t>
            </a:r>
            <a:r>
              <a:rPr lang="tr-TR" sz="2400" dirty="0" err="1"/>
              <a:t>level</a:t>
            </a:r>
            <a:r>
              <a:rPr lang="tr-TR" sz="2400" dirty="0"/>
              <a:t> is </a:t>
            </a:r>
            <a:r>
              <a:rPr lang="tr-TR" sz="2400" dirty="0" err="1"/>
              <a:t>faster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pronounced</a:t>
            </a:r>
            <a:r>
              <a:rPr lang="tr-TR" sz="2400" dirty="0"/>
              <a:t>. T-3 is </a:t>
            </a:r>
            <a:r>
              <a:rPr lang="tr-TR" sz="2400" dirty="0" err="1"/>
              <a:t>slower</a:t>
            </a:r>
            <a:r>
              <a:rPr lang="tr-TR" sz="2400" dirty="0"/>
              <a:t>.</a:t>
            </a:r>
          </a:p>
          <a:p>
            <a:r>
              <a:rPr lang="tr-TR" sz="2400" dirty="0" err="1"/>
              <a:t>Hypercholesterolemia</a:t>
            </a:r>
            <a:r>
              <a:rPr lang="tr-TR" sz="2400" dirty="0"/>
              <a:t>, </a:t>
            </a:r>
            <a:r>
              <a:rPr lang="tr-TR" sz="2400" dirty="0" err="1"/>
              <a:t>hypertriglyceridemia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common</a:t>
            </a:r>
            <a:r>
              <a:rPr lang="tr-TR" sz="2400" dirty="0"/>
              <a:t>. </a:t>
            </a:r>
            <a:r>
              <a:rPr lang="tr-TR" sz="2400" dirty="0" err="1"/>
              <a:t>This</a:t>
            </a:r>
            <a:r>
              <a:rPr lang="tr-TR" sz="2400" dirty="0"/>
              <a:t> is an </a:t>
            </a:r>
            <a:r>
              <a:rPr lang="tr-TR" sz="2400" dirty="0" err="1"/>
              <a:t>important</a:t>
            </a:r>
            <a:r>
              <a:rPr lang="tr-TR" sz="2400" dirty="0"/>
              <a:t> </a:t>
            </a:r>
            <a:r>
              <a:rPr lang="tr-TR" sz="2400" dirty="0" err="1"/>
              <a:t>indicator</a:t>
            </a:r>
            <a:r>
              <a:rPr lang="tr-TR" sz="2400" dirty="0"/>
              <a:t>.</a:t>
            </a:r>
          </a:p>
          <a:p>
            <a:r>
              <a:rPr lang="tr-TR" sz="2400" dirty="0" err="1"/>
              <a:t>Nonregenerative</a:t>
            </a:r>
            <a:r>
              <a:rPr lang="tr-TR" sz="2400" dirty="0"/>
              <a:t> </a:t>
            </a:r>
            <a:r>
              <a:rPr lang="tr-TR" sz="2400" dirty="0" err="1"/>
              <a:t>anemia</a:t>
            </a:r>
            <a:r>
              <a:rPr lang="tr-TR" sz="2400" dirty="0"/>
              <a:t> (</a:t>
            </a:r>
            <a:r>
              <a:rPr lang="tr-TR" sz="2400" dirty="0" err="1"/>
              <a:t>normocytic</a:t>
            </a:r>
            <a:r>
              <a:rPr lang="tr-TR" sz="2400" dirty="0"/>
              <a:t>, </a:t>
            </a:r>
            <a:r>
              <a:rPr lang="tr-TR" sz="2400" dirty="0" err="1"/>
              <a:t>normochromic</a:t>
            </a:r>
            <a:r>
              <a:rPr lang="tr-TR" sz="2400" dirty="0"/>
              <a:t>)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thrombocytopenia</a:t>
            </a:r>
            <a:r>
              <a:rPr lang="tr-TR" sz="2400" dirty="0"/>
              <a:t> </a:t>
            </a:r>
            <a:r>
              <a:rPr lang="tr-TR" sz="2400" dirty="0" err="1"/>
              <a:t>may</a:t>
            </a:r>
            <a:r>
              <a:rPr lang="tr-TR" sz="2400" dirty="0"/>
              <a:t> </a:t>
            </a:r>
            <a:r>
              <a:rPr lang="tr-TR" sz="2400" dirty="0" err="1"/>
              <a:t>occur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041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br>
              <a:rPr lang="en-US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02549" cy="4441188"/>
          </a:xfrm>
        </p:spPr>
        <p:txBody>
          <a:bodyPr>
            <a:noAutofit/>
          </a:bodyPr>
          <a:lstStyle/>
          <a:p>
            <a:r>
              <a:rPr lang="en-US" sz="2400" dirty="0"/>
              <a:t>Clinical findings</a:t>
            </a:r>
          </a:p>
          <a:p>
            <a:r>
              <a:rPr lang="en-US" sz="2400" dirty="0"/>
              <a:t>Low T-4 value</a:t>
            </a:r>
          </a:p>
          <a:p>
            <a:r>
              <a:rPr lang="en-US" sz="2400" b="1" dirty="0"/>
              <a:t>TSH stimulation test </a:t>
            </a:r>
            <a:r>
              <a:rPr lang="en-US" sz="2400" dirty="0"/>
              <a:t>for definitive diagnosis</a:t>
            </a:r>
          </a:p>
          <a:p>
            <a:pPr lvl="1"/>
            <a:r>
              <a:rPr lang="en-US" sz="2400" dirty="0"/>
              <a:t>Serum T-4 value is measured</a:t>
            </a:r>
          </a:p>
          <a:p>
            <a:pPr lvl="1"/>
            <a:r>
              <a:rPr lang="en-US" sz="2400" dirty="0"/>
              <a:t>2-5 IU TSH is given</a:t>
            </a:r>
          </a:p>
          <a:p>
            <a:pPr lvl="1"/>
            <a:r>
              <a:rPr lang="en-US" sz="2400" dirty="0"/>
              <a:t>After 6 hours, the T-4 value is measured again.</a:t>
            </a:r>
          </a:p>
          <a:p>
            <a:pPr lvl="1"/>
            <a:r>
              <a:rPr lang="en-US" sz="2400" dirty="0"/>
              <a:t>There is little or no change in T-4 levels in hypothyroidism</a:t>
            </a:r>
          </a:p>
          <a:p>
            <a:pPr lvl="1"/>
            <a:r>
              <a:rPr lang="en-US" sz="2400" dirty="0"/>
              <a:t>In normal animals, the T-4 value rises to the normal level.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685105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tr-TR" dirty="0"/>
              <a:t>r</a:t>
            </a:r>
            <a:r>
              <a:rPr lang="en-US" dirty="0"/>
              <a:t>e</a:t>
            </a:r>
            <a:r>
              <a:rPr lang="tr-TR" dirty="0" err="1"/>
              <a:t>atment</a:t>
            </a:r>
            <a:br>
              <a:rPr lang="en-US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2052918"/>
            <a:ext cx="9924572" cy="4195481"/>
          </a:xfrm>
        </p:spPr>
        <p:txBody>
          <a:bodyPr/>
          <a:lstStyle/>
          <a:p>
            <a:r>
              <a:rPr lang="tr-TR" sz="2400" dirty="0"/>
              <a:t>S</a:t>
            </a:r>
            <a:r>
              <a:rPr lang="en-US" sz="2400" dirty="0" err="1"/>
              <a:t>ynthetic</a:t>
            </a:r>
            <a:r>
              <a:rPr lang="en-US" sz="2400" dirty="0"/>
              <a:t> thyroxine (L-T-4) Na-</a:t>
            </a:r>
            <a:r>
              <a:rPr lang="en-US" sz="2400" dirty="0" err="1"/>
              <a:t>levotroxin</a:t>
            </a:r>
            <a:r>
              <a:rPr lang="en-US" sz="2400" dirty="0"/>
              <a:t> is administered at a dose of 0.02 mg / kg / day </a:t>
            </a:r>
            <a:r>
              <a:rPr lang="tr-TR" sz="2400" dirty="0" err="1"/>
              <a:t>orally</a:t>
            </a:r>
            <a:r>
              <a:rPr lang="tr-TR" sz="2400" dirty="0"/>
              <a:t>, </a:t>
            </a:r>
            <a:r>
              <a:rPr lang="en-US" sz="2400" dirty="0"/>
              <a:t>divided into two </a:t>
            </a:r>
            <a:r>
              <a:rPr lang="tr-TR" sz="2400" dirty="0" err="1"/>
              <a:t>application</a:t>
            </a:r>
            <a:r>
              <a:rPr lang="en-US" sz="2400" dirty="0"/>
              <a:t>.</a:t>
            </a:r>
          </a:p>
          <a:p>
            <a:r>
              <a:rPr lang="en-US" sz="2400" dirty="0"/>
              <a:t>Skin lesions begin to heal in a </a:t>
            </a:r>
            <a:r>
              <a:rPr lang="tr-TR" sz="2400" dirty="0"/>
              <a:t>2-3</a:t>
            </a:r>
            <a:r>
              <a:rPr lang="en-US" sz="2400" dirty="0"/>
              <a:t> months</a:t>
            </a:r>
          </a:p>
          <a:p>
            <a:r>
              <a:rPr lang="en-US" sz="2400"/>
              <a:t>It </a:t>
            </a:r>
            <a:r>
              <a:rPr lang="en-US" sz="2400" dirty="0"/>
              <a:t>can also be used in cats at a dose of 0.01-0.02 mg / kg / day.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658006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sz="5400" dirty="0" err="1"/>
              <a:t>Hypothyroidism</a:t>
            </a:r>
            <a:r>
              <a:rPr lang="tr-TR" sz="5400" dirty="0"/>
              <a:t> in </a:t>
            </a:r>
            <a:r>
              <a:rPr lang="tr-TR" sz="5400" dirty="0" err="1"/>
              <a:t>dogs</a:t>
            </a:r>
            <a:endParaRPr lang="tr-TR" sz="5400" dirty="0"/>
          </a:p>
        </p:txBody>
      </p:sp>
    </p:spTree>
    <p:extLst>
      <p:ext uri="{BB962C8B-B14F-4D97-AF65-F5344CB8AC3E}">
        <p14:creationId xmlns:p14="http://schemas.microsoft.com/office/powerpoint/2010/main" val="1345680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2052918"/>
            <a:ext cx="10261374" cy="4195481"/>
          </a:xfrm>
        </p:spPr>
        <p:txBody>
          <a:bodyPr>
            <a:normAutofit/>
          </a:bodyPr>
          <a:lstStyle/>
          <a:p>
            <a:r>
              <a:rPr lang="en-US" sz="2400" dirty="0"/>
              <a:t>Hypothyroidism describes thyroid hormone deficiency</a:t>
            </a:r>
            <a:endParaRPr lang="tr-TR" sz="2400" dirty="0"/>
          </a:p>
          <a:p>
            <a:r>
              <a:rPr lang="en-US" sz="2400" dirty="0"/>
              <a:t>It is diagnosed by clinical features such as lethargy, weight gain, obesity, hair</a:t>
            </a:r>
            <a:r>
              <a:rPr lang="tr-TR" sz="2400" dirty="0"/>
              <a:t> </a:t>
            </a:r>
            <a:r>
              <a:rPr lang="en-US" sz="2400" dirty="0"/>
              <a:t>coat changes, and low serum thyroid hormone concentrations. </a:t>
            </a:r>
            <a:endParaRPr lang="tr-TR" sz="2400" dirty="0"/>
          </a:p>
          <a:p>
            <a:r>
              <a:rPr lang="en-US" sz="2400" dirty="0"/>
              <a:t>Management includes daily thyroid hormone replacement.</a:t>
            </a:r>
            <a:endParaRPr lang="tr-TR" sz="2400" dirty="0"/>
          </a:p>
          <a:p>
            <a:r>
              <a:rPr lang="tr-TR" sz="2400" dirty="0"/>
              <a:t>I</a:t>
            </a:r>
            <a:r>
              <a:rPr lang="en-US" sz="2400" dirty="0"/>
              <a:t>n hypothyroidism, impaired production and secretion of thyroid hormones result in a decreased metabolic rate. This disorder is </a:t>
            </a:r>
            <a:r>
              <a:rPr lang="en-US" sz="2400" b="1" dirty="0"/>
              <a:t>most common in dogs</a:t>
            </a:r>
            <a:r>
              <a:rPr lang="en-US" sz="2400" dirty="0"/>
              <a:t> but also develops</a:t>
            </a:r>
            <a:r>
              <a:rPr lang="tr-TR" sz="2400" dirty="0"/>
              <a:t> </a:t>
            </a:r>
            <a:r>
              <a:rPr lang="en-US" sz="2400" dirty="0"/>
              <a:t> rarely in other species, including cats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56206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23229" y="430684"/>
            <a:ext cx="9404723" cy="990492"/>
          </a:xfrm>
        </p:spPr>
        <p:txBody>
          <a:bodyPr/>
          <a:lstStyle/>
          <a:p>
            <a:r>
              <a:rPr lang="tr-TR" dirty="0" err="1"/>
              <a:t>Etiology</a:t>
            </a:r>
            <a:r>
              <a:rPr lang="tr-TR" dirty="0"/>
              <a:t>- </a:t>
            </a:r>
            <a:r>
              <a:rPr lang="tr-TR" dirty="0" err="1"/>
              <a:t>primary</a:t>
            </a:r>
            <a:r>
              <a:rPr lang="tr-TR" dirty="0"/>
              <a:t> </a:t>
            </a:r>
            <a:r>
              <a:rPr lang="tr-TR" dirty="0" err="1"/>
              <a:t>hypothroidism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3726" y="1645294"/>
            <a:ext cx="11506780" cy="4904796"/>
          </a:xfrm>
        </p:spPr>
        <p:txBody>
          <a:bodyPr>
            <a:noAutofit/>
          </a:bodyPr>
          <a:lstStyle/>
          <a:p>
            <a:r>
              <a:rPr lang="tr-TR" sz="2400" dirty="0"/>
              <a:t>T</a:t>
            </a:r>
            <a:r>
              <a:rPr lang="en-US" sz="2400" dirty="0" err="1"/>
              <a:t>hyroid</a:t>
            </a:r>
            <a:r>
              <a:rPr lang="en-US" sz="2400" dirty="0"/>
              <a:t> hormone deficiency,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</a:t>
            </a:r>
            <a:r>
              <a:rPr lang="en-US" sz="2400" b="1" dirty="0"/>
              <a:t>95% </a:t>
            </a:r>
            <a:r>
              <a:rPr lang="en-US" sz="2400" dirty="0"/>
              <a:t>of clinical cases of hypothyroidism in dogs appear to result from destruction of the thyroid gland itself </a:t>
            </a:r>
            <a:r>
              <a:rPr lang="en-US" sz="2400" b="1" dirty="0"/>
              <a:t>(primary hypothyroidism). </a:t>
            </a:r>
            <a:endParaRPr lang="tr-TR" sz="2400" b="1" dirty="0"/>
          </a:p>
          <a:p>
            <a:r>
              <a:rPr lang="en-US" sz="2400" b="1" dirty="0"/>
              <a:t>The two most common causes of adult-onset primary hypothyroidism in dogs include </a:t>
            </a:r>
            <a:r>
              <a:rPr lang="en-US" sz="2400" b="1" dirty="0">
                <a:solidFill>
                  <a:srgbClr val="FF0000"/>
                </a:solidFill>
              </a:rPr>
              <a:t>lymphocytic thyroiditis </a:t>
            </a:r>
            <a:r>
              <a:rPr lang="en-US" sz="2400" b="1" dirty="0"/>
              <a:t>and </a:t>
            </a:r>
            <a:r>
              <a:rPr lang="en-US" sz="2400" b="1" dirty="0">
                <a:solidFill>
                  <a:srgbClr val="FF0000"/>
                </a:solidFill>
              </a:rPr>
              <a:t>idiopathic atrophy </a:t>
            </a:r>
            <a:r>
              <a:rPr lang="en-US" sz="2400" b="1" dirty="0"/>
              <a:t>of the thyroid gland.</a:t>
            </a:r>
            <a:endParaRPr lang="tr-TR" sz="24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Lymphocytic thyroiditis</a:t>
            </a:r>
            <a:r>
              <a:rPr lang="en-US" sz="2400" dirty="0"/>
              <a:t>, probably immune-mediated, is characterized histologically by a diffuse infiltration of the gland by lymphocytes, plasma cells, and macrophages and results in progressive destruction of follicles and secondary fibrosis. </a:t>
            </a:r>
            <a:endParaRPr lang="tr-TR" sz="2400" dirty="0"/>
          </a:p>
          <a:p>
            <a:r>
              <a:rPr lang="en-US" sz="2400" b="1" dirty="0">
                <a:solidFill>
                  <a:srgbClr val="FF0000"/>
                </a:solidFill>
              </a:rPr>
              <a:t>Idiopathic atrophy </a:t>
            </a:r>
            <a:r>
              <a:rPr lang="en-US" sz="2400" dirty="0"/>
              <a:t>of the thyroid gland is characterized histologically by loss of thyroid parenchyma and replacement by adipose tissue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635020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Etiology</a:t>
            </a:r>
            <a:r>
              <a:rPr lang="tr-TR" dirty="0"/>
              <a:t>- </a:t>
            </a:r>
            <a:r>
              <a:rPr lang="tr-TR" dirty="0" err="1"/>
              <a:t>secundary</a:t>
            </a:r>
            <a:r>
              <a:rPr lang="tr-TR" dirty="0"/>
              <a:t> </a:t>
            </a:r>
            <a:r>
              <a:rPr lang="tr-TR" dirty="0" err="1"/>
              <a:t>hypothroidism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21180" cy="4195481"/>
          </a:xfrm>
        </p:spPr>
        <p:txBody>
          <a:bodyPr>
            <a:normAutofit/>
          </a:bodyPr>
          <a:lstStyle/>
          <a:p>
            <a:r>
              <a:rPr lang="en-US" sz="2400" dirty="0"/>
              <a:t>In dogs, the most common cause of </a:t>
            </a:r>
            <a:r>
              <a:rPr lang="en-US" sz="2400" b="1" dirty="0"/>
              <a:t>secondary hypothyroidism</a:t>
            </a:r>
            <a:r>
              <a:rPr lang="en-US" sz="2400" dirty="0"/>
              <a:t> </a:t>
            </a:r>
            <a:r>
              <a:rPr lang="tr-TR" sz="2400" dirty="0"/>
              <a:t> </a:t>
            </a:r>
            <a:r>
              <a:rPr lang="en-US" sz="2400" dirty="0"/>
              <a:t>is destruction of pituitary </a:t>
            </a:r>
            <a:r>
              <a:rPr lang="en-US" sz="2400" dirty="0" err="1"/>
              <a:t>thyrotrophs</a:t>
            </a:r>
            <a:r>
              <a:rPr lang="en-US" sz="2400" dirty="0"/>
              <a:t> by an expanding, </a:t>
            </a:r>
            <a:r>
              <a:rPr lang="en-US" sz="2400" b="1" dirty="0"/>
              <a:t>space-occupying tumor</a:t>
            </a:r>
            <a:r>
              <a:rPr lang="en-US" sz="2400" dirty="0"/>
              <a:t>. Because of the nonselective nature of the resulting compressive atrophy and replacement of pituitary tissue by such large tumors, deficiencies of other (one or more) pituitary hormones also usually occur.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134082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z="2800" dirty="0" err="1"/>
              <a:t>Naturally</a:t>
            </a:r>
            <a:r>
              <a:rPr lang="tr-TR" sz="2800" dirty="0"/>
              <a:t> </a:t>
            </a:r>
            <a:r>
              <a:rPr lang="tr-TR" sz="2800" dirty="0" err="1"/>
              <a:t>occurring</a:t>
            </a:r>
            <a:r>
              <a:rPr lang="tr-TR" sz="2800" dirty="0"/>
              <a:t> </a:t>
            </a:r>
            <a:r>
              <a:rPr lang="tr-TR" sz="2800" dirty="0" err="1"/>
              <a:t>hypothyroidism</a:t>
            </a:r>
            <a:r>
              <a:rPr lang="tr-TR" sz="2800" dirty="0"/>
              <a:t> is an </a:t>
            </a:r>
            <a:r>
              <a:rPr lang="tr-TR" sz="2800" dirty="0" err="1"/>
              <a:t>extremely</a:t>
            </a:r>
            <a:r>
              <a:rPr lang="tr-TR" sz="2800" dirty="0"/>
              <a:t> </a:t>
            </a:r>
            <a:r>
              <a:rPr lang="tr-TR" sz="2800" dirty="0" err="1"/>
              <a:t>rare</a:t>
            </a:r>
            <a:r>
              <a:rPr lang="tr-TR" sz="2800" dirty="0"/>
              <a:t> </a:t>
            </a:r>
            <a:r>
              <a:rPr lang="tr-TR" sz="2800" dirty="0" err="1"/>
              <a:t>disorder</a:t>
            </a:r>
            <a:r>
              <a:rPr lang="tr-TR" sz="2800" dirty="0"/>
              <a:t> in </a:t>
            </a:r>
            <a:r>
              <a:rPr lang="tr-TR" sz="2800" dirty="0" err="1"/>
              <a:t>adult</a:t>
            </a:r>
            <a:r>
              <a:rPr lang="tr-TR" sz="2800" dirty="0"/>
              <a:t> </a:t>
            </a:r>
            <a:r>
              <a:rPr lang="tr-TR" sz="2800" dirty="0" err="1"/>
              <a:t>cats</a:t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b="1" dirty="0" err="1"/>
              <a:t>In</a:t>
            </a:r>
            <a:r>
              <a:rPr lang="tr-TR" sz="2400" b="1" dirty="0"/>
              <a:t> </a:t>
            </a:r>
            <a:r>
              <a:rPr lang="tr-TR" sz="2400" b="1" dirty="0" err="1"/>
              <a:t>cats</a:t>
            </a:r>
            <a:r>
              <a:rPr lang="tr-TR" sz="2400" dirty="0"/>
              <a:t>, </a:t>
            </a:r>
            <a:r>
              <a:rPr lang="tr-TR" sz="2400" dirty="0" err="1"/>
              <a:t>iatrogenic</a:t>
            </a:r>
            <a:r>
              <a:rPr lang="tr-TR" sz="2400" dirty="0"/>
              <a:t> </a:t>
            </a:r>
            <a:r>
              <a:rPr lang="tr-TR" sz="2400" dirty="0" err="1"/>
              <a:t>hypothyroidism</a:t>
            </a:r>
            <a:r>
              <a:rPr lang="tr-TR" sz="2400" dirty="0"/>
              <a:t> is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common</a:t>
            </a:r>
            <a:r>
              <a:rPr lang="tr-TR" sz="2400" dirty="0"/>
              <a:t> form. </a:t>
            </a:r>
            <a:r>
              <a:rPr lang="tr-TR" sz="2400" dirty="0" err="1"/>
              <a:t>Hypothyroidism</a:t>
            </a:r>
            <a:r>
              <a:rPr lang="tr-TR" sz="2400" dirty="0"/>
              <a:t> </a:t>
            </a:r>
            <a:r>
              <a:rPr lang="tr-TR" sz="2400" dirty="0" err="1"/>
              <a:t>develops</a:t>
            </a:r>
            <a:r>
              <a:rPr lang="tr-TR" sz="2400" dirty="0"/>
              <a:t>  in </a:t>
            </a:r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cats</a:t>
            </a:r>
            <a:r>
              <a:rPr lang="tr-TR" sz="2400" dirty="0"/>
              <a:t> </a:t>
            </a:r>
            <a:r>
              <a:rPr lang="tr-TR" sz="2400" dirty="0" err="1"/>
              <a:t>after</a:t>
            </a:r>
            <a:r>
              <a:rPr lang="tr-TR" sz="2400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dirty="0" err="1"/>
              <a:t>treatment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hyperthyroidism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radioiodine</a:t>
            </a:r>
            <a:r>
              <a:rPr lang="tr-TR" sz="2400" dirty="0"/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dirty="0"/>
              <a:t> </a:t>
            </a:r>
            <a:r>
              <a:rPr lang="tr-TR" sz="2400" dirty="0" err="1"/>
              <a:t>surgical</a:t>
            </a:r>
            <a:r>
              <a:rPr lang="tr-TR" sz="2400" dirty="0"/>
              <a:t> </a:t>
            </a:r>
            <a:r>
              <a:rPr lang="tr-TR" sz="2400" dirty="0" err="1"/>
              <a:t>thyroidectomy</a:t>
            </a:r>
            <a:r>
              <a:rPr lang="tr-TR" sz="2400" dirty="0"/>
              <a:t>,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use</a:t>
            </a:r>
            <a:r>
              <a:rPr lang="tr-TR" sz="2400" dirty="0"/>
              <a:t> of an </a:t>
            </a:r>
            <a:r>
              <a:rPr lang="tr-TR" sz="2400" dirty="0" err="1"/>
              <a:t>antithyroid</a:t>
            </a:r>
            <a:r>
              <a:rPr lang="tr-TR" sz="2400" dirty="0"/>
              <a:t> </a:t>
            </a:r>
            <a:r>
              <a:rPr lang="tr-TR" sz="2400" dirty="0" err="1"/>
              <a:t>drug</a:t>
            </a:r>
            <a:r>
              <a:rPr lang="tr-TR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6719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 </a:t>
            </a:r>
            <a:br>
              <a:rPr lang="tr-TR" b="1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03312" y="802434"/>
            <a:ext cx="10821210" cy="5445966"/>
          </a:xfrm>
        </p:spPr>
        <p:txBody>
          <a:bodyPr>
            <a:noAutofit/>
          </a:bodyPr>
          <a:lstStyle/>
          <a:p>
            <a:r>
              <a:rPr lang="tr-TR" sz="2400" b="1" dirty="0" err="1"/>
              <a:t>Hypothyroidism</a:t>
            </a:r>
            <a:r>
              <a:rPr lang="tr-TR" sz="2400" b="1" dirty="0"/>
              <a:t> is </a:t>
            </a:r>
            <a:r>
              <a:rPr lang="tr-TR" sz="2400" b="1" dirty="0" err="1"/>
              <a:t>most</a:t>
            </a:r>
            <a:r>
              <a:rPr lang="tr-TR" sz="2400" b="1" dirty="0"/>
              <a:t> </a:t>
            </a:r>
            <a:r>
              <a:rPr lang="tr-TR" sz="2400" b="1" dirty="0" err="1"/>
              <a:t>common</a:t>
            </a:r>
            <a:r>
              <a:rPr lang="tr-TR" sz="2400" b="1" dirty="0"/>
              <a:t> in </a:t>
            </a:r>
            <a:r>
              <a:rPr lang="tr-TR" sz="2400" b="1" dirty="0" err="1"/>
              <a:t>dogs</a:t>
            </a:r>
            <a:r>
              <a:rPr lang="tr-TR" sz="2400" b="1" dirty="0"/>
              <a:t> 4–10 </a:t>
            </a:r>
            <a:r>
              <a:rPr lang="tr-TR" sz="2400" b="1" dirty="0" err="1"/>
              <a:t>years</a:t>
            </a:r>
            <a:r>
              <a:rPr lang="tr-TR" sz="2400" b="1" dirty="0"/>
              <a:t> </a:t>
            </a:r>
            <a:r>
              <a:rPr lang="tr-TR" sz="2400" b="1" dirty="0" err="1"/>
              <a:t>old</a:t>
            </a:r>
            <a:r>
              <a:rPr lang="tr-TR" sz="2400" dirty="0"/>
              <a:t>. </a:t>
            </a:r>
            <a:r>
              <a:rPr lang="tr-TR" sz="2400" dirty="0" err="1"/>
              <a:t>It</a:t>
            </a:r>
            <a:r>
              <a:rPr lang="tr-TR" sz="2400" dirty="0"/>
              <a:t> </a:t>
            </a:r>
            <a:r>
              <a:rPr lang="tr-TR" sz="2400" b="1" dirty="0" err="1"/>
              <a:t>usually</a:t>
            </a:r>
            <a:r>
              <a:rPr lang="tr-TR" sz="2400" b="1" dirty="0"/>
              <a:t> </a:t>
            </a:r>
            <a:r>
              <a:rPr lang="tr-TR" sz="2400" b="1" dirty="0" err="1"/>
              <a:t>affects</a:t>
            </a:r>
            <a:r>
              <a:rPr lang="tr-TR" sz="2400" b="1" dirty="0"/>
              <a:t> </a:t>
            </a:r>
            <a:r>
              <a:rPr lang="tr-TR" sz="2400" b="1" dirty="0" err="1"/>
              <a:t>mid</a:t>
            </a:r>
            <a:r>
              <a:rPr lang="tr-TR" sz="2400" b="1" dirty="0"/>
              <a:t>- </a:t>
            </a:r>
            <a:r>
              <a:rPr lang="tr-TR" sz="2400" b="1" dirty="0" err="1"/>
              <a:t>to</a:t>
            </a:r>
            <a:r>
              <a:rPr lang="tr-TR" sz="2400" b="1" dirty="0"/>
              <a:t> </a:t>
            </a:r>
            <a:r>
              <a:rPr lang="tr-TR" sz="2400" b="1" dirty="0" err="1"/>
              <a:t>large</a:t>
            </a:r>
            <a:r>
              <a:rPr lang="tr-TR" sz="2400" b="1" dirty="0"/>
              <a:t>-size </a:t>
            </a:r>
            <a:r>
              <a:rPr lang="tr-TR" sz="2400" b="1" dirty="0" err="1"/>
              <a:t>breeds</a:t>
            </a:r>
            <a:r>
              <a:rPr lang="tr-TR" sz="2400" dirty="0"/>
              <a:t> </a:t>
            </a:r>
            <a:r>
              <a:rPr lang="tr-TR" sz="2400" dirty="0" err="1"/>
              <a:t>and</a:t>
            </a:r>
            <a:r>
              <a:rPr lang="tr-TR" sz="2400" dirty="0"/>
              <a:t> is </a:t>
            </a:r>
            <a:r>
              <a:rPr lang="tr-TR" sz="2400" dirty="0" err="1"/>
              <a:t>rare</a:t>
            </a:r>
            <a:r>
              <a:rPr lang="tr-TR" sz="2400" dirty="0"/>
              <a:t> in toy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miniature</a:t>
            </a:r>
            <a:r>
              <a:rPr lang="tr-TR" sz="2400" dirty="0"/>
              <a:t> </a:t>
            </a:r>
            <a:r>
              <a:rPr lang="tr-TR" sz="2400" dirty="0" err="1"/>
              <a:t>breeds</a:t>
            </a:r>
            <a:r>
              <a:rPr lang="tr-TR" sz="2400" dirty="0"/>
              <a:t>.</a:t>
            </a:r>
          </a:p>
          <a:p>
            <a:r>
              <a:rPr lang="tr-TR" sz="2400" dirty="0" err="1"/>
              <a:t>Breeds</a:t>
            </a:r>
            <a:r>
              <a:rPr lang="tr-TR" sz="2400" dirty="0"/>
              <a:t> </a:t>
            </a:r>
            <a:r>
              <a:rPr lang="tr-TR" sz="2400" dirty="0" err="1"/>
              <a:t>reported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be </a:t>
            </a:r>
            <a:r>
              <a:rPr lang="tr-TR" sz="2400" dirty="0" err="1"/>
              <a:t>predisposed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hypothyroidism</a:t>
            </a:r>
            <a:r>
              <a:rPr lang="tr-TR" sz="2400" dirty="0"/>
              <a:t> </a:t>
            </a:r>
            <a:r>
              <a:rPr lang="tr-TR" sz="2400" dirty="0" err="1"/>
              <a:t>include</a:t>
            </a:r>
            <a:r>
              <a:rPr lang="tr-TR" sz="2400" dirty="0"/>
              <a:t>:</a:t>
            </a:r>
          </a:p>
          <a:p>
            <a:pPr lvl="1"/>
            <a:r>
              <a:rPr lang="tr-TR" sz="2400" dirty="0"/>
              <a:t>Golden </a:t>
            </a:r>
            <a:r>
              <a:rPr lang="tr-TR" sz="2400" dirty="0" err="1"/>
              <a:t>Retriever</a:t>
            </a:r>
            <a:endParaRPr lang="tr-TR" sz="2400" dirty="0"/>
          </a:p>
          <a:p>
            <a:pPr lvl="1"/>
            <a:r>
              <a:rPr lang="tr-TR" sz="2400" dirty="0" err="1"/>
              <a:t>Doberman</a:t>
            </a:r>
            <a:r>
              <a:rPr lang="tr-TR" sz="2400" dirty="0"/>
              <a:t> </a:t>
            </a:r>
            <a:r>
              <a:rPr lang="tr-TR" sz="2400" dirty="0" err="1"/>
              <a:t>Pinscher</a:t>
            </a:r>
            <a:endParaRPr lang="tr-TR" sz="2400" dirty="0"/>
          </a:p>
          <a:p>
            <a:pPr lvl="1"/>
            <a:r>
              <a:rPr lang="tr-TR" sz="2400" dirty="0" err="1"/>
              <a:t>Irish</a:t>
            </a:r>
            <a:r>
              <a:rPr lang="tr-TR" sz="2400" dirty="0"/>
              <a:t> </a:t>
            </a:r>
            <a:r>
              <a:rPr lang="tr-TR" sz="2400" dirty="0" err="1"/>
              <a:t>Setter</a:t>
            </a:r>
            <a:endParaRPr lang="tr-TR" sz="2400" dirty="0"/>
          </a:p>
          <a:p>
            <a:pPr lvl="1"/>
            <a:r>
              <a:rPr lang="tr-TR" sz="2400" dirty="0" err="1"/>
              <a:t>Miniature</a:t>
            </a:r>
            <a:r>
              <a:rPr lang="tr-TR" sz="2400" dirty="0"/>
              <a:t> </a:t>
            </a:r>
            <a:r>
              <a:rPr lang="tr-TR" sz="2400" dirty="0" err="1"/>
              <a:t>Schnauzer</a:t>
            </a:r>
            <a:endParaRPr lang="tr-TR" sz="2400" dirty="0"/>
          </a:p>
          <a:p>
            <a:pPr lvl="1"/>
            <a:r>
              <a:rPr lang="tr-TR" sz="2400" dirty="0" err="1"/>
              <a:t>Dachshund</a:t>
            </a:r>
            <a:endParaRPr lang="tr-TR" sz="2400" dirty="0"/>
          </a:p>
          <a:p>
            <a:pPr lvl="1"/>
            <a:r>
              <a:rPr lang="tr-TR" sz="2400" dirty="0" err="1"/>
              <a:t>Cocker</a:t>
            </a:r>
            <a:r>
              <a:rPr lang="tr-TR" sz="2400" dirty="0"/>
              <a:t> </a:t>
            </a:r>
            <a:r>
              <a:rPr lang="tr-TR" sz="2400" dirty="0" err="1"/>
              <a:t>Spaniel</a:t>
            </a:r>
            <a:endParaRPr lang="tr-TR" sz="2400" dirty="0"/>
          </a:p>
          <a:p>
            <a:pPr lvl="1"/>
            <a:r>
              <a:rPr lang="tr-TR" sz="2400" dirty="0" err="1"/>
              <a:t>Airedale</a:t>
            </a:r>
            <a:r>
              <a:rPr lang="tr-TR" sz="2400" dirty="0"/>
              <a:t> </a:t>
            </a:r>
            <a:r>
              <a:rPr lang="tr-TR" sz="2400" dirty="0" err="1"/>
              <a:t>Terrier</a:t>
            </a:r>
            <a:endParaRPr lang="tr-TR" sz="2400" dirty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077883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8289"/>
          </a:xfrm>
        </p:spPr>
        <p:txBody>
          <a:bodyPr/>
          <a:lstStyle/>
          <a:p>
            <a:r>
              <a:rPr lang="tr-TR" dirty="0" err="1"/>
              <a:t>Clinical</a:t>
            </a:r>
            <a:r>
              <a:rPr lang="tr-TR" dirty="0"/>
              <a:t> </a:t>
            </a:r>
            <a:r>
              <a:rPr lang="tr-TR" dirty="0" err="1"/>
              <a:t>Findings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46111" y="1674564"/>
            <a:ext cx="11186005" cy="4573835"/>
          </a:xfrm>
        </p:spPr>
        <p:txBody>
          <a:bodyPr>
            <a:normAutofit/>
          </a:bodyPr>
          <a:lstStyle/>
          <a:p>
            <a:r>
              <a:rPr lang="tr-TR" sz="2400" dirty="0"/>
              <a:t>Dogs, </a:t>
            </a:r>
          </a:p>
          <a:p>
            <a:pPr lvl="1"/>
            <a:r>
              <a:rPr lang="tr-TR" sz="2400" b="1" dirty="0" err="1"/>
              <a:t>The</a:t>
            </a:r>
            <a:r>
              <a:rPr lang="tr-TR" sz="2400" b="1" dirty="0"/>
              <a:t> </a:t>
            </a:r>
            <a:r>
              <a:rPr lang="tr-TR" sz="2400" b="1" dirty="0" err="1"/>
              <a:t>most</a:t>
            </a:r>
            <a:r>
              <a:rPr lang="tr-TR" sz="2400" b="1" dirty="0"/>
              <a:t> </a:t>
            </a:r>
            <a:r>
              <a:rPr lang="tr-TR" sz="2400" b="1" dirty="0" err="1"/>
              <a:t>common</a:t>
            </a:r>
            <a:r>
              <a:rPr lang="tr-TR" sz="2400" b="1" dirty="0"/>
              <a:t> </a:t>
            </a:r>
            <a:r>
              <a:rPr lang="tr-TR" sz="2400" b="1" dirty="0" err="1"/>
              <a:t>clinical</a:t>
            </a:r>
            <a:r>
              <a:rPr lang="tr-TR" sz="2400" b="1" dirty="0"/>
              <a:t> </a:t>
            </a:r>
            <a:r>
              <a:rPr lang="tr-TR" sz="2400" b="1" dirty="0" err="1"/>
              <a:t>signs</a:t>
            </a:r>
            <a:r>
              <a:rPr lang="tr-TR" sz="2400" b="1" dirty="0"/>
              <a:t> </a:t>
            </a:r>
            <a:r>
              <a:rPr lang="tr-TR" sz="2400" dirty="0" err="1"/>
              <a:t>include</a:t>
            </a:r>
            <a:r>
              <a:rPr lang="tr-TR" sz="2400" dirty="0"/>
              <a:t> </a:t>
            </a:r>
            <a:r>
              <a:rPr lang="tr-TR" sz="2400" dirty="0" err="1"/>
              <a:t>bilaterally</a:t>
            </a:r>
            <a:r>
              <a:rPr lang="tr-TR" sz="2400" dirty="0"/>
              <a:t> </a:t>
            </a:r>
            <a:r>
              <a:rPr lang="tr-TR" sz="2400" dirty="0" err="1"/>
              <a:t>symmetrical</a:t>
            </a:r>
            <a:r>
              <a:rPr lang="tr-TR" sz="2400" dirty="0"/>
              <a:t> </a:t>
            </a:r>
            <a:r>
              <a:rPr lang="tr-TR" sz="2400" dirty="0" err="1"/>
              <a:t>alopecia</a:t>
            </a:r>
            <a:r>
              <a:rPr lang="tr-TR" sz="2400" dirty="0"/>
              <a:t>, skin </a:t>
            </a:r>
            <a:r>
              <a:rPr lang="tr-TR" sz="2400" dirty="0" err="1"/>
              <a:t>hyperpigmentation</a:t>
            </a:r>
            <a:r>
              <a:rPr lang="tr-TR" sz="2400" dirty="0"/>
              <a:t>, </a:t>
            </a:r>
            <a:r>
              <a:rPr lang="tr-TR" sz="2400" dirty="0" err="1"/>
              <a:t>seborrhea</a:t>
            </a:r>
            <a:r>
              <a:rPr lang="tr-TR" sz="2400" dirty="0"/>
              <a:t>, a </a:t>
            </a:r>
            <a:r>
              <a:rPr lang="tr-TR" sz="2400" dirty="0" err="1"/>
              <a:t>dull</a:t>
            </a:r>
            <a:r>
              <a:rPr lang="tr-TR" sz="2400" dirty="0"/>
              <a:t> </a:t>
            </a:r>
            <a:r>
              <a:rPr lang="tr-TR" sz="2400" dirty="0" err="1"/>
              <a:t>hair</a:t>
            </a:r>
            <a:r>
              <a:rPr lang="tr-TR" sz="2400" dirty="0"/>
              <a:t> </a:t>
            </a:r>
            <a:r>
              <a:rPr lang="tr-TR" sz="2400" dirty="0" err="1"/>
              <a:t>coat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letargy</a:t>
            </a:r>
            <a:r>
              <a:rPr lang="tr-TR" sz="2400" dirty="0"/>
              <a:t>. </a:t>
            </a:r>
            <a:r>
              <a:rPr lang="tr-TR" sz="2400" dirty="0" err="1"/>
              <a:t>Cold</a:t>
            </a:r>
            <a:r>
              <a:rPr lang="tr-TR" sz="2400" dirty="0"/>
              <a:t> </a:t>
            </a:r>
            <a:r>
              <a:rPr lang="tr-TR" sz="2400" dirty="0" err="1"/>
              <a:t>intolerance</a:t>
            </a:r>
            <a:r>
              <a:rPr lang="tr-TR" sz="2400" dirty="0"/>
              <a:t>, </a:t>
            </a:r>
            <a:r>
              <a:rPr lang="tr-TR" sz="2400" dirty="0" err="1"/>
              <a:t>mild</a:t>
            </a:r>
            <a:r>
              <a:rPr lang="tr-TR" sz="2400" dirty="0"/>
              <a:t> </a:t>
            </a:r>
            <a:r>
              <a:rPr lang="tr-TR" sz="2400" dirty="0" err="1"/>
              <a:t>weight</a:t>
            </a:r>
            <a:r>
              <a:rPr lang="tr-TR" sz="2400" dirty="0"/>
              <a:t> </a:t>
            </a:r>
            <a:r>
              <a:rPr lang="tr-TR" sz="2400" dirty="0" err="1"/>
              <a:t>gain</a:t>
            </a:r>
            <a:r>
              <a:rPr lang="tr-TR" sz="2400" dirty="0"/>
              <a:t>, </a:t>
            </a:r>
            <a:r>
              <a:rPr lang="tr-TR" sz="2400" dirty="0" err="1"/>
              <a:t>constipation</a:t>
            </a:r>
            <a:r>
              <a:rPr lang="tr-TR" sz="2400" dirty="0"/>
              <a:t>, </a:t>
            </a:r>
            <a:r>
              <a:rPr lang="tr-TR" sz="2400" dirty="0" err="1"/>
              <a:t>infertility</a:t>
            </a:r>
            <a:r>
              <a:rPr lang="tr-TR" sz="2400" dirty="0"/>
              <a:t>, </a:t>
            </a:r>
          </a:p>
          <a:p>
            <a:pPr lvl="1"/>
            <a:r>
              <a:rPr lang="tr-TR" sz="2400" b="1" dirty="0" err="1"/>
              <a:t>Less</a:t>
            </a:r>
            <a:r>
              <a:rPr lang="tr-TR" sz="2400" b="1" dirty="0"/>
              <a:t> </a:t>
            </a:r>
            <a:r>
              <a:rPr lang="tr-TR" sz="2400" b="1" dirty="0" err="1"/>
              <a:t>common</a:t>
            </a:r>
            <a:r>
              <a:rPr lang="tr-TR" sz="2400" b="1" dirty="0"/>
              <a:t> </a:t>
            </a:r>
            <a:r>
              <a:rPr lang="tr-TR" sz="2400" b="1" dirty="0" err="1"/>
              <a:t>or</a:t>
            </a:r>
            <a:r>
              <a:rPr lang="tr-TR" sz="2400" b="1" dirty="0"/>
              <a:t> </a:t>
            </a:r>
            <a:r>
              <a:rPr lang="tr-TR" sz="2400" b="1" dirty="0" err="1"/>
              <a:t>atypical</a:t>
            </a:r>
            <a:r>
              <a:rPr lang="tr-TR" sz="2400" b="1" dirty="0"/>
              <a:t> </a:t>
            </a:r>
            <a:r>
              <a:rPr lang="tr-TR" sz="2400" b="1" dirty="0" err="1"/>
              <a:t>clinical</a:t>
            </a:r>
            <a:r>
              <a:rPr lang="tr-TR" sz="2400" b="1" dirty="0"/>
              <a:t> </a:t>
            </a:r>
            <a:r>
              <a:rPr lang="tr-TR" sz="2400" b="1" dirty="0" err="1"/>
              <a:t>signs</a:t>
            </a:r>
            <a:r>
              <a:rPr lang="tr-TR" sz="2400" b="1" dirty="0"/>
              <a:t> </a:t>
            </a:r>
            <a:r>
              <a:rPr lang="tr-TR" sz="2400" dirty="0" err="1"/>
              <a:t>include</a:t>
            </a:r>
            <a:r>
              <a:rPr lang="tr-TR" sz="2400" dirty="0"/>
              <a:t> a </a:t>
            </a:r>
            <a:r>
              <a:rPr lang="tr-TR" sz="2400" dirty="0" err="1"/>
              <a:t>slow</a:t>
            </a:r>
            <a:r>
              <a:rPr lang="tr-TR" sz="2400" dirty="0"/>
              <a:t> </a:t>
            </a:r>
            <a:r>
              <a:rPr lang="tr-TR" sz="2400" dirty="0" err="1"/>
              <a:t>stiff</a:t>
            </a:r>
            <a:r>
              <a:rPr lang="tr-TR" sz="2400" dirty="0"/>
              <a:t> </a:t>
            </a:r>
            <a:r>
              <a:rPr lang="tr-TR" sz="2400" dirty="0" err="1"/>
              <a:t>gait</a:t>
            </a:r>
            <a:r>
              <a:rPr lang="tr-TR" sz="2400" dirty="0"/>
              <a:t>(</a:t>
            </a:r>
            <a:r>
              <a:rPr lang="tr-TR" sz="2400" dirty="0" err="1"/>
              <a:t>myopathy</a:t>
            </a:r>
            <a:r>
              <a:rPr lang="tr-TR" sz="2400" dirty="0"/>
              <a:t>), </a:t>
            </a:r>
            <a:r>
              <a:rPr lang="tr-TR" sz="2400" dirty="0" err="1"/>
              <a:t>lameness</a:t>
            </a:r>
            <a:r>
              <a:rPr lang="tr-TR" sz="2400" dirty="0"/>
              <a:t>, </a:t>
            </a:r>
            <a:r>
              <a:rPr lang="tr-TR" sz="2400" dirty="0" err="1"/>
              <a:t>proprioceptive</a:t>
            </a:r>
            <a:r>
              <a:rPr lang="tr-TR" sz="2400" dirty="0"/>
              <a:t> </a:t>
            </a:r>
            <a:r>
              <a:rPr lang="tr-TR" sz="2400" dirty="0" err="1"/>
              <a:t>deficit</a:t>
            </a:r>
            <a:r>
              <a:rPr lang="tr-TR" sz="2400" dirty="0"/>
              <a:t>, </a:t>
            </a:r>
            <a:r>
              <a:rPr lang="tr-TR" sz="2400" dirty="0" err="1"/>
              <a:t>nystagmus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head</a:t>
            </a:r>
            <a:r>
              <a:rPr lang="tr-TR" sz="2400" dirty="0"/>
              <a:t> </a:t>
            </a:r>
            <a:r>
              <a:rPr lang="tr-TR" sz="2400" dirty="0" err="1"/>
              <a:t>tilt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CNS </a:t>
            </a:r>
            <a:r>
              <a:rPr lang="tr-TR" sz="2400" dirty="0" err="1"/>
              <a:t>dysfunction</a:t>
            </a:r>
            <a:endParaRPr lang="tr-TR" sz="2400" dirty="0"/>
          </a:p>
          <a:p>
            <a:r>
              <a:rPr lang="tr-TR" sz="2400" dirty="0" err="1"/>
              <a:t>Cats</a:t>
            </a:r>
            <a:r>
              <a:rPr lang="tr-TR" sz="2400" dirty="0"/>
              <a:t>,</a:t>
            </a:r>
          </a:p>
          <a:p>
            <a:pPr lvl="1"/>
            <a:r>
              <a:rPr lang="tr-TR" sz="2400" dirty="0" err="1"/>
              <a:t>Matted</a:t>
            </a:r>
            <a:r>
              <a:rPr lang="tr-TR" sz="2400" dirty="0"/>
              <a:t> </a:t>
            </a:r>
            <a:r>
              <a:rPr lang="tr-TR" sz="2400" dirty="0" err="1"/>
              <a:t>hair</a:t>
            </a:r>
            <a:r>
              <a:rPr lang="tr-TR" sz="2400" dirty="0"/>
              <a:t>, </a:t>
            </a:r>
            <a:r>
              <a:rPr lang="tr-TR" sz="2400" dirty="0" err="1"/>
              <a:t>hair</a:t>
            </a:r>
            <a:r>
              <a:rPr lang="tr-TR" sz="2400" dirty="0"/>
              <a:t> </a:t>
            </a:r>
            <a:r>
              <a:rPr lang="tr-TR" sz="2400" dirty="0" err="1"/>
              <a:t>loss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seborrhea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common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589858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82818F0-0425-43F7-9757-CF5A9B039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8796"/>
          </a:xfrm>
        </p:spPr>
        <p:txBody>
          <a:bodyPr/>
          <a:lstStyle/>
          <a:p>
            <a:r>
              <a:rPr lang="tr-TR" sz="3200" dirty="0"/>
              <a:t>S</a:t>
            </a:r>
            <a:r>
              <a:rPr lang="en-US" sz="3200" dirty="0" err="1"/>
              <a:t>cintigraphic</a:t>
            </a:r>
            <a:r>
              <a:rPr lang="en-US" sz="3200" dirty="0"/>
              <a:t> image of the thyroid gland after using radioactive iodine</a:t>
            </a:r>
            <a:endParaRPr lang="tr-TR" sz="3200" dirty="0"/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8CAE440-158B-4A4C-ABF7-2CE4084C9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3313" y="2250831"/>
            <a:ext cx="4396338" cy="806693"/>
          </a:xfrm>
        </p:spPr>
        <p:txBody>
          <a:bodyPr/>
          <a:lstStyle/>
          <a:p>
            <a:r>
              <a:rPr lang="en-US" dirty="0"/>
              <a:t>thyroid glands in normal healthy dog</a:t>
            </a:r>
            <a:endParaRPr lang="tr-TR" dirty="0"/>
          </a:p>
        </p:txBody>
      </p:sp>
      <p:pic>
        <p:nvPicPr>
          <p:cNvPr id="7" name="İçerik Yer Tutucusu 6">
            <a:extLst>
              <a:ext uri="{FF2B5EF4-FFF2-40B4-BE49-F238E27FC236}">
                <a16:creationId xmlns:a16="http://schemas.microsoft.com/office/drawing/2014/main" id="{1E2F798C-5F4A-4BCF-A640-84E0393B7C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3313" y="3105460"/>
            <a:ext cx="4395787" cy="2560017"/>
          </a:xfrm>
          <a:prstGeom prst="rect">
            <a:avLst/>
          </a:prstGeom>
        </p:spPr>
      </p:pic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23E1C6B-7102-4D01-9B9C-EF963D865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err="1"/>
              <a:t>unilateral</a:t>
            </a:r>
            <a:r>
              <a:rPr lang="tr-TR" dirty="0"/>
              <a:t> </a:t>
            </a:r>
            <a:r>
              <a:rPr lang="tr-TR" dirty="0" err="1"/>
              <a:t>tumor</a:t>
            </a:r>
            <a:r>
              <a:rPr lang="tr-TR" dirty="0"/>
              <a:t> </a:t>
            </a:r>
            <a:r>
              <a:rPr lang="tr-TR" dirty="0" err="1"/>
              <a:t>formation</a:t>
            </a:r>
            <a:endParaRPr lang="tr-TR" dirty="0"/>
          </a:p>
        </p:txBody>
      </p:sp>
      <p:pic>
        <p:nvPicPr>
          <p:cNvPr id="8" name="İçerik Yer Tutucusu 7">
            <a:extLst>
              <a:ext uri="{FF2B5EF4-FFF2-40B4-BE49-F238E27FC236}">
                <a16:creationId xmlns:a16="http://schemas.microsoft.com/office/drawing/2014/main" id="{CDEC01F8-1691-4890-82FC-63EA1EE602A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60240" y="2481262"/>
            <a:ext cx="5265778" cy="406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553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653</Words>
  <Application>Microsoft Office PowerPoint</Application>
  <PresentationFormat>Geniş ekran</PresentationFormat>
  <Paragraphs>57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Century Gothic</vt:lpstr>
      <vt:lpstr>Wingdings 3</vt:lpstr>
      <vt:lpstr>Office Teması</vt:lpstr>
      <vt:lpstr>İyon</vt:lpstr>
      <vt:lpstr>PowerPoint Sunusu</vt:lpstr>
      <vt:lpstr>Hypothyroidism in dogs</vt:lpstr>
      <vt:lpstr>PowerPoint Sunusu</vt:lpstr>
      <vt:lpstr>Etiology- primary hypothroidism </vt:lpstr>
      <vt:lpstr>Etiology- secundary hypothroidism</vt:lpstr>
      <vt:lpstr>Naturally occurring hypothyroidism is an extremely rare disorder in adult cats </vt:lpstr>
      <vt:lpstr>  </vt:lpstr>
      <vt:lpstr>Clinical Findings</vt:lpstr>
      <vt:lpstr>Scintigraphic image of the thyroid gland after using radioactive iodine</vt:lpstr>
      <vt:lpstr>PowerPoint Sunusu</vt:lpstr>
      <vt:lpstr>PowerPoint Sunusu</vt:lpstr>
      <vt:lpstr>Laboratory findings </vt:lpstr>
      <vt:lpstr>Diagnosis </vt:lpstr>
      <vt:lpstr>Treatment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HP</dc:creator>
  <cp:lastModifiedBy>HP</cp:lastModifiedBy>
  <cp:revision>1</cp:revision>
  <dcterms:created xsi:type="dcterms:W3CDTF">2021-12-28T15:17:14Z</dcterms:created>
  <dcterms:modified xsi:type="dcterms:W3CDTF">2021-12-28T15:17:30Z</dcterms:modified>
</cp:coreProperties>
</file>