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farklı amaçlarla kullanılan ender kaynaklardan biri</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Tarımsal amaçlı kullanımlar: işlemeli tarım, plantasyon, çayır ve meralar</a:t>
            </a:r>
          </a:p>
          <a:p>
            <a:pPr algn="just">
              <a:lnSpc>
                <a:spcPct val="100000"/>
              </a:lnSpc>
              <a:spcBef>
                <a:spcPts val="300"/>
              </a:spcBef>
              <a:buClr>
                <a:srgbClr val="160093"/>
              </a:buClr>
              <a:buFont typeface="Courier New" panose="02070309020205020404" pitchFamily="49" charset="0"/>
              <a:buChar char="o"/>
              <a:defRPr/>
            </a:pPr>
            <a:r>
              <a:rPr lang="tr-TR" dirty="0"/>
              <a:t> Ormanlık alanlar</a:t>
            </a:r>
          </a:p>
          <a:p>
            <a:pPr algn="just">
              <a:lnSpc>
                <a:spcPct val="100000"/>
              </a:lnSpc>
              <a:spcBef>
                <a:spcPts val="300"/>
              </a:spcBef>
              <a:buClr>
                <a:srgbClr val="160093"/>
              </a:buClr>
              <a:buFont typeface="Courier New" panose="02070309020205020404" pitchFamily="49" charset="0"/>
              <a:buChar char="o"/>
              <a:defRPr/>
            </a:pPr>
            <a:r>
              <a:rPr lang="tr-TR" dirty="0"/>
              <a:t> Maden alanları</a:t>
            </a:r>
          </a:p>
          <a:p>
            <a:pPr algn="just">
              <a:lnSpc>
                <a:spcPct val="100000"/>
              </a:lnSpc>
              <a:spcBef>
                <a:spcPts val="300"/>
              </a:spcBef>
              <a:buClr>
                <a:srgbClr val="160093"/>
              </a:buClr>
              <a:buFont typeface="Courier New" panose="02070309020205020404" pitchFamily="49" charset="0"/>
              <a:buChar char="o"/>
              <a:defRPr/>
            </a:pPr>
            <a:r>
              <a:rPr lang="tr-TR" dirty="0"/>
              <a:t> Rekreasyon alanları</a:t>
            </a:r>
          </a:p>
          <a:p>
            <a:pPr algn="just">
              <a:lnSpc>
                <a:spcPct val="100000"/>
              </a:lnSpc>
              <a:spcBef>
                <a:spcPts val="300"/>
              </a:spcBef>
              <a:buClr>
                <a:srgbClr val="160093"/>
              </a:buClr>
              <a:buFont typeface="Courier New" panose="02070309020205020404" pitchFamily="49" charset="0"/>
              <a:buChar char="o"/>
              <a:defRPr/>
            </a:pPr>
            <a:r>
              <a:rPr lang="tr-TR" dirty="0"/>
              <a:t> Konut alanları</a:t>
            </a:r>
          </a:p>
          <a:p>
            <a:pPr algn="just">
              <a:lnSpc>
                <a:spcPct val="100000"/>
              </a:lnSpc>
              <a:spcBef>
                <a:spcPts val="300"/>
              </a:spcBef>
              <a:buClr>
                <a:srgbClr val="160093"/>
              </a:buClr>
              <a:buFont typeface="Courier New" panose="02070309020205020404" pitchFamily="49" charset="0"/>
              <a:buChar char="o"/>
              <a:defRPr/>
            </a:pPr>
            <a:r>
              <a:rPr lang="tr-TR" dirty="0"/>
              <a:t> Sanayi ve ticaret alanları</a:t>
            </a:r>
          </a:p>
          <a:p>
            <a:pPr algn="just">
              <a:lnSpc>
                <a:spcPct val="100000"/>
              </a:lnSpc>
              <a:spcBef>
                <a:spcPts val="300"/>
              </a:spcBef>
              <a:buClr>
                <a:srgbClr val="160093"/>
              </a:buClr>
              <a:buFont typeface="Courier New" panose="02070309020205020404" pitchFamily="49" charset="0"/>
              <a:buChar char="o"/>
              <a:defRPr/>
            </a:pPr>
            <a:r>
              <a:rPr lang="tr-TR" dirty="0"/>
              <a:t> Ulaşım alanları</a:t>
            </a:r>
          </a:p>
          <a:p>
            <a:pPr algn="just">
              <a:lnSpc>
                <a:spcPct val="100000"/>
              </a:lnSpc>
              <a:spcBef>
                <a:spcPts val="300"/>
              </a:spcBef>
              <a:buClr>
                <a:srgbClr val="160093"/>
              </a:buClr>
              <a:buFont typeface="Courier New" panose="02070309020205020404" pitchFamily="49" charset="0"/>
              <a:buChar char="o"/>
              <a:defRPr/>
            </a:pPr>
            <a:r>
              <a:rPr lang="tr-TR" dirty="0"/>
              <a:t> Hizmet alanları</a:t>
            </a:r>
          </a:p>
          <a:p>
            <a:pPr algn="just">
              <a:lnSpc>
                <a:spcPct val="100000"/>
              </a:lnSpc>
              <a:spcBef>
                <a:spcPts val="300"/>
              </a:spcBef>
              <a:buClr>
                <a:srgbClr val="160093"/>
              </a:buClr>
              <a:buFont typeface="Courier New" panose="02070309020205020404" pitchFamily="49" charset="0"/>
              <a:buChar char="o"/>
              <a:defRPr/>
            </a:pPr>
            <a:r>
              <a:rPr lang="tr-TR" dirty="0"/>
              <a:t> Boş ve verimsiz alanlar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farklı kişilere farklı şeyler çağrıştırır. Bu tanım bireyin o an için ihtiyaçları ve bakışına göre değişir: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Kabul gören tanıma göre arazi, dünya yüzeyindeki bir toprak parçasıdır. Ancak ekonomistler ve avukatlar araziyi bu şekilde tanımlamazlar. Yasal açıdan bakıldığında arazi, bireylerin üzerinde sahiplik haklarını kullandıkları dünya yüzeyindeki bir toprak parçasıdır. Bu tanım sadece arazinin yüzeyini değil üstünde ve altında bulunan araziye eklentili her şeyi içermektedir.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922623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Neden farklı kişilere göre farklı kavramlar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Ekonomik açıdan arazi; doğal kaynaklar ile mülkiyet hakkından doğan insan yapımı kaynakların toplamıdır. Dolayısıyla bu tanım, dünya yüzeyindeki her şeyi (su, buzullar, toprak, inşaat alanları, tarım alanları, orman, maden ve su kaynakları </a:t>
            </a:r>
            <a:r>
              <a:rPr lang="tr-TR" dirty="0" err="1"/>
              <a:t>vb</a:t>
            </a:r>
            <a:r>
              <a:rPr lang="tr-TR" dirty="0"/>
              <a:t>) kapsar. Dahası yüzeye eklentili ve ayrılması kolayca mümkün olmayan bütün insan yapımı binalar ve ilaveleri de arazinin kapsamına dahildir.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30589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Neden farklı kişilere göre farklı kavramlar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Ekonomistler araziyi bir üretim faktörü olarak görmekte ve bu açıdan arazi, modern toplumda kullanılan hammaddeleri içeren, gıda, inşaat materyalleri, madenleri ve enerji kaynakları sağlayan bir tüketim malı olarak düşünülür. </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Arazinin değeri ve etkin kullanımının; yer, konum ve erişilebilirlik gibi faktörlere bağlı olduğu düşünülürse, modern dünyada ekonomik, ticari ve politik ilişkiler açısından arazinin ne kadar önemli olduğu görülür. </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565532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Neden farklı kişilere göre farklı kavramlar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 deyince sahiplik/mülkiyet kavramı akla gelir. Bireyler, gruplar ve egemen güçler sahip olmaktan kaynaklanan haklarını kullanırlar.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Mülkiyet hakları, bireyin davranışları üzerinde güçlü etkisi olduğundan önemli bir kavramdır. </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 üretim faktörlerinden ayrı olarak görülse de gerçekte arazi sermayedir. Bu durum arazi ve sermaye arasındaki yakın ilişkiden kaynaklanır.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201932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Neden farklı kişilere göre farklı kavramlar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 miktarı sabit ve doğada dayanıklı mal durumunda olsa ve doğa tarafından sunulan bedava ürün gibi görülse de, yatırımcı diğer sermaye malları gibi arazi için de bir satın alma ya da kiralama bedeli ödemek zorundadır. Bu açıdan bakıldığında arazi birey için bir sermaye niteliğindedir.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486410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Neden farklı kişilere göre farklı kavramlar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Ekonomik açıdan bakıldığında araziden çok arazinin kaynaklarını (taşınmazlarını) tartışmak daha doğru olur.</a:t>
            </a:r>
          </a:p>
          <a:p>
            <a:pPr marL="0" indent="0" algn="just">
              <a:lnSpc>
                <a:spcPct val="100000"/>
              </a:lnSpc>
              <a:spcBef>
                <a:spcPts val="300"/>
              </a:spcBef>
              <a:buClr>
                <a:srgbClr val="160093"/>
              </a:buClr>
              <a:buNone/>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Arazi kaynakları tanımı, doğal kaynaklara göre hem daha kapsamlı, hem de daha dar bir tanımdır.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9499408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25646</TotalTime>
  <Words>475</Words>
  <Application>Microsoft Office PowerPoint</Application>
  <PresentationFormat>Ekran Gösterisi (4:3)</PresentationFormat>
  <Paragraphs>66</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951</cp:revision>
  <cp:lastPrinted>2016-10-24T07:53:35Z</cp:lastPrinted>
  <dcterms:created xsi:type="dcterms:W3CDTF">2016-09-18T09:35:24Z</dcterms:created>
  <dcterms:modified xsi:type="dcterms:W3CDTF">2020-02-19T11:42:15Z</dcterms:modified>
</cp:coreProperties>
</file>