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97" r:id="rId3"/>
    <p:sldId id="298" r:id="rId4"/>
    <p:sldId id="299" r:id="rId5"/>
    <p:sldId id="300" r:id="rId6"/>
    <p:sldId id="301" r:id="rId7"/>
    <p:sldId id="278" r:id="rId8"/>
    <p:sldId id="276" r:id="rId9"/>
    <p:sldId id="302" r:id="rId10"/>
    <p:sldId id="277" r:id="rId11"/>
    <p:sldId id="284" r:id="rId12"/>
    <p:sldId id="285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zyolab1" initials="F" lastIdx="1" clrIdx="0">
    <p:extLst>
      <p:ext uri="{19B8F6BF-5375-455C-9EA6-DF929625EA0E}">
        <p15:presenceInfo xmlns:p15="http://schemas.microsoft.com/office/powerpoint/2012/main" userId="Fizyolab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0131" autoAdjust="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F1CB9-3C01-47E5-B87F-75E89C1738A2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2452D-F162-4297-B6F5-5D06C73C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761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2452D-F162-4297-B6F5-5D06C73C8859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2747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and since animal cells have flexible walls, osmosis would make them swell and eventually rupture if it were not for Na+-K+ ATPase pumping ions back out of cells.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42452D-F162-4297-B6F5-5D06C73C885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1639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221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96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800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666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85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6312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447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723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24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63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41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85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01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95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019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60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83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04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28601" y="509155"/>
            <a:ext cx="9944100" cy="1330037"/>
          </a:xfrm>
          <a:ln w="38100"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sz="4000" b="1" dirty="0" err="1" smtClean="0">
                <a:solidFill>
                  <a:schemeClr val="tx1">
                    <a:lumMod val="85000"/>
                  </a:schemeClr>
                </a:solidFill>
              </a:rPr>
              <a:t>Membranes</a:t>
            </a:r>
            <a: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  <a:t>, CHANNELS AND TRANSFER</a:t>
            </a:r>
            <a:b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</a:br>
            <a:r>
              <a:rPr lang="tr-TR" sz="4000" b="1" dirty="0" smtClean="0">
                <a:solidFill>
                  <a:schemeClr val="tx1">
                    <a:lumMod val="85000"/>
                  </a:schemeClr>
                </a:solidFill>
              </a:rPr>
              <a:t>WEEK 2</a:t>
            </a:r>
            <a:endParaRPr lang="tr-TR" sz="4000" b="1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232072" y="5118486"/>
            <a:ext cx="5105400" cy="69088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err="1" smtClean="0">
                <a:solidFill>
                  <a:schemeClr val="tx1">
                    <a:lumMod val="85000"/>
                  </a:schemeClr>
                </a:solidFill>
              </a:rPr>
              <a:t>Assoc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. Prof. Dr. Yasemin SALGIRLI DEMİRBAŞ</a:t>
            </a:r>
          </a:p>
          <a:p>
            <a:r>
              <a:rPr lang="tr-TR" b="1" dirty="0" err="1" smtClean="0">
                <a:solidFill>
                  <a:schemeClr val="tx1">
                    <a:lumMod val="85000"/>
                  </a:schemeClr>
                </a:solidFill>
              </a:rPr>
              <a:t>Resident</a:t>
            </a:r>
            <a:r>
              <a:rPr lang="tr-TR" b="1" dirty="0" smtClean="0">
                <a:solidFill>
                  <a:schemeClr val="tx1">
                    <a:lumMod val="85000"/>
                  </a:schemeClr>
                </a:solidFill>
              </a:rPr>
              <a:t> ECAWBM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8813" y="5923245"/>
            <a:ext cx="889298" cy="889298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5679" y="6037118"/>
            <a:ext cx="2646212" cy="661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40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en-US" sz="2400" b="1" cap="none" dirty="0" smtClean="0"/>
              <a:t>WHAT IS THE MECHANISM THAT PREVENTS CELLS FROM SWELLING AND RUPTURING?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answer is the sodium pump (Na⁺- K⁺ ATPase) in the cell membrane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presence of the ATP-driven Na⁺ and K⁺ pump is nature’s way of preventing cells from rupturing by continuously pushing out excess ions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pump together with the membrane’s low permeability to sodium effectively prevents sodium from entering the cell.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sodium pump renders the membrane impermeable to sodium, setting up a second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Donnan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Equilibrium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6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 smtClean="0"/>
              <a:t>FACILITATED DIFFUSION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term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arose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because the end results of both diffusion and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facilitated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diffusion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are the same.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both processes,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net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flux of </a:t>
            </a:r>
            <a:r>
              <a:rPr lang="tr-TR" sz="2100" dirty="0" err="1" smtClean="0">
                <a:solidFill>
                  <a:schemeClr val="tx1">
                    <a:lumMod val="85000"/>
                  </a:schemeClr>
                </a:solidFill>
              </a:rPr>
              <a:t>molecules</a:t>
            </a:r>
            <a:r>
              <a:rPr lang="tr-TR" sz="2100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across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membrane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proceeds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from higher to lower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concentratio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n</a:t>
            </a:r>
          </a:p>
          <a:p>
            <a:r>
              <a:rPr lang="tr-TR" dirty="0" err="1" smtClean="0">
                <a:solidFill>
                  <a:schemeClr val="tx1">
                    <a:lumMod val="85000"/>
                  </a:schemeClr>
                </a:solidFill>
              </a:rPr>
              <a:t>It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continues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until the concentrations on the two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sides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of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membrane become equal.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Neither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diffusion nor facilitated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diffusion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coupled to energy derived from metabolism,</a:t>
            </a:r>
          </a:p>
          <a:p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hey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are incapable of moving solute from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lower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to a higher concentration across a membrane.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25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2400" b="1" cap="none" dirty="0" smtClean="0"/>
              <a:t>FACILITATED DIFFUSION</a:t>
            </a:r>
            <a:endParaRPr lang="en-US" sz="24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Among the most important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facilitated-diffusion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systems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in the body are those that move glucose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across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plasma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membranes.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One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might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expect that as a result of facilitated diffusion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glucose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concentration inside cells would become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equal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to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extracellular concentration.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This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does not 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oc</a:t>
            </a:r>
            <a:r>
              <a:rPr lang="tr-TR" smtClean="0">
                <a:solidFill>
                  <a:schemeClr val="tx1">
                    <a:lumMod val="85000"/>
                  </a:schemeClr>
                </a:solidFill>
              </a:rPr>
              <a:t>c</a:t>
            </a:r>
            <a:r>
              <a:rPr lang="en-US" smtClean="0">
                <a:solidFill>
                  <a:schemeClr val="tx1">
                    <a:lumMod val="85000"/>
                  </a:schemeClr>
                </a:solidFill>
              </a:rPr>
              <a:t>ur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-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because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glucose is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metabolized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to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glucose 6-phosphate almost as quickly as it enters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25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3200" b="1" dirty="0"/>
              <a:t>OSMOSIS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Artificial phospholipid bilayer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are somewhat permeable to water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to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some extent, through the membrane lipid layer.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Most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plasma membranes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have a permeability to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water that is 10 times greater than that of an artificial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lipid membrane.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reason is that a group of membrane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proteins known as </a:t>
            </a:r>
            <a:r>
              <a:rPr lang="en-US" b="1" dirty="0" err="1">
                <a:solidFill>
                  <a:schemeClr val="tx1">
                    <a:lumMod val="85000"/>
                  </a:schemeClr>
                </a:solidFill>
              </a:rPr>
              <a:t>aquaporins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r>
              <a:rPr lang="tr-TR" dirty="0" err="1">
                <a:solidFill>
                  <a:schemeClr val="tx1">
                    <a:lumMod val="85000"/>
                  </a:schemeClr>
                </a:solidFill>
              </a:rPr>
              <a:t>They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form channels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through which water can diffuse.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The net diffusion of water across a membrane is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called osmosis.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7468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3200" b="1" dirty="0"/>
              <a:t>OSMOSIS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As with any diffusion process, there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must be a concentration difference in order to produce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 net flux.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How can a difference in water concentration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be established across a membrane?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he water concentration in a solution depends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upon the number of solute particles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total solute concentration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of a solution is known as its </a:t>
            </a:r>
            <a:r>
              <a:rPr lang="en-US" b="1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. 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One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is equal to 1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mol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of solute particles. Thus, a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1 M solution of glucose has a concentration of 1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(1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per liter), whereas a 1 M solution of sodium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chloride contains 2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of solute per liter of solution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084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3200" b="1" dirty="0"/>
              <a:t>OSMOSIS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O</a:t>
            </a:r>
            <a:r>
              <a:rPr lang="en-US" b="1" dirty="0" err="1">
                <a:solidFill>
                  <a:schemeClr val="tx1">
                    <a:lumMod val="85000"/>
                  </a:schemeClr>
                </a:solidFill>
              </a:rPr>
              <a:t>smolarity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refers to the concentration of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solute particles,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I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 also determines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water concentration in the solution 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- </a:t>
            </a:r>
            <a:r>
              <a:rPr lang="en-US" i="1" dirty="0">
                <a:solidFill>
                  <a:schemeClr val="tx1">
                    <a:lumMod val="85000"/>
                  </a:schemeClr>
                </a:solidFill>
              </a:rPr>
              <a:t>the higher the </a:t>
            </a:r>
            <a:r>
              <a:rPr lang="en-US" i="1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r>
              <a:rPr lang="en-US" i="1" dirty="0">
                <a:solidFill>
                  <a:schemeClr val="tx1">
                    <a:lumMod val="85000"/>
                  </a:schemeClr>
                </a:solidFill>
              </a:rPr>
              <a:t>, the lower the water concentration.</a:t>
            </a:r>
            <a:endParaRPr lang="tr-TR" i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T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he pressure that must be applied to the solution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to prevent the net flow of water into the solution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-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osmotic pressure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greater the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of a solution, the greater its osmotic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pressure.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endParaRPr lang="tr-TR" i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739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3200" b="1" dirty="0"/>
              <a:t>TONICITY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The ability of an extracellular solution to make water move into or out of a cell by osmosis is know as its tonicity.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 solution's tonicity is related to its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 solution with low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has fewer solute particles per liter of solution, while a solution with high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has more solute particles per liter of solution.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When solutions of different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osmolarities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are separated by a membrane permeable to water, but not to solute, water will move from the side with lower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to the side with higher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3119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3200" b="1" dirty="0"/>
              <a:t>TONICITY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Three terms—hypotonic, isotonic, and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hypertonic—are used to compare the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of a cell to the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of the extracellular fluid around it. </a:t>
            </a:r>
            <a:endParaRPr lang="tr-TR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If the extracellular fluid has lower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than the fluid inside the cell, it’s said to be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hypotonic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—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net flow of water will be into the cell.</a:t>
            </a:r>
          </a:p>
          <a:p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I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f the extracellular fluid has a higher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osmolarity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than the cell’s cytoplasm, it’s said to be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hypertonic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—</a:t>
            </a:r>
            <a:r>
              <a:rPr lang="tr-TR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water will move out of the cell to the region of higher solute concentration.</a:t>
            </a:r>
          </a:p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In an isotonic solution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—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there will be no net movement of water into or out of the cell.</a:t>
            </a:r>
            <a:endParaRPr lang="tr-TR" b="1" dirty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578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tr-TR" sz="3200" b="1" dirty="0" err="1" smtClean="0"/>
              <a:t>Donnan</a:t>
            </a:r>
            <a:r>
              <a:rPr lang="tr-TR" sz="3200" b="1" dirty="0" smtClean="0"/>
              <a:t> </a:t>
            </a:r>
            <a:r>
              <a:rPr lang="tr-TR" sz="3200" b="1" dirty="0" err="1" smtClean="0"/>
              <a:t>equılıbrıum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The Gibbs-</a:t>
            </a:r>
            <a:r>
              <a:rPr lang="en-US" b="1" dirty="0" err="1">
                <a:solidFill>
                  <a:schemeClr val="tx1">
                    <a:lumMod val="85000"/>
                  </a:schemeClr>
                </a:solidFill>
              </a:rPr>
              <a:t>Donnan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Equilibrium or </a:t>
            </a:r>
            <a:r>
              <a:rPr lang="en-US" b="1" dirty="0" err="1">
                <a:solidFill>
                  <a:schemeClr val="tx1">
                    <a:lumMod val="85000"/>
                  </a:schemeClr>
                </a:solidFill>
              </a:rPr>
              <a:t>Donnan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Equilibrium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is the basis for electrical charges that are found across the membranes of many cells (e.g. nerve and muscle cells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).</a:t>
            </a:r>
            <a:endParaRPr lang="en-US" b="1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It refers to the uneven distribution of charged particles on one side of a semipermeable membrane.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</a:t>
            </a: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When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two solutions of differing concentrations are separated by a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semipermeable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membrane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their concentrations will equalize as a result of diffusion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f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there is an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impermeable solute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in one of the solutions, the concentration of the solution does not equalize.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concentration of the solution with impermeable solutes remains high even at equilibrium. This effect is called the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Donnan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equilibrium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6145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en-US" sz="3200" b="1" cap="none" dirty="0" smtClean="0"/>
              <a:t>THE DONNAN EQUILIBRIUM IN LIVING CELLS</a:t>
            </a:r>
            <a:endParaRPr lang="tr-TR" sz="32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1728" y="1449725"/>
            <a:ext cx="6172199" cy="49718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 flow of molecules and ions between a cell and its environment is regulated by the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Donnan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effect.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Living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cells contain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impermeable anionic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colloids, which are mostly made up of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proteins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and 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organic 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phosphates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en-US" dirty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As a result of this, there is a high concentration of non-diffusible anions across the cell membrane, thus creating the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Donnan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Equilibrium.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This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means that there are more ions inside the cell than outside.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07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49130" y="285557"/>
            <a:ext cx="11431588" cy="1507067"/>
          </a:xfrm>
        </p:spPr>
        <p:txBody>
          <a:bodyPr>
            <a:normAutofit/>
          </a:bodyPr>
          <a:lstStyle/>
          <a:p>
            <a:r>
              <a:rPr lang="en-US" sz="3200" b="1" cap="none" dirty="0" smtClean="0"/>
              <a:t>THE DONNAN </a:t>
            </a:r>
            <a:r>
              <a:rPr lang="tr-TR" sz="3200" b="1" cap="none" dirty="0" smtClean="0"/>
              <a:t>EFFECTS IN THE BODY</a:t>
            </a:r>
            <a:endParaRPr lang="tr-TR" sz="3200" b="1" cap="none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7792" y="1418883"/>
            <a:ext cx="6206135" cy="418766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B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ecause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of proteins (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Prot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-) in cells, there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are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more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osmotically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active particles in cells than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interstitial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fluid, 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B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ecause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at equilibrium there is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an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asymmetric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distribution of permeant ions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across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the membrane, there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will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be an electrical difference across the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S</a:t>
            </a:r>
            <a:r>
              <a:rPr lang="en-US" dirty="0" err="1" smtClean="0">
                <a:solidFill>
                  <a:schemeClr val="tx1">
                    <a:lumMod val="85000"/>
                  </a:schemeClr>
                </a:solidFill>
              </a:rPr>
              <a:t>ince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there are more proteins in plasma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than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in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interstitial fluid, there is a </a:t>
            </a:r>
            <a:r>
              <a:rPr lang="en-US" dirty="0" err="1">
                <a:solidFill>
                  <a:schemeClr val="tx1">
                    <a:lumMod val="85000"/>
                  </a:schemeClr>
                </a:solidFill>
              </a:rPr>
              <a:t>Donnan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 effect on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ion</a:t>
            </a:r>
            <a:r>
              <a:rPr lang="tr-TR" dirty="0" smtClean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movement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across the capillary wall</a:t>
            </a:r>
            <a:endParaRPr lang="tr-TR" dirty="0" smtClean="0">
              <a:solidFill>
                <a:schemeClr val="tx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64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Mor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TM02900722[[fn=İyon Toplantı Odası]]</Template>
  <TotalTime>1160</TotalTime>
  <Words>1028</Words>
  <Application>Microsoft Office PowerPoint</Application>
  <PresentationFormat>Geniş ekran</PresentationFormat>
  <Paragraphs>63</Paragraphs>
  <Slides>12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Calibri</vt:lpstr>
      <vt:lpstr>Century Gothic</vt:lpstr>
      <vt:lpstr>Wingdings 3</vt:lpstr>
      <vt:lpstr>Dilim</vt:lpstr>
      <vt:lpstr>Membranes, CHANNELS AND TRANSFER WEEK 2</vt:lpstr>
      <vt:lpstr>OSMOSIS</vt:lpstr>
      <vt:lpstr>OSMOSIS</vt:lpstr>
      <vt:lpstr>OSMOSIS</vt:lpstr>
      <vt:lpstr>TONICITY</vt:lpstr>
      <vt:lpstr>TONICITY</vt:lpstr>
      <vt:lpstr>Donnan equılıbrıum</vt:lpstr>
      <vt:lpstr>THE DONNAN EQUILIBRIUM IN LIVING CELLS</vt:lpstr>
      <vt:lpstr>THE DONNAN EFFECTS IN THE BODY</vt:lpstr>
      <vt:lpstr>WHAT IS THE MECHANISM THAT PREVENTS CELLS FROM SWELLING AND RUPTURING?</vt:lpstr>
      <vt:lpstr>FACILITATED DIFFUSION</vt:lpstr>
      <vt:lpstr>FACILITATED DIFFUSION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Movement of Molecules Across Cell Membranes</dc:title>
  <dc:creator>Fizyolab1</dc:creator>
  <cp:lastModifiedBy>Fizyolab1</cp:lastModifiedBy>
  <cp:revision>61</cp:revision>
  <dcterms:created xsi:type="dcterms:W3CDTF">2017-07-27T10:52:27Z</dcterms:created>
  <dcterms:modified xsi:type="dcterms:W3CDTF">2017-10-30T12:54:46Z</dcterms:modified>
</cp:coreProperties>
</file>