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4"/>
  </p:notesMasterIdLst>
  <p:sldIdLst>
    <p:sldId id="256" r:id="rId2"/>
    <p:sldId id="297" r:id="rId3"/>
    <p:sldId id="298" r:id="rId4"/>
    <p:sldId id="299" r:id="rId5"/>
    <p:sldId id="300" r:id="rId6"/>
    <p:sldId id="301" r:id="rId7"/>
    <p:sldId id="278" r:id="rId8"/>
    <p:sldId id="276" r:id="rId9"/>
    <p:sldId id="302" r:id="rId10"/>
    <p:sldId id="277" r:id="rId11"/>
    <p:sldId id="284" r:id="rId12"/>
    <p:sldId id="285" r:id="rId1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Fizyolab1" initials="F" lastIdx="1" clrIdx="0">
    <p:extLst>
      <p:ext uri="{19B8F6BF-5375-455C-9EA6-DF929625EA0E}">
        <p15:presenceInfo xmlns:p15="http://schemas.microsoft.com/office/powerpoint/2012/main" userId="Fizyolab1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4" autoAdjust="0"/>
    <p:restoredTop sz="90131" autoAdjust="0"/>
  </p:normalViewPr>
  <p:slideViewPr>
    <p:cSldViewPr snapToGrid="0">
      <p:cViewPr varScale="1">
        <p:scale>
          <a:sx n="93" d="100"/>
          <a:sy n="93" d="100"/>
        </p:scale>
        <p:origin x="45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3F1CB9-3C01-47E5-B87F-75E89C1738A2}" type="datetimeFigureOut">
              <a:rPr lang="tr-TR" smtClean="0"/>
              <a:t>30.10.2017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42452D-F162-4297-B6F5-5D06C73C885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667616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42452D-F162-4297-B6F5-5D06C73C8859}" type="slidenum">
              <a:rPr lang="tr-TR" smtClean="0"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127477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and since animal cells have flexible walls, osmosis would make them swell and eventually rupture if it were not for Na+-K+ ATPase pumping ions back out of cells.</a:t>
            </a:r>
          </a:p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42452D-F162-4297-B6F5-5D06C73C8859}" type="slidenum">
              <a:rPr lang="tr-TR" smtClean="0"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416391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E3602C-B008-4929-9FFA-167F792D24CB}" type="datetimeFigureOut">
              <a:rPr lang="tr-TR" smtClean="0"/>
              <a:t>30.10.2017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6F508-B952-4413-A2A3-25345ACFB10D}" type="slidenum">
              <a:rPr lang="tr-TR" smtClean="0"/>
              <a:t>‹#›</a:t>
            </a:fld>
            <a:endParaRPr lang="tr-TR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32210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E3602C-B008-4929-9FFA-167F792D24CB}" type="datetimeFigureOut">
              <a:rPr lang="tr-TR" smtClean="0"/>
              <a:t>30.10.2017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6F508-B952-4413-A2A3-25345ACFB10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579648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E3602C-B008-4929-9FFA-167F792D24CB}" type="datetimeFigureOut">
              <a:rPr lang="tr-TR" smtClean="0"/>
              <a:t>30.10.2017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6F508-B952-4413-A2A3-25345ACFB10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738007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E3602C-B008-4929-9FFA-167F792D24CB}" type="datetimeFigureOut">
              <a:rPr lang="tr-TR" smtClean="0"/>
              <a:t>30.10.2017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6F508-B952-4413-A2A3-25345ACFB10D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7496665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E3602C-B008-4929-9FFA-167F792D24CB}" type="datetimeFigureOut">
              <a:rPr lang="tr-TR" smtClean="0"/>
              <a:t>30.10.2017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6F508-B952-4413-A2A3-25345ACFB10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0885356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E3602C-B008-4929-9FFA-167F792D24CB}" type="datetimeFigureOut">
              <a:rPr lang="tr-TR" smtClean="0"/>
              <a:t>30.10.2017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6F508-B952-4413-A2A3-25345ACFB10D}" type="slidenum">
              <a:rPr lang="tr-TR" smtClean="0"/>
              <a:t>‹#›</a:t>
            </a:fld>
            <a:endParaRPr lang="tr-TR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7631284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E3602C-B008-4929-9FFA-167F792D24CB}" type="datetimeFigureOut">
              <a:rPr lang="tr-TR" smtClean="0"/>
              <a:t>30.10.2017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6F508-B952-4413-A2A3-25345ACFB10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7544729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E3602C-B008-4929-9FFA-167F792D24CB}" type="datetimeFigureOut">
              <a:rPr lang="tr-TR" smtClean="0"/>
              <a:t>30.10.2017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6F508-B952-4413-A2A3-25345ACFB10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8272329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E3602C-B008-4929-9FFA-167F792D24CB}" type="datetimeFigureOut">
              <a:rPr lang="tr-TR" smtClean="0"/>
              <a:t>30.10.2017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6F508-B952-4413-A2A3-25345ACFB10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582415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E3602C-B008-4929-9FFA-167F792D24CB}" type="datetimeFigureOut">
              <a:rPr lang="tr-TR" smtClean="0"/>
              <a:t>30.10.2017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6F508-B952-4413-A2A3-25345ACFB10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126315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E3602C-B008-4929-9FFA-167F792D24CB}" type="datetimeFigureOut">
              <a:rPr lang="tr-TR" smtClean="0"/>
              <a:t>30.10.2017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6F508-B952-4413-A2A3-25345ACFB10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704113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E3602C-B008-4929-9FFA-167F792D24CB}" type="datetimeFigureOut">
              <a:rPr lang="tr-TR" smtClean="0"/>
              <a:t>30.10.2017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6F508-B952-4413-A2A3-25345ACFB10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018569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E3602C-B008-4929-9FFA-167F792D24CB}" type="datetimeFigureOut">
              <a:rPr lang="tr-TR" smtClean="0"/>
              <a:t>30.10.2017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6F508-B952-4413-A2A3-25345ACFB10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700199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E3602C-B008-4929-9FFA-167F792D24CB}" type="datetimeFigureOut">
              <a:rPr lang="tr-TR" smtClean="0"/>
              <a:t>30.10.2017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6F508-B952-4413-A2A3-25345ACFB10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109521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E3602C-B008-4929-9FFA-167F792D24CB}" type="datetimeFigureOut">
              <a:rPr lang="tr-TR" smtClean="0"/>
              <a:t>30.10.2017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6F508-B952-4413-A2A3-25345ACFB10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801956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E3602C-B008-4929-9FFA-167F792D24CB}" type="datetimeFigureOut">
              <a:rPr lang="tr-TR" smtClean="0"/>
              <a:t>30.10.2017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6F508-B952-4413-A2A3-25345ACFB10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676058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E3602C-B008-4929-9FFA-167F792D24CB}" type="datetimeFigureOut">
              <a:rPr lang="tr-TR" smtClean="0"/>
              <a:t>30.10.2017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6F508-B952-4413-A2A3-25345ACFB10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218399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C7E3602C-B008-4929-9FFA-167F792D24CB}" type="datetimeFigureOut">
              <a:rPr lang="tr-TR" smtClean="0"/>
              <a:t>30.10.2017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7B66F508-B952-4413-A2A3-25345ACFB10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240460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  <p:sldLayoutId id="2147483711" r:id="rId15"/>
    <p:sldLayoutId id="2147483712" r:id="rId16"/>
    <p:sldLayoutId id="2147483713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4pPr>
      <a:lvl5pPr marL="21145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50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228601" y="509155"/>
            <a:ext cx="9944100" cy="1330037"/>
          </a:xfrm>
          <a:ln w="38100">
            <a:solidFill>
              <a:schemeClr val="tx1">
                <a:lumMod val="95000"/>
              </a:schemeClr>
            </a:solidFill>
          </a:ln>
        </p:spPr>
        <p:txBody>
          <a:bodyPr>
            <a:normAutofit/>
          </a:bodyPr>
          <a:lstStyle/>
          <a:p>
            <a:pPr algn="ctr"/>
            <a:r>
              <a:rPr lang="tr-TR" sz="4000" b="1" dirty="0" err="1" smtClean="0">
                <a:solidFill>
                  <a:schemeClr val="tx1">
                    <a:lumMod val="85000"/>
                  </a:schemeClr>
                </a:solidFill>
              </a:rPr>
              <a:t>Membranes</a:t>
            </a:r>
            <a:r>
              <a:rPr lang="tr-TR" sz="4000" b="1" dirty="0" smtClean="0">
                <a:solidFill>
                  <a:schemeClr val="tx1">
                    <a:lumMod val="85000"/>
                  </a:schemeClr>
                </a:solidFill>
              </a:rPr>
              <a:t>, CHANNELS AND TRANSFER</a:t>
            </a:r>
            <a:br>
              <a:rPr lang="tr-TR" sz="4000" b="1" dirty="0" smtClean="0">
                <a:solidFill>
                  <a:schemeClr val="tx1">
                    <a:lumMod val="85000"/>
                  </a:schemeClr>
                </a:solidFill>
              </a:rPr>
            </a:br>
            <a:r>
              <a:rPr lang="tr-TR" sz="4000" b="1" dirty="0" smtClean="0">
                <a:solidFill>
                  <a:schemeClr val="tx1">
                    <a:lumMod val="85000"/>
                  </a:schemeClr>
                </a:solidFill>
              </a:rPr>
              <a:t>WEEK 2</a:t>
            </a:r>
            <a:endParaRPr lang="tr-TR" sz="4000" b="1" dirty="0">
              <a:solidFill>
                <a:schemeClr val="tx1">
                  <a:lumMod val="85000"/>
                </a:schemeClr>
              </a:solidFill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7232072" y="5118486"/>
            <a:ext cx="5105400" cy="690888"/>
          </a:xfrm>
        </p:spPr>
        <p:txBody>
          <a:bodyPr>
            <a:normAutofit fontScale="85000" lnSpcReduction="20000"/>
          </a:bodyPr>
          <a:lstStyle/>
          <a:p>
            <a:r>
              <a:rPr lang="tr-TR" b="1" dirty="0" err="1" smtClean="0">
                <a:solidFill>
                  <a:schemeClr val="tx1">
                    <a:lumMod val="85000"/>
                  </a:schemeClr>
                </a:solidFill>
              </a:rPr>
              <a:t>Assoc</a:t>
            </a:r>
            <a:r>
              <a:rPr lang="tr-TR" b="1" dirty="0" smtClean="0">
                <a:solidFill>
                  <a:schemeClr val="tx1">
                    <a:lumMod val="85000"/>
                  </a:schemeClr>
                </a:solidFill>
              </a:rPr>
              <a:t>. Prof. Dr. Yasemin SALGIRLI DEMİRBAŞ</a:t>
            </a:r>
          </a:p>
          <a:p>
            <a:r>
              <a:rPr lang="tr-TR" b="1" dirty="0" err="1" smtClean="0">
                <a:solidFill>
                  <a:schemeClr val="tx1">
                    <a:lumMod val="85000"/>
                  </a:schemeClr>
                </a:solidFill>
              </a:rPr>
              <a:t>Resident</a:t>
            </a:r>
            <a:r>
              <a:rPr lang="tr-TR" b="1" dirty="0" smtClean="0">
                <a:solidFill>
                  <a:schemeClr val="tx1">
                    <a:lumMod val="85000"/>
                  </a:schemeClr>
                </a:solidFill>
              </a:rPr>
              <a:t> ECAWBM</a:t>
            </a:r>
            <a:endParaRPr lang="tr-TR" b="1" dirty="0">
              <a:solidFill>
                <a:schemeClr val="tx1">
                  <a:lumMod val="85000"/>
                </a:schemeClr>
              </a:solidFill>
            </a:endParaRP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38813" y="5923245"/>
            <a:ext cx="889298" cy="889298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65679" y="6037118"/>
            <a:ext cx="2646212" cy="661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1408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549130" y="285557"/>
            <a:ext cx="11431588" cy="1507067"/>
          </a:xfrm>
        </p:spPr>
        <p:txBody>
          <a:bodyPr>
            <a:normAutofit/>
          </a:bodyPr>
          <a:lstStyle/>
          <a:p>
            <a:r>
              <a:rPr lang="en-US" sz="2400" b="1" cap="none" dirty="0" smtClean="0"/>
              <a:t>WHAT IS THE MECHANISM THAT PREVENTS CELLS FROM SWELLING AND RUPTURING?</a:t>
            </a:r>
            <a:endParaRPr lang="en-US" sz="2400" b="1" cap="none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11728" y="1449725"/>
            <a:ext cx="6172199" cy="4971857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The answer is the sodium pump (Na⁺- K⁺ ATPase) in the cell membrane</a:t>
            </a:r>
            <a:r>
              <a:rPr lang="en-US" dirty="0" smtClean="0">
                <a:solidFill>
                  <a:schemeClr val="tx1">
                    <a:lumMod val="85000"/>
                  </a:schemeClr>
                </a:solidFill>
              </a:rPr>
              <a:t>.</a:t>
            </a:r>
            <a:endParaRPr lang="tr-TR" dirty="0" smtClean="0">
              <a:solidFill>
                <a:schemeClr val="tx1">
                  <a:lumMod val="85000"/>
                </a:schemeClr>
              </a:solidFill>
            </a:endParaRPr>
          </a:p>
          <a:p>
            <a:r>
              <a:rPr lang="en-US" dirty="0" smtClean="0">
                <a:solidFill>
                  <a:schemeClr val="tx1">
                    <a:lumMod val="85000"/>
                  </a:schemeClr>
                </a:solidFill>
              </a:rPr>
              <a:t>The 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presence of the ATP-driven Na⁺ and K⁺ pump is nature’s way of preventing cells from rupturing by continuously pushing out excess ions</a:t>
            </a:r>
            <a:r>
              <a:rPr lang="en-US" dirty="0" smtClean="0">
                <a:solidFill>
                  <a:schemeClr val="tx1">
                    <a:lumMod val="85000"/>
                  </a:schemeClr>
                </a:solidFill>
              </a:rPr>
              <a:t>.</a:t>
            </a:r>
            <a:endParaRPr lang="en-US" dirty="0">
              <a:solidFill>
                <a:schemeClr val="tx1">
                  <a:lumMod val="85000"/>
                </a:schemeClr>
              </a:solidFill>
            </a:endParaRPr>
          </a:p>
          <a:p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The pump together with the membrane’s low permeability to sodium effectively prevents sodium from entering the cell. </a:t>
            </a:r>
            <a:endParaRPr lang="tr-TR" dirty="0" smtClean="0">
              <a:solidFill>
                <a:schemeClr val="tx1">
                  <a:lumMod val="85000"/>
                </a:schemeClr>
              </a:solidFill>
            </a:endParaRPr>
          </a:p>
          <a:p>
            <a:r>
              <a:rPr lang="en-US" dirty="0" smtClean="0">
                <a:solidFill>
                  <a:schemeClr val="tx1">
                    <a:lumMod val="85000"/>
                  </a:schemeClr>
                </a:solidFill>
              </a:rPr>
              <a:t>The 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sodium pump renders the membrane impermeable to sodium, setting up a second </a:t>
            </a:r>
            <a:r>
              <a:rPr lang="en-US" dirty="0" err="1">
                <a:solidFill>
                  <a:schemeClr val="tx1">
                    <a:lumMod val="85000"/>
                  </a:schemeClr>
                </a:solidFill>
              </a:rPr>
              <a:t>Donnan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en-US" dirty="0" smtClean="0">
                <a:solidFill>
                  <a:schemeClr val="tx1">
                    <a:lumMod val="85000"/>
                  </a:schemeClr>
                </a:solidFill>
              </a:rPr>
              <a:t>Equilibrium</a:t>
            </a:r>
            <a:r>
              <a:rPr lang="tr-TR" dirty="0" smtClean="0">
                <a:solidFill>
                  <a:schemeClr val="tx1">
                    <a:lumMod val="85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762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549130" y="285557"/>
            <a:ext cx="11431588" cy="1507067"/>
          </a:xfrm>
        </p:spPr>
        <p:txBody>
          <a:bodyPr>
            <a:normAutofit/>
          </a:bodyPr>
          <a:lstStyle/>
          <a:p>
            <a:r>
              <a:rPr lang="tr-TR" sz="2400" b="1" cap="none" dirty="0" smtClean="0"/>
              <a:t>FACILITATED DIFFUSION</a:t>
            </a:r>
            <a:endParaRPr lang="en-US" sz="2400" b="1" cap="none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11728" y="1449725"/>
            <a:ext cx="6172199" cy="4971857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The </a:t>
            </a:r>
            <a:r>
              <a:rPr lang="en-US" dirty="0" smtClean="0">
                <a:solidFill>
                  <a:schemeClr val="tx1">
                    <a:lumMod val="85000"/>
                  </a:schemeClr>
                </a:solidFill>
              </a:rPr>
              <a:t>term</a:t>
            </a:r>
            <a:r>
              <a:rPr lang="tr-TR" dirty="0" smtClean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en-US" dirty="0" smtClean="0">
                <a:solidFill>
                  <a:schemeClr val="tx1">
                    <a:lumMod val="85000"/>
                  </a:schemeClr>
                </a:solidFill>
              </a:rPr>
              <a:t>arose 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because the end results of both diffusion and </a:t>
            </a:r>
            <a:r>
              <a:rPr lang="en-US" dirty="0" smtClean="0">
                <a:solidFill>
                  <a:schemeClr val="tx1">
                    <a:lumMod val="85000"/>
                  </a:schemeClr>
                </a:solidFill>
              </a:rPr>
              <a:t>facilitated</a:t>
            </a:r>
            <a:r>
              <a:rPr lang="tr-TR" dirty="0" smtClean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en-US" dirty="0" smtClean="0">
                <a:solidFill>
                  <a:schemeClr val="tx1">
                    <a:lumMod val="85000"/>
                  </a:schemeClr>
                </a:solidFill>
              </a:rPr>
              <a:t>diffusion 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are the same. </a:t>
            </a:r>
            <a:endParaRPr lang="tr-TR" dirty="0" smtClean="0">
              <a:solidFill>
                <a:schemeClr val="tx1">
                  <a:lumMod val="85000"/>
                </a:schemeClr>
              </a:solidFill>
            </a:endParaRPr>
          </a:p>
          <a:p>
            <a:r>
              <a:rPr lang="en-US" dirty="0" smtClean="0">
                <a:solidFill>
                  <a:schemeClr val="tx1">
                    <a:lumMod val="85000"/>
                  </a:schemeClr>
                </a:solidFill>
              </a:rPr>
              <a:t>In 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both processes, </a:t>
            </a:r>
            <a:r>
              <a:rPr lang="en-US" dirty="0" smtClean="0">
                <a:solidFill>
                  <a:schemeClr val="tx1">
                    <a:lumMod val="85000"/>
                  </a:schemeClr>
                </a:solidFill>
              </a:rPr>
              <a:t>the</a:t>
            </a:r>
            <a:r>
              <a:rPr lang="tr-TR" dirty="0" smtClean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en-US" dirty="0" smtClean="0">
                <a:solidFill>
                  <a:schemeClr val="tx1">
                    <a:lumMod val="85000"/>
                  </a:schemeClr>
                </a:solidFill>
              </a:rPr>
              <a:t>net 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flux of </a:t>
            </a:r>
            <a:r>
              <a:rPr lang="tr-TR" sz="2100" dirty="0" err="1" smtClean="0">
                <a:solidFill>
                  <a:schemeClr val="tx1">
                    <a:lumMod val="85000"/>
                  </a:schemeClr>
                </a:solidFill>
              </a:rPr>
              <a:t>molecules</a:t>
            </a:r>
            <a:r>
              <a:rPr lang="tr-TR" sz="2100" dirty="0" smtClean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en-US" dirty="0" smtClean="0">
                <a:solidFill>
                  <a:schemeClr val="tx1">
                    <a:lumMod val="85000"/>
                  </a:schemeClr>
                </a:solidFill>
              </a:rPr>
              <a:t>across 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a </a:t>
            </a:r>
            <a:r>
              <a:rPr lang="en-US" dirty="0" smtClean="0">
                <a:solidFill>
                  <a:schemeClr val="tx1">
                    <a:lumMod val="85000"/>
                  </a:schemeClr>
                </a:solidFill>
              </a:rPr>
              <a:t>membrane</a:t>
            </a:r>
            <a:r>
              <a:rPr lang="tr-TR" dirty="0" smtClean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en-US" dirty="0" smtClean="0">
                <a:solidFill>
                  <a:schemeClr val="tx1">
                    <a:lumMod val="85000"/>
                  </a:schemeClr>
                </a:solidFill>
              </a:rPr>
              <a:t>proceeds 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from higher to lower </a:t>
            </a:r>
            <a:r>
              <a:rPr lang="en-US" dirty="0" err="1" smtClean="0">
                <a:solidFill>
                  <a:schemeClr val="tx1">
                    <a:lumMod val="85000"/>
                  </a:schemeClr>
                </a:solidFill>
              </a:rPr>
              <a:t>concentratio</a:t>
            </a:r>
            <a:r>
              <a:rPr lang="tr-TR" dirty="0" smtClean="0">
                <a:solidFill>
                  <a:schemeClr val="tx1">
                    <a:lumMod val="85000"/>
                  </a:schemeClr>
                </a:solidFill>
              </a:rPr>
              <a:t>n</a:t>
            </a:r>
          </a:p>
          <a:p>
            <a:r>
              <a:rPr lang="tr-TR" dirty="0" err="1" smtClean="0">
                <a:solidFill>
                  <a:schemeClr val="tx1">
                    <a:lumMod val="85000"/>
                  </a:schemeClr>
                </a:solidFill>
              </a:rPr>
              <a:t>It</a:t>
            </a:r>
            <a:r>
              <a:rPr lang="tr-TR" dirty="0" smtClean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en-US" dirty="0" smtClean="0">
                <a:solidFill>
                  <a:schemeClr val="tx1">
                    <a:lumMod val="85000"/>
                  </a:schemeClr>
                </a:solidFill>
              </a:rPr>
              <a:t>continues 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until the concentrations on the two </a:t>
            </a:r>
            <a:r>
              <a:rPr lang="en-US" dirty="0" smtClean="0">
                <a:solidFill>
                  <a:schemeClr val="tx1">
                    <a:lumMod val="85000"/>
                  </a:schemeClr>
                </a:solidFill>
              </a:rPr>
              <a:t>sides</a:t>
            </a:r>
            <a:r>
              <a:rPr lang="tr-TR" dirty="0" smtClean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en-US" dirty="0" smtClean="0">
                <a:solidFill>
                  <a:schemeClr val="tx1">
                    <a:lumMod val="85000"/>
                  </a:schemeClr>
                </a:solidFill>
              </a:rPr>
              <a:t>of 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the membrane become equal. </a:t>
            </a:r>
            <a:endParaRPr lang="tr-TR" dirty="0" smtClean="0">
              <a:solidFill>
                <a:schemeClr val="tx1">
                  <a:lumMod val="85000"/>
                </a:schemeClr>
              </a:solidFill>
            </a:endParaRPr>
          </a:p>
          <a:p>
            <a:r>
              <a:rPr lang="en-US" dirty="0" smtClean="0">
                <a:solidFill>
                  <a:schemeClr val="tx1">
                    <a:lumMod val="85000"/>
                  </a:schemeClr>
                </a:solidFill>
              </a:rPr>
              <a:t>Neither 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diffusion nor facilitated </a:t>
            </a:r>
            <a:r>
              <a:rPr lang="en-US" dirty="0" smtClean="0">
                <a:solidFill>
                  <a:schemeClr val="tx1">
                    <a:lumMod val="85000"/>
                  </a:schemeClr>
                </a:solidFill>
              </a:rPr>
              <a:t>diffusion</a:t>
            </a:r>
            <a:r>
              <a:rPr lang="tr-TR" dirty="0" smtClean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en-US" dirty="0" smtClean="0">
                <a:solidFill>
                  <a:schemeClr val="tx1">
                    <a:lumMod val="85000"/>
                  </a:schemeClr>
                </a:solidFill>
              </a:rPr>
              <a:t>is 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coupled to energy derived from metabolism,</a:t>
            </a:r>
          </a:p>
          <a:p>
            <a:r>
              <a:rPr lang="tr-TR" dirty="0" smtClean="0">
                <a:solidFill>
                  <a:schemeClr val="tx1">
                    <a:lumMod val="85000"/>
                  </a:schemeClr>
                </a:solidFill>
              </a:rPr>
              <a:t>T</a:t>
            </a:r>
            <a:r>
              <a:rPr lang="en-US" dirty="0" smtClean="0">
                <a:solidFill>
                  <a:schemeClr val="tx1">
                    <a:lumMod val="85000"/>
                  </a:schemeClr>
                </a:solidFill>
              </a:rPr>
              <a:t>hey 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are incapable of moving solute from </a:t>
            </a:r>
            <a:r>
              <a:rPr lang="en-US" dirty="0" smtClean="0">
                <a:solidFill>
                  <a:schemeClr val="tx1">
                    <a:lumMod val="85000"/>
                  </a:schemeClr>
                </a:solidFill>
              </a:rPr>
              <a:t>a</a:t>
            </a:r>
            <a:r>
              <a:rPr lang="tr-TR" dirty="0" smtClean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en-US" dirty="0" smtClean="0">
                <a:solidFill>
                  <a:schemeClr val="tx1">
                    <a:lumMod val="85000"/>
                  </a:schemeClr>
                </a:solidFill>
              </a:rPr>
              <a:t>lower 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to a higher concentration across a membrane.</a:t>
            </a:r>
            <a:endParaRPr lang="tr-TR" dirty="0" smtClean="0">
              <a:solidFill>
                <a:schemeClr val="tx1">
                  <a:lumMod val="8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8258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549130" y="285557"/>
            <a:ext cx="11431588" cy="1507067"/>
          </a:xfrm>
        </p:spPr>
        <p:txBody>
          <a:bodyPr>
            <a:normAutofit/>
          </a:bodyPr>
          <a:lstStyle/>
          <a:p>
            <a:r>
              <a:rPr lang="tr-TR" sz="2400" b="1" cap="none" dirty="0" smtClean="0"/>
              <a:t>FACILITATED DIFFUSION</a:t>
            </a:r>
            <a:endParaRPr lang="en-US" sz="2400" b="1" cap="none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11728" y="1449725"/>
            <a:ext cx="6172199" cy="4971857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Among the most important </a:t>
            </a:r>
            <a:r>
              <a:rPr lang="en-US" dirty="0" smtClean="0">
                <a:solidFill>
                  <a:schemeClr val="tx1">
                    <a:lumMod val="85000"/>
                  </a:schemeClr>
                </a:solidFill>
              </a:rPr>
              <a:t>facilitated-diffusion</a:t>
            </a:r>
            <a:r>
              <a:rPr lang="tr-TR" dirty="0" smtClean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en-US" dirty="0" smtClean="0">
                <a:solidFill>
                  <a:schemeClr val="tx1">
                    <a:lumMod val="85000"/>
                  </a:schemeClr>
                </a:solidFill>
              </a:rPr>
              <a:t>systems 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in the body are those that move glucose </a:t>
            </a:r>
            <a:r>
              <a:rPr lang="en-US" dirty="0" smtClean="0">
                <a:solidFill>
                  <a:schemeClr val="tx1">
                    <a:lumMod val="85000"/>
                  </a:schemeClr>
                </a:solidFill>
              </a:rPr>
              <a:t>across</a:t>
            </a:r>
            <a:r>
              <a:rPr lang="tr-TR" dirty="0" smtClean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en-US" dirty="0" smtClean="0">
                <a:solidFill>
                  <a:schemeClr val="tx1">
                    <a:lumMod val="85000"/>
                  </a:schemeClr>
                </a:solidFill>
              </a:rPr>
              <a:t>plasma 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membranes. </a:t>
            </a:r>
            <a:endParaRPr lang="tr-TR" dirty="0" smtClean="0">
              <a:solidFill>
                <a:schemeClr val="tx1">
                  <a:lumMod val="85000"/>
                </a:schemeClr>
              </a:solidFill>
            </a:endParaRPr>
          </a:p>
          <a:p>
            <a:r>
              <a:rPr lang="en-US" dirty="0" smtClean="0">
                <a:solidFill>
                  <a:schemeClr val="tx1">
                    <a:lumMod val="85000"/>
                  </a:schemeClr>
                </a:solidFill>
              </a:rPr>
              <a:t>One</a:t>
            </a:r>
            <a:r>
              <a:rPr lang="tr-TR" dirty="0" smtClean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en-US" dirty="0" smtClean="0">
                <a:solidFill>
                  <a:schemeClr val="tx1">
                    <a:lumMod val="85000"/>
                  </a:schemeClr>
                </a:solidFill>
              </a:rPr>
              <a:t>might 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expect that as a result of facilitated diffusion </a:t>
            </a:r>
            <a:r>
              <a:rPr lang="en-US" dirty="0" smtClean="0">
                <a:solidFill>
                  <a:schemeClr val="tx1">
                    <a:lumMod val="85000"/>
                  </a:schemeClr>
                </a:solidFill>
              </a:rPr>
              <a:t>the</a:t>
            </a:r>
            <a:r>
              <a:rPr lang="tr-TR" dirty="0" smtClean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en-US" dirty="0" smtClean="0">
                <a:solidFill>
                  <a:schemeClr val="tx1">
                    <a:lumMod val="85000"/>
                  </a:schemeClr>
                </a:solidFill>
              </a:rPr>
              <a:t>glucose 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concentration inside cells would become </a:t>
            </a:r>
            <a:r>
              <a:rPr lang="en-US" dirty="0" smtClean="0">
                <a:solidFill>
                  <a:schemeClr val="tx1">
                    <a:lumMod val="85000"/>
                  </a:schemeClr>
                </a:solidFill>
              </a:rPr>
              <a:t>equal</a:t>
            </a:r>
            <a:r>
              <a:rPr lang="tr-TR" dirty="0" smtClean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en-US" dirty="0" smtClean="0">
                <a:solidFill>
                  <a:schemeClr val="tx1">
                    <a:lumMod val="85000"/>
                  </a:schemeClr>
                </a:solidFill>
              </a:rPr>
              <a:t>to 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the extracellular concentration. </a:t>
            </a:r>
            <a:endParaRPr lang="tr-TR" dirty="0" smtClean="0">
              <a:solidFill>
                <a:schemeClr val="tx1">
                  <a:lumMod val="85000"/>
                </a:schemeClr>
              </a:solidFill>
            </a:endParaRPr>
          </a:p>
          <a:p>
            <a:r>
              <a:rPr lang="en-US" dirty="0" smtClean="0">
                <a:solidFill>
                  <a:schemeClr val="tx1">
                    <a:lumMod val="85000"/>
                  </a:schemeClr>
                </a:solidFill>
              </a:rPr>
              <a:t>This 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does not </a:t>
            </a:r>
            <a:r>
              <a:rPr lang="en-US" dirty="0" err="1" smtClean="0">
                <a:solidFill>
                  <a:schemeClr val="tx1">
                    <a:lumMod val="85000"/>
                  </a:schemeClr>
                </a:solidFill>
              </a:rPr>
              <a:t>oc</a:t>
            </a:r>
            <a:r>
              <a:rPr lang="tr-TR" smtClean="0">
                <a:solidFill>
                  <a:schemeClr val="tx1">
                    <a:lumMod val="85000"/>
                  </a:schemeClr>
                </a:solidFill>
              </a:rPr>
              <a:t>c</a:t>
            </a:r>
            <a:r>
              <a:rPr lang="en-US" smtClean="0">
                <a:solidFill>
                  <a:schemeClr val="tx1">
                    <a:lumMod val="85000"/>
                  </a:schemeClr>
                </a:solidFill>
              </a:rPr>
              <a:t>ur</a:t>
            </a:r>
            <a:r>
              <a:rPr lang="tr-TR" dirty="0" smtClean="0">
                <a:solidFill>
                  <a:schemeClr val="tx1">
                    <a:lumMod val="85000"/>
                  </a:schemeClr>
                </a:solidFill>
              </a:rPr>
              <a:t> - </a:t>
            </a:r>
            <a:r>
              <a:rPr lang="en-US" dirty="0" smtClean="0">
                <a:solidFill>
                  <a:schemeClr val="tx1">
                    <a:lumMod val="85000"/>
                  </a:schemeClr>
                </a:solidFill>
              </a:rPr>
              <a:t>because 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glucose is </a:t>
            </a:r>
            <a:r>
              <a:rPr lang="en-US" dirty="0" smtClean="0">
                <a:solidFill>
                  <a:schemeClr val="tx1">
                    <a:lumMod val="85000"/>
                  </a:schemeClr>
                </a:solidFill>
              </a:rPr>
              <a:t>metabolized</a:t>
            </a:r>
            <a:r>
              <a:rPr lang="tr-TR" dirty="0" smtClean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en-US" dirty="0" smtClean="0">
                <a:solidFill>
                  <a:schemeClr val="tx1">
                    <a:lumMod val="85000"/>
                  </a:schemeClr>
                </a:solidFill>
              </a:rPr>
              <a:t>to 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glucose 6-phosphate almost as quickly as it enters</a:t>
            </a:r>
            <a:r>
              <a:rPr lang="en-US" dirty="0" smtClean="0">
                <a:solidFill>
                  <a:schemeClr val="tx1">
                    <a:lumMod val="85000"/>
                  </a:schemeClr>
                </a:solidFill>
              </a:rPr>
              <a:t>.</a:t>
            </a:r>
            <a:endParaRPr lang="en-US" dirty="0">
              <a:solidFill>
                <a:schemeClr val="tx1">
                  <a:lumMod val="8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0257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549130" y="285557"/>
            <a:ext cx="11431588" cy="1507067"/>
          </a:xfrm>
        </p:spPr>
        <p:txBody>
          <a:bodyPr>
            <a:normAutofit/>
          </a:bodyPr>
          <a:lstStyle/>
          <a:p>
            <a:r>
              <a:rPr lang="tr-TR" sz="3200" b="1" dirty="0"/>
              <a:t>OSMOSIS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11728" y="1449725"/>
            <a:ext cx="6172199" cy="4971857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Artificial phospholipid bilayer</a:t>
            </a:r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are somewhat permeable to water</a:t>
            </a:r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tr-TR" dirty="0" err="1">
                <a:solidFill>
                  <a:schemeClr val="tx1">
                    <a:lumMod val="85000"/>
                  </a:schemeClr>
                </a:solidFill>
              </a:rPr>
              <a:t>to</a:t>
            </a:r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some extent, through the membrane lipid layer. </a:t>
            </a:r>
            <a:endParaRPr lang="tr-TR" dirty="0">
              <a:solidFill>
                <a:schemeClr val="tx1">
                  <a:lumMod val="85000"/>
                </a:schemeClr>
              </a:solidFill>
            </a:endParaRPr>
          </a:p>
          <a:p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Most</a:t>
            </a:r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plasma membranes</a:t>
            </a:r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have a permeability to</a:t>
            </a:r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water that is 10 times greater than that of an artificial</a:t>
            </a:r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lipid membrane. </a:t>
            </a:r>
            <a:endParaRPr lang="tr-TR" dirty="0">
              <a:solidFill>
                <a:schemeClr val="tx1">
                  <a:lumMod val="85000"/>
                </a:schemeClr>
              </a:solidFill>
            </a:endParaRPr>
          </a:p>
          <a:p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The reason is that a group of membrane</a:t>
            </a:r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proteins known as </a:t>
            </a:r>
            <a:r>
              <a:rPr lang="en-US" b="1" dirty="0" err="1">
                <a:solidFill>
                  <a:schemeClr val="tx1">
                    <a:lumMod val="85000"/>
                  </a:schemeClr>
                </a:solidFill>
              </a:rPr>
              <a:t>aquaporins</a:t>
            </a:r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.</a:t>
            </a:r>
          </a:p>
          <a:p>
            <a:r>
              <a:rPr lang="tr-TR" dirty="0" err="1">
                <a:solidFill>
                  <a:schemeClr val="tx1">
                    <a:lumMod val="85000"/>
                  </a:schemeClr>
                </a:solidFill>
              </a:rPr>
              <a:t>They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 form channels</a:t>
            </a:r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through which water can diffuse.</a:t>
            </a:r>
            <a:endParaRPr lang="tr-TR" dirty="0">
              <a:solidFill>
                <a:schemeClr val="tx1">
                  <a:lumMod val="85000"/>
                </a:schemeClr>
              </a:solidFill>
            </a:endParaRPr>
          </a:p>
          <a:p>
            <a:r>
              <a:rPr lang="en-US" b="1" dirty="0">
                <a:solidFill>
                  <a:schemeClr val="tx1">
                    <a:lumMod val="85000"/>
                  </a:schemeClr>
                </a:solidFill>
              </a:rPr>
              <a:t>The net diffusion of water across a membrane is</a:t>
            </a:r>
            <a:r>
              <a:rPr lang="tr-TR" b="1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en-US" b="1" dirty="0">
                <a:solidFill>
                  <a:schemeClr val="tx1">
                    <a:lumMod val="85000"/>
                  </a:schemeClr>
                </a:solidFill>
              </a:rPr>
              <a:t>called osmosis.</a:t>
            </a:r>
            <a:endParaRPr lang="tr-TR" b="1" dirty="0">
              <a:solidFill>
                <a:schemeClr val="tx1">
                  <a:lumMod val="8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74684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549130" y="285557"/>
            <a:ext cx="11431588" cy="1507067"/>
          </a:xfrm>
        </p:spPr>
        <p:txBody>
          <a:bodyPr>
            <a:normAutofit/>
          </a:bodyPr>
          <a:lstStyle/>
          <a:p>
            <a:r>
              <a:rPr lang="tr-TR" sz="3200" b="1" dirty="0"/>
              <a:t>OSMOSIS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11728" y="1449725"/>
            <a:ext cx="6172199" cy="4971857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As with any diffusion process, there</a:t>
            </a:r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must be a concentration difference in order to produce</a:t>
            </a:r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a net flux. </a:t>
            </a:r>
            <a:endParaRPr lang="tr-TR" dirty="0">
              <a:solidFill>
                <a:schemeClr val="tx1">
                  <a:lumMod val="85000"/>
                </a:schemeClr>
              </a:solidFill>
            </a:endParaRPr>
          </a:p>
          <a:p>
            <a:r>
              <a:rPr lang="en-US" b="1" dirty="0">
                <a:solidFill>
                  <a:schemeClr val="tx1">
                    <a:lumMod val="85000"/>
                  </a:schemeClr>
                </a:solidFill>
              </a:rPr>
              <a:t>How can a difference in water concentration</a:t>
            </a:r>
            <a:r>
              <a:rPr lang="tr-TR" b="1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en-US" b="1" dirty="0">
                <a:solidFill>
                  <a:schemeClr val="tx1">
                    <a:lumMod val="85000"/>
                  </a:schemeClr>
                </a:solidFill>
              </a:rPr>
              <a:t>be established across a membrane?</a:t>
            </a:r>
            <a:endParaRPr lang="tr-TR" b="1" dirty="0">
              <a:solidFill>
                <a:schemeClr val="tx1">
                  <a:lumMod val="85000"/>
                </a:schemeClr>
              </a:solidFill>
            </a:endParaRPr>
          </a:p>
          <a:p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T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he water concentration in a solution depends</a:t>
            </a:r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upon the number of solute particles</a:t>
            </a:r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.</a:t>
            </a:r>
          </a:p>
          <a:p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The total solute concentration</a:t>
            </a:r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of a solution is known as its </a:t>
            </a:r>
            <a:r>
              <a:rPr lang="en-US" b="1" dirty="0" err="1">
                <a:solidFill>
                  <a:schemeClr val="tx1">
                    <a:lumMod val="85000"/>
                  </a:schemeClr>
                </a:solidFill>
              </a:rPr>
              <a:t>osmolarity</a:t>
            </a:r>
            <a:r>
              <a:rPr lang="en-US" b="1" dirty="0">
                <a:solidFill>
                  <a:schemeClr val="tx1">
                    <a:lumMod val="85000"/>
                  </a:schemeClr>
                </a:solidFill>
              </a:rPr>
              <a:t>. </a:t>
            </a:r>
            <a:endParaRPr lang="tr-TR" b="1" dirty="0">
              <a:solidFill>
                <a:schemeClr val="tx1">
                  <a:lumMod val="85000"/>
                </a:schemeClr>
              </a:solidFill>
            </a:endParaRPr>
          </a:p>
          <a:p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One</a:t>
            </a:r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85000"/>
                  </a:schemeClr>
                </a:solidFill>
              </a:rPr>
              <a:t>osmol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 is equal to 1 </a:t>
            </a:r>
            <a:r>
              <a:rPr lang="en-US" dirty="0" err="1">
                <a:solidFill>
                  <a:schemeClr val="tx1">
                    <a:lumMod val="85000"/>
                  </a:schemeClr>
                </a:solidFill>
              </a:rPr>
              <a:t>mol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 of solute particles. Thus, a</a:t>
            </a:r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1 M solution of glucose has a concentration of 1 </a:t>
            </a:r>
            <a:r>
              <a:rPr lang="en-US" dirty="0" err="1">
                <a:solidFill>
                  <a:schemeClr val="tx1">
                    <a:lumMod val="85000"/>
                  </a:schemeClr>
                </a:solidFill>
              </a:rPr>
              <a:t>Osm</a:t>
            </a:r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(1 </a:t>
            </a:r>
            <a:r>
              <a:rPr lang="en-US" dirty="0" err="1">
                <a:solidFill>
                  <a:schemeClr val="tx1">
                    <a:lumMod val="85000"/>
                  </a:schemeClr>
                </a:solidFill>
              </a:rPr>
              <a:t>osmol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 per liter), whereas a 1 M solution of sodium</a:t>
            </a:r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chloride contains 2 </a:t>
            </a:r>
            <a:r>
              <a:rPr lang="en-US" dirty="0" err="1">
                <a:solidFill>
                  <a:schemeClr val="tx1">
                    <a:lumMod val="85000"/>
                  </a:schemeClr>
                </a:solidFill>
              </a:rPr>
              <a:t>osmol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 of solute per liter of solution</a:t>
            </a:r>
            <a:endParaRPr lang="tr-TR" dirty="0">
              <a:solidFill>
                <a:schemeClr val="tx1">
                  <a:lumMod val="8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90847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549130" y="285557"/>
            <a:ext cx="11431588" cy="1507067"/>
          </a:xfrm>
        </p:spPr>
        <p:txBody>
          <a:bodyPr>
            <a:normAutofit/>
          </a:bodyPr>
          <a:lstStyle/>
          <a:p>
            <a:r>
              <a:rPr lang="tr-TR" sz="3200" b="1" dirty="0"/>
              <a:t>OSMOSIS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11728" y="1449725"/>
            <a:ext cx="6172199" cy="4971857"/>
          </a:xfrm>
        </p:spPr>
        <p:txBody>
          <a:bodyPr>
            <a:normAutofit/>
          </a:bodyPr>
          <a:lstStyle/>
          <a:p>
            <a:r>
              <a:rPr lang="tr-TR" b="1" dirty="0">
                <a:solidFill>
                  <a:schemeClr val="tx1">
                    <a:lumMod val="85000"/>
                  </a:schemeClr>
                </a:solidFill>
              </a:rPr>
              <a:t>O</a:t>
            </a:r>
            <a:r>
              <a:rPr lang="en-US" b="1" dirty="0" err="1">
                <a:solidFill>
                  <a:schemeClr val="tx1">
                    <a:lumMod val="85000"/>
                  </a:schemeClr>
                </a:solidFill>
              </a:rPr>
              <a:t>smolarity</a:t>
            </a:r>
            <a:r>
              <a:rPr lang="en-US" b="1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refers to the concentration of</a:t>
            </a:r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solute particles, </a:t>
            </a:r>
            <a:endParaRPr lang="tr-TR" dirty="0">
              <a:solidFill>
                <a:schemeClr val="tx1">
                  <a:lumMod val="85000"/>
                </a:schemeClr>
              </a:solidFill>
            </a:endParaRPr>
          </a:p>
          <a:p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I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t also determines</a:t>
            </a:r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the water concentration in the solution </a:t>
            </a:r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- </a:t>
            </a:r>
            <a:r>
              <a:rPr lang="en-US" i="1" dirty="0">
                <a:solidFill>
                  <a:schemeClr val="tx1">
                    <a:lumMod val="85000"/>
                  </a:schemeClr>
                </a:solidFill>
              </a:rPr>
              <a:t>the higher the </a:t>
            </a:r>
            <a:r>
              <a:rPr lang="en-US" i="1" dirty="0" err="1">
                <a:solidFill>
                  <a:schemeClr val="tx1">
                    <a:lumMod val="85000"/>
                  </a:schemeClr>
                </a:solidFill>
              </a:rPr>
              <a:t>osmolarity</a:t>
            </a:r>
            <a:r>
              <a:rPr lang="en-US" i="1" dirty="0">
                <a:solidFill>
                  <a:schemeClr val="tx1">
                    <a:lumMod val="85000"/>
                  </a:schemeClr>
                </a:solidFill>
              </a:rPr>
              <a:t>, the lower the water concentration.</a:t>
            </a:r>
            <a:endParaRPr lang="tr-TR" i="1" dirty="0">
              <a:solidFill>
                <a:schemeClr val="tx1">
                  <a:lumMod val="85000"/>
                </a:schemeClr>
              </a:solidFill>
            </a:endParaRPr>
          </a:p>
          <a:p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T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he pressure that must be applied to the solution</a:t>
            </a:r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to prevent the net flow of water into the solution</a:t>
            </a:r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 - </a:t>
            </a:r>
            <a:r>
              <a:rPr lang="en-US" b="1" dirty="0">
                <a:solidFill>
                  <a:schemeClr val="tx1">
                    <a:lumMod val="85000"/>
                  </a:schemeClr>
                </a:solidFill>
              </a:rPr>
              <a:t>osmotic pressure</a:t>
            </a:r>
            <a:endParaRPr lang="tr-TR" b="1" dirty="0">
              <a:solidFill>
                <a:schemeClr val="tx1">
                  <a:lumMod val="85000"/>
                </a:schemeClr>
              </a:solidFill>
            </a:endParaRPr>
          </a:p>
          <a:p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The</a:t>
            </a:r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greater the </a:t>
            </a:r>
            <a:r>
              <a:rPr lang="en-US" dirty="0" err="1">
                <a:solidFill>
                  <a:schemeClr val="tx1">
                    <a:lumMod val="85000"/>
                  </a:schemeClr>
                </a:solidFill>
              </a:rPr>
              <a:t>osmolarity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 of a solution, the greater its osmotic</a:t>
            </a:r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pressure.</a:t>
            </a:r>
            <a:endParaRPr lang="tr-TR" dirty="0">
              <a:solidFill>
                <a:schemeClr val="tx1">
                  <a:lumMod val="85000"/>
                </a:schemeClr>
              </a:solidFill>
            </a:endParaRPr>
          </a:p>
          <a:p>
            <a:endParaRPr lang="tr-TR" i="1" dirty="0">
              <a:solidFill>
                <a:schemeClr val="tx1">
                  <a:lumMod val="8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87392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549130" y="285557"/>
            <a:ext cx="11431588" cy="1507067"/>
          </a:xfrm>
        </p:spPr>
        <p:txBody>
          <a:bodyPr>
            <a:normAutofit/>
          </a:bodyPr>
          <a:lstStyle/>
          <a:p>
            <a:r>
              <a:rPr lang="tr-TR" sz="3200" b="1" dirty="0"/>
              <a:t>TONICITY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11728" y="1449725"/>
            <a:ext cx="6172199" cy="4971857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chemeClr val="tx1">
                    <a:lumMod val="85000"/>
                  </a:schemeClr>
                </a:solidFill>
              </a:rPr>
              <a:t>The ability of an extracellular solution to make water move into or out of a cell by osmosis is know as its tonicity.</a:t>
            </a:r>
            <a:endParaRPr lang="tr-TR" b="1" dirty="0">
              <a:solidFill>
                <a:schemeClr val="tx1">
                  <a:lumMod val="85000"/>
                </a:schemeClr>
              </a:solidFill>
            </a:endParaRPr>
          </a:p>
          <a:p>
            <a:r>
              <a:rPr lang="en-US" b="1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A solution's tonicity is related to its </a:t>
            </a:r>
            <a:r>
              <a:rPr lang="en-US" dirty="0" err="1">
                <a:solidFill>
                  <a:schemeClr val="tx1">
                    <a:lumMod val="85000"/>
                  </a:schemeClr>
                </a:solidFill>
              </a:rPr>
              <a:t>osmolarity</a:t>
            </a:r>
            <a:endParaRPr lang="tr-TR" dirty="0">
              <a:solidFill>
                <a:schemeClr val="tx1">
                  <a:lumMod val="85000"/>
                </a:schemeClr>
              </a:solidFill>
            </a:endParaRPr>
          </a:p>
          <a:p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A solution with low </a:t>
            </a:r>
            <a:r>
              <a:rPr lang="en-US" dirty="0" err="1">
                <a:solidFill>
                  <a:schemeClr val="tx1">
                    <a:lumMod val="85000"/>
                  </a:schemeClr>
                </a:solidFill>
              </a:rPr>
              <a:t>osmolarity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 has fewer solute particles per liter of solution, while a solution with high </a:t>
            </a:r>
            <a:r>
              <a:rPr lang="en-US" dirty="0" err="1">
                <a:solidFill>
                  <a:schemeClr val="tx1">
                    <a:lumMod val="85000"/>
                  </a:schemeClr>
                </a:solidFill>
              </a:rPr>
              <a:t>osmolarity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 has more solute particles per liter of solution. </a:t>
            </a:r>
            <a:endParaRPr lang="tr-TR" dirty="0">
              <a:solidFill>
                <a:schemeClr val="tx1">
                  <a:lumMod val="85000"/>
                </a:schemeClr>
              </a:solidFill>
            </a:endParaRPr>
          </a:p>
          <a:p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When solutions of different </a:t>
            </a:r>
            <a:r>
              <a:rPr lang="en-US" dirty="0" err="1">
                <a:solidFill>
                  <a:schemeClr val="tx1">
                    <a:lumMod val="85000"/>
                  </a:schemeClr>
                </a:solidFill>
              </a:rPr>
              <a:t>osmolarities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 are separated by a membrane permeable to water, but not to solute, water will move from the side with lower </a:t>
            </a:r>
            <a:r>
              <a:rPr lang="en-US" dirty="0" err="1">
                <a:solidFill>
                  <a:schemeClr val="tx1">
                    <a:lumMod val="85000"/>
                  </a:schemeClr>
                </a:solidFill>
              </a:rPr>
              <a:t>osmolarity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 to the side with higher </a:t>
            </a:r>
            <a:r>
              <a:rPr lang="en-US" dirty="0" err="1">
                <a:solidFill>
                  <a:schemeClr val="tx1">
                    <a:lumMod val="85000"/>
                  </a:schemeClr>
                </a:solidFill>
              </a:rPr>
              <a:t>osmolarity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731197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549130" y="285557"/>
            <a:ext cx="11431588" cy="1507067"/>
          </a:xfrm>
        </p:spPr>
        <p:txBody>
          <a:bodyPr>
            <a:normAutofit/>
          </a:bodyPr>
          <a:lstStyle/>
          <a:p>
            <a:r>
              <a:rPr lang="tr-TR" sz="3200" b="1" dirty="0"/>
              <a:t>TONICITY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11728" y="1449725"/>
            <a:ext cx="6172199" cy="4971857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chemeClr val="tx1">
                    <a:lumMod val="85000"/>
                  </a:schemeClr>
                </a:solidFill>
              </a:rPr>
              <a:t>Three terms—hypotonic, isotonic, and 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hypertonic—are used to compare the </a:t>
            </a:r>
            <a:r>
              <a:rPr lang="en-US" dirty="0" err="1">
                <a:solidFill>
                  <a:schemeClr val="tx1">
                    <a:lumMod val="85000"/>
                  </a:schemeClr>
                </a:solidFill>
              </a:rPr>
              <a:t>osmolarity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 of a cell to the </a:t>
            </a:r>
            <a:r>
              <a:rPr lang="en-US" dirty="0" err="1">
                <a:solidFill>
                  <a:schemeClr val="tx1">
                    <a:lumMod val="85000"/>
                  </a:schemeClr>
                </a:solidFill>
              </a:rPr>
              <a:t>osmolarity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 of the extracellular fluid around it. </a:t>
            </a:r>
            <a:endParaRPr lang="tr-TR" dirty="0">
              <a:solidFill>
                <a:schemeClr val="tx1">
                  <a:lumMod val="85000"/>
                </a:schemeClr>
              </a:solidFill>
            </a:endParaRPr>
          </a:p>
          <a:p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If the extracellular fluid has lower </a:t>
            </a:r>
            <a:r>
              <a:rPr lang="en-US" dirty="0" err="1">
                <a:solidFill>
                  <a:schemeClr val="tx1">
                    <a:lumMod val="85000"/>
                  </a:schemeClr>
                </a:solidFill>
              </a:rPr>
              <a:t>osmolarity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 than the fluid inside the cell, it’s said to be </a:t>
            </a:r>
            <a:r>
              <a:rPr lang="en-US" b="1" dirty="0">
                <a:solidFill>
                  <a:schemeClr val="tx1">
                    <a:lumMod val="85000"/>
                  </a:schemeClr>
                </a:solidFill>
              </a:rPr>
              <a:t>hypotonic</a:t>
            </a:r>
            <a:r>
              <a:rPr lang="tr-TR" b="1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—</a:t>
            </a:r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the net flow of water will be into the cell.</a:t>
            </a:r>
          </a:p>
          <a:p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I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f the extracellular fluid has a higher </a:t>
            </a:r>
            <a:r>
              <a:rPr lang="en-US" dirty="0" err="1">
                <a:solidFill>
                  <a:schemeClr val="tx1">
                    <a:lumMod val="85000"/>
                  </a:schemeClr>
                </a:solidFill>
              </a:rPr>
              <a:t>osmolarity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 than the cell’s cytoplasm, it’s said to be </a:t>
            </a:r>
            <a:r>
              <a:rPr lang="en-US" b="1" dirty="0">
                <a:solidFill>
                  <a:schemeClr val="tx1">
                    <a:lumMod val="85000"/>
                  </a:schemeClr>
                </a:solidFill>
              </a:rPr>
              <a:t>hypertonic</a:t>
            </a:r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—</a:t>
            </a:r>
            <a:r>
              <a:rPr lang="tr-TR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water will move out of the cell to the region of higher solute concentration.</a:t>
            </a:r>
          </a:p>
          <a:p>
            <a:r>
              <a:rPr lang="en-US" b="1" dirty="0">
                <a:solidFill>
                  <a:schemeClr val="tx1">
                    <a:lumMod val="85000"/>
                  </a:schemeClr>
                </a:solidFill>
              </a:rPr>
              <a:t>In an isotonic solution</a:t>
            </a:r>
            <a:r>
              <a:rPr lang="tr-TR" b="1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en-US" b="1" dirty="0">
                <a:solidFill>
                  <a:schemeClr val="tx1">
                    <a:lumMod val="85000"/>
                  </a:schemeClr>
                </a:solidFill>
              </a:rPr>
              <a:t>—</a:t>
            </a:r>
            <a:r>
              <a:rPr lang="tr-TR" b="1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en-US" b="1" dirty="0">
                <a:solidFill>
                  <a:schemeClr val="tx1">
                    <a:lumMod val="85000"/>
                  </a:schemeClr>
                </a:solidFill>
              </a:rPr>
              <a:t>there will be no net movement of water into or out of the cell.</a:t>
            </a:r>
            <a:endParaRPr lang="tr-TR" b="1" dirty="0">
              <a:solidFill>
                <a:schemeClr val="tx1">
                  <a:lumMod val="8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15785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549130" y="285557"/>
            <a:ext cx="11431588" cy="1507067"/>
          </a:xfrm>
        </p:spPr>
        <p:txBody>
          <a:bodyPr>
            <a:normAutofit/>
          </a:bodyPr>
          <a:lstStyle/>
          <a:p>
            <a:r>
              <a:rPr lang="tr-TR" sz="3200" b="1" dirty="0" err="1" smtClean="0"/>
              <a:t>Donnan</a:t>
            </a:r>
            <a:r>
              <a:rPr lang="tr-TR" sz="3200" b="1" dirty="0" smtClean="0"/>
              <a:t> </a:t>
            </a:r>
            <a:r>
              <a:rPr lang="tr-TR" sz="3200" b="1" dirty="0" err="1" smtClean="0"/>
              <a:t>equılıbrıum</a:t>
            </a:r>
            <a:endParaRPr lang="tr-TR" sz="3200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11728" y="1449725"/>
            <a:ext cx="6172199" cy="4971857"/>
          </a:xfrm>
        </p:spPr>
        <p:txBody>
          <a:bodyPr>
            <a:normAutofit fontScale="92500" lnSpcReduction="20000"/>
          </a:bodyPr>
          <a:lstStyle/>
          <a:p>
            <a:r>
              <a:rPr lang="en-US" b="1" dirty="0">
                <a:solidFill>
                  <a:schemeClr val="tx1">
                    <a:lumMod val="85000"/>
                  </a:schemeClr>
                </a:solidFill>
              </a:rPr>
              <a:t>The Gibbs-</a:t>
            </a:r>
            <a:r>
              <a:rPr lang="en-US" b="1" dirty="0" err="1">
                <a:solidFill>
                  <a:schemeClr val="tx1">
                    <a:lumMod val="85000"/>
                  </a:schemeClr>
                </a:solidFill>
              </a:rPr>
              <a:t>Donnan</a:t>
            </a:r>
            <a:r>
              <a:rPr lang="en-US" b="1" dirty="0">
                <a:solidFill>
                  <a:schemeClr val="tx1">
                    <a:lumMod val="85000"/>
                  </a:schemeClr>
                </a:solidFill>
              </a:rPr>
              <a:t> Equilibrium or </a:t>
            </a:r>
            <a:r>
              <a:rPr lang="en-US" b="1" dirty="0" err="1">
                <a:solidFill>
                  <a:schemeClr val="tx1">
                    <a:lumMod val="85000"/>
                  </a:schemeClr>
                </a:solidFill>
              </a:rPr>
              <a:t>Donnan</a:t>
            </a:r>
            <a:r>
              <a:rPr lang="en-US" b="1" dirty="0">
                <a:solidFill>
                  <a:schemeClr val="tx1">
                    <a:lumMod val="85000"/>
                  </a:schemeClr>
                </a:solidFill>
              </a:rPr>
              <a:t> Equilibrium 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is the basis for electrical charges that are found across the membranes of many cells (e.g. nerve and muscle cells</a:t>
            </a:r>
            <a:r>
              <a:rPr lang="en-US" dirty="0" smtClean="0">
                <a:solidFill>
                  <a:schemeClr val="tx1">
                    <a:lumMod val="85000"/>
                  </a:schemeClr>
                </a:solidFill>
              </a:rPr>
              <a:t>).</a:t>
            </a:r>
            <a:endParaRPr lang="en-US" b="1" dirty="0">
              <a:solidFill>
                <a:schemeClr val="tx1">
                  <a:lumMod val="85000"/>
                </a:schemeClr>
              </a:solidFill>
            </a:endParaRPr>
          </a:p>
          <a:p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It refers to the uneven distribution of charged particles on one side of a semipermeable membrane.</a:t>
            </a:r>
            <a:r>
              <a:rPr lang="en-US" b="1" dirty="0">
                <a:solidFill>
                  <a:schemeClr val="tx1">
                    <a:lumMod val="85000"/>
                  </a:schemeClr>
                </a:solidFill>
              </a:rPr>
              <a:t> </a:t>
            </a:r>
          </a:p>
          <a:p>
            <a:r>
              <a:rPr lang="en-US" dirty="0" smtClean="0">
                <a:solidFill>
                  <a:schemeClr val="tx1">
                    <a:lumMod val="85000"/>
                  </a:schemeClr>
                </a:solidFill>
              </a:rPr>
              <a:t>When 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two solutions of differing concentrations are separated by a </a:t>
            </a:r>
            <a:r>
              <a:rPr lang="en-US" dirty="0" smtClean="0">
                <a:solidFill>
                  <a:schemeClr val="tx1">
                    <a:lumMod val="85000"/>
                  </a:schemeClr>
                </a:solidFill>
              </a:rPr>
              <a:t>semipermeable</a:t>
            </a:r>
            <a:r>
              <a:rPr lang="tr-TR" dirty="0" smtClean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en-US" dirty="0" smtClean="0">
                <a:solidFill>
                  <a:schemeClr val="tx1">
                    <a:lumMod val="85000"/>
                  </a:schemeClr>
                </a:solidFill>
              </a:rPr>
              <a:t>membrane 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their concentrations will equalize as a result of diffusion</a:t>
            </a:r>
            <a:r>
              <a:rPr lang="en-US" dirty="0" smtClean="0">
                <a:solidFill>
                  <a:schemeClr val="tx1">
                    <a:lumMod val="85000"/>
                  </a:schemeClr>
                </a:solidFill>
              </a:rPr>
              <a:t>.</a:t>
            </a:r>
            <a:endParaRPr lang="tr-TR" dirty="0" smtClean="0">
              <a:solidFill>
                <a:schemeClr val="tx1">
                  <a:lumMod val="85000"/>
                </a:schemeClr>
              </a:solidFill>
            </a:endParaRPr>
          </a:p>
          <a:p>
            <a:r>
              <a:rPr lang="tr-TR" dirty="0" smtClean="0">
                <a:solidFill>
                  <a:schemeClr val="tx1">
                    <a:lumMod val="85000"/>
                  </a:schemeClr>
                </a:solidFill>
              </a:rPr>
              <a:t>I</a:t>
            </a:r>
            <a:r>
              <a:rPr lang="en-US" dirty="0" smtClean="0">
                <a:solidFill>
                  <a:schemeClr val="tx1">
                    <a:lumMod val="85000"/>
                  </a:schemeClr>
                </a:solidFill>
              </a:rPr>
              <a:t>f 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there is an </a:t>
            </a:r>
            <a:r>
              <a:rPr lang="en-US" b="1" dirty="0">
                <a:solidFill>
                  <a:schemeClr val="tx1">
                    <a:lumMod val="85000"/>
                  </a:schemeClr>
                </a:solidFill>
              </a:rPr>
              <a:t>impermeable solute 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in one of the solutions, the concentration of the solution does not equalize. </a:t>
            </a:r>
            <a:endParaRPr lang="tr-TR" dirty="0" smtClean="0">
              <a:solidFill>
                <a:schemeClr val="tx1">
                  <a:lumMod val="85000"/>
                </a:schemeClr>
              </a:solidFill>
            </a:endParaRPr>
          </a:p>
          <a:p>
            <a:r>
              <a:rPr lang="en-US" dirty="0" smtClean="0">
                <a:solidFill>
                  <a:schemeClr val="tx1">
                    <a:lumMod val="85000"/>
                  </a:schemeClr>
                </a:solidFill>
              </a:rPr>
              <a:t>The 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concentration of the solution with impermeable solutes remains high even at equilibrium. This effect is called the </a:t>
            </a:r>
            <a:r>
              <a:rPr lang="en-US" dirty="0" err="1">
                <a:solidFill>
                  <a:schemeClr val="tx1">
                    <a:lumMod val="85000"/>
                  </a:schemeClr>
                </a:solidFill>
              </a:rPr>
              <a:t>Donnan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en-US" dirty="0" smtClean="0">
                <a:solidFill>
                  <a:schemeClr val="tx1">
                    <a:lumMod val="85000"/>
                  </a:schemeClr>
                </a:solidFill>
              </a:rPr>
              <a:t>equilibrium</a:t>
            </a:r>
            <a:r>
              <a:rPr lang="tr-TR" dirty="0" smtClean="0">
                <a:solidFill>
                  <a:schemeClr val="tx1">
                    <a:lumMod val="85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61456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549130" y="285557"/>
            <a:ext cx="11431588" cy="1507067"/>
          </a:xfrm>
        </p:spPr>
        <p:txBody>
          <a:bodyPr>
            <a:normAutofit/>
          </a:bodyPr>
          <a:lstStyle/>
          <a:p>
            <a:r>
              <a:rPr lang="en-US" sz="3200" b="1" cap="none" dirty="0" smtClean="0"/>
              <a:t>THE DONNAN EQUILIBRIUM IN LIVING CELLS</a:t>
            </a:r>
            <a:endParaRPr lang="tr-TR" sz="3200" b="1" cap="none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11728" y="1449725"/>
            <a:ext cx="6172199" cy="4971857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The flow of molecules and ions between a cell and its environment is regulated by the </a:t>
            </a:r>
            <a:r>
              <a:rPr lang="en-US" dirty="0" err="1">
                <a:solidFill>
                  <a:schemeClr val="tx1">
                    <a:lumMod val="85000"/>
                  </a:schemeClr>
                </a:solidFill>
              </a:rPr>
              <a:t>Donnan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 effect. </a:t>
            </a:r>
            <a:endParaRPr lang="tr-TR" dirty="0" smtClean="0">
              <a:solidFill>
                <a:schemeClr val="tx1">
                  <a:lumMod val="85000"/>
                </a:schemeClr>
              </a:solidFill>
            </a:endParaRPr>
          </a:p>
          <a:p>
            <a:r>
              <a:rPr lang="en-US" dirty="0" smtClean="0">
                <a:solidFill>
                  <a:schemeClr val="tx1">
                    <a:lumMod val="85000"/>
                  </a:schemeClr>
                </a:solidFill>
              </a:rPr>
              <a:t>Living 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cells contain </a:t>
            </a:r>
            <a:r>
              <a:rPr lang="en-US" b="1" dirty="0">
                <a:solidFill>
                  <a:schemeClr val="tx1">
                    <a:lumMod val="85000"/>
                  </a:schemeClr>
                </a:solidFill>
              </a:rPr>
              <a:t>impermeable anionic 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colloids, which are mostly made up of </a:t>
            </a:r>
            <a:r>
              <a:rPr lang="en-US" b="1" dirty="0">
                <a:solidFill>
                  <a:schemeClr val="tx1">
                    <a:lumMod val="85000"/>
                  </a:schemeClr>
                </a:solidFill>
              </a:rPr>
              <a:t>proteins 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and </a:t>
            </a:r>
            <a:r>
              <a:rPr lang="en-US" b="1" dirty="0">
                <a:solidFill>
                  <a:schemeClr val="tx1">
                    <a:lumMod val="85000"/>
                  </a:schemeClr>
                </a:solidFill>
              </a:rPr>
              <a:t>organic </a:t>
            </a:r>
            <a:r>
              <a:rPr lang="en-US" b="1" dirty="0" smtClean="0">
                <a:solidFill>
                  <a:schemeClr val="tx1">
                    <a:lumMod val="85000"/>
                  </a:schemeClr>
                </a:solidFill>
              </a:rPr>
              <a:t>phosphates</a:t>
            </a:r>
            <a:r>
              <a:rPr lang="en-US" dirty="0" smtClean="0">
                <a:solidFill>
                  <a:schemeClr val="tx1">
                    <a:lumMod val="85000"/>
                  </a:schemeClr>
                </a:solidFill>
              </a:rPr>
              <a:t>.</a:t>
            </a:r>
            <a:endParaRPr lang="en-US" dirty="0">
              <a:solidFill>
                <a:schemeClr val="tx1">
                  <a:lumMod val="85000"/>
                </a:schemeClr>
              </a:solidFill>
            </a:endParaRPr>
          </a:p>
          <a:p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As a result of this, there is a high concentration of non-diffusible anions across the cell membrane, thus creating the </a:t>
            </a:r>
            <a:r>
              <a:rPr lang="en-US" dirty="0" err="1">
                <a:solidFill>
                  <a:schemeClr val="tx1">
                    <a:lumMod val="85000"/>
                  </a:schemeClr>
                </a:solidFill>
              </a:rPr>
              <a:t>Donnan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 Equilibrium. </a:t>
            </a:r>
            <a:endParaRPr lang="tr-TR" dirty="0" smtClean="0">
              <a:solidFill>
                <a:schemeClr val="tx1">
                  <a:lumMod val="85000"/>
                </a:schemeClr>
              </a:solidFill>
            </a:endParaRPr>
          </a:p>
          <a:p>
            <a:r>
              <a:rPr lang="en-US" dirty="0" smtClean="0">
                <a:solidFill>
                  <a:schemeClr val="tx1">
                    <a:lumMod val="85000"/>
                  </a:schemeClr>
                </a:solidFill>
              </a:rPr>
              <a:t>This 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means that there are more ions inside the cell than outside.</a:t>
            </a:r>
            <a:endParaRPr lang="tr-TR" dirty="0" smtClean="0">
              <a:solidFill>
                <a:schemeClr val="tx1">
                  <a:lumMod val="8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1077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549130" y="285557"/>
            <a:ext cx="11431588" cy="1507067"/>
          </a:xfrm>
        </p:spPr>
        <p:txBody>
          <a:bodyPr>
            <a:normAutofit/>
          </a:bodyPr>
          <a:lstStyle/>
          <a:p>
            <a:r>
              <a:rPr lang="en-US" sz="3200" b="1" cap="none" dirty="0" smtClean="0"/>
              <a:t>THE DONNAN </a:t>
            </a:r>
            <a:r>
              <a:rPr lang="tr-TR" sz="3200" b="1" cap="none" dirty="0" smtClean="0"/>
              <a:t>EFFECTS IN THE BODY</a:t>
            </a:r>
            <a:endParaRPr lang="tr-TR" sz="3200" b="1" cap="none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77792" y="1418883"/>
            <a:ext cx="6206135" cy="4187668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tr-TR" dirty="0" smtClean="0">
                <a:solidFill>
                  <a:schemeClr val="tx1">
                    <a:lumMod val="85000"/>
                  </a:schemeClr>
                </a:solidFill>
              </a:rPr>
              <a:t>B</a:t>
            </a:r>
            <a:r>
              <a:rPr lang="en-US" dirty="0" err="1" smtClean="0">
                <a:solidFill>
                  <a:schemeClr val="tx1">
                    <a:lumMod val="85000"/>
                  </a:schemeClr>
                </a:solidFill>
              </a:rPr>
              <a:t>ecause</a:t>
            </a:r>
            <a:r>
              <a:rPr lang="en-US" dirty="0" smtClean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of proteins (</a:t>
            </a:r>
            <a:r>
              <a:rPr lang="en-US" dirty="0" err="1">
                <a:solidFill>
                  <a:schemeClr val="tx1">
                    <a:lumMod val="85000"/>
                  </a:schemeClr>
                </a:solidFill>
              </a:rPr>
              <a:t>Prot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-) in cells, there </a:t>
            </a:r>
            <a:r>
              <a:rPr lang="en-US" dirty="0" smtClean="0">
                <a:solidFill>
                  <a:schemeClr val="tx1">
                    <a:lumMod val="85000"/>
                  </a:schemeClr>
                </a:solidFill>
              </a:rPr>
              <a:t>are</a:t>
            </a:r>
            <a:r>
              <a:rPr lang="tr-TR" dirty="0" smtClean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en-US" dirty="0" smtClean="0">
                <a:solidFill>
                  <a:schemeClr val="tx1">
                    <a:lumMod val="85000"/>
                  </a:schemeClr>
                </a:solidFill>
              </a:rPr>
              <a:t>more </a:t>
            </a:r>
            <a:r>
              <a:rPr lang="en-US" dirty="0" err="1">
                <a:solidFill>
                  <a:schemeClr val="tx1">
                    <a:lumMod val="85000"/>
                  </a:schemeClr>
                </a:solidFill>
              </a:rPr>
              <a:t>osmotically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 active particles in cells than </a:t>
            </a:r>
            <a:r>
              <a:rPr lang="en-US" dirty="0" smtClean="0">
                <a:solidFill>
                  <a:schemeClr val="tx1">
                    <a:lumMod val="85000"/>
                  </a:schemeClr>
                </a:solidFill>
              </a:rPr>
              <a:t>in</a:t>
            </a:r>
            <a:r>
              <a:rPr lang="tr-TR" dirty="0" smtClean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en-US" dirty="0" smtClean="0">
                <a:solidFill>
                  <a:schemeClr val="tx1">
                    <a:lumMod val="85000"/>
                  </a:schemeClr>
                </a:solidFill>
              </a:rPr>
              <a:t>interstitial 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fluid, </a:t>
            </a:r>
            <a:endParaRPr lang="tr-TR" dirty="0" smtClean="0">
              <a:solidFill>
                <a:schemeClr val="tx1">
                  <a:lumMod val="85000"/>
                </a:schemeClr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tr-TR" dirty="0" smtClean="0">
                <a:solidFill>
                  <a:schemeClr val="tx1">
                    <a:lumMod val="85000"/>
                  </a:schemeClr>
                </a:solidFill>
              </a:rPr>
              <a:t>B</a:t>
            </a:r>
            <a:r>
              <a:rPr lang="en-US" dirty="0" err="1" smtClean="0">
                <a:solidFill>
                  <a:schemeClr val="tx1">
                    <a:lumMod val="85000"/>
                  </a:schemeClr>
                </a:solidFill>
              </a:rPr>
              <a:t>ecause</a:t>
            </a:r>
            <a:r>
              <a:rPr lang="en-US" dirty="0" smtClean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at equilibrium there is </a:t>
            </a:r>
            <a:r>
              <a:rPr lang="en-US" dirty="0" smtClean="0">
                <a:solidFill>
                  <a:schemeClr val="tx1">
                    <a:lumMod val="85000"/>
                  </a:schemeClr>
                </a:solidFill>
              </a:rPr>
              <a:t>an</a:t>
            </a:r>
            <a:r>
              <a:rPr lang="tr-TR" dirty="0" smtClean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en-US" dirty="0" smtClean="0">
                <a:solidFill>
                  <a:schemeClr val="tx1">
                    <a:lumMod val="85000"/>
                  </a:schemeClr>
                </a:solidFill>
              </a:rPr>
              <a:t>asymmetric 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distribution of permeant ions </a:t>
            </a:r>
            <a:r>
              <a:rPr lang="en-US" dirty="0" smtClean="0">
                <a:solidFill>
                  <a:schemeClr val="tx1">
                    <a:lumMod val="85000"/>
                  </a:schemeClr>
                </a:solidFill>
              </a:rPr>
              <a:t>across</a:t>
            </a:r>
            <a:r>
              <a:rPr lang="tr-TR" dirty="0" smtClean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en-US" dirty="0" smtClean="0">
                <a:solidFill>
                  <a:schemeClr val="tx1">
                    <a:lumMod val="85000"/>
                  </a:schemeClr>
                </a:solidFill>
              </a:rPr>
              <a:t>the membrane, there</a:t>
            </a:r>
            <a:r>
              <a:rPr lang="tr-TR" dirty="0" smtClean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en-US" dirty="0" smtClean="0">
                <a:solidFill>
                  <a:schemeClr val="tx1">
                    <a:lumMod val="85000"/>
                  </a:schemeClr>
                </a:solidFill>
              </a:rPr>
              <a:t>will 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be an electrical difference across the</a:t>
            </a:r>
          </a:p>
          <a:p>
            <a:pPr marL="457200" indent="-457200">
              <a:buFont typeface="+mj-lt"/>
              <a:buAutoNum type="arabicPeriod"/>
            </a:pPr>
            <a:r>
              <a:rPr lang="tr-TR" dirty="0" smtClean="0">
                <a:solidFill>
                  <a:schemeClr val="tx1">
                    <a:lumMod val="85000"/>
                  </a:schemeClr>
                </a:solidFill>
              </a:rPr>
              <a:t>S</a:t>
            </a:r>
            <a:r>
              <a:rPr lang="en-US" dirty="0" err="1" smtClean="0">
                <a:solidFill>
                  <a:schemeClr val="tx1">
                    <a:lumMod val="85000"/>
                  </a:schemeClr>
                </a:solidFill>
              </a:rPr>
              <a:t>ince</a:t>
            </a:r>
            <a:r>
              <a:rPr lang="en-US" dirty="0" smtClean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there are more proteins in plasma </a:t>
            </a:r>
            <a:r>
              <a:rPr lang="en-US" dirty="0" smtClean="0">
                <a:solidFill>
                  <a:schemeClr val="tx1">
                    <a:lumMod val="85000"/>
                  </a:schemeClr>
                </a:solidFill>
              </a:rPr>
              <a:t>than</a:t>
            </a:r>
            <a:r>
              <a:rPr lang="tr-TR" dirty="0" smtClean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en-US" dirty="0" smtClean="0">
                <a:solidFill>
                  <a:schemeClr val="tx1">
                    <a:lumMod val="85000"/>
                  </a:schemeClr>
                </a:solidFill>
              </a:rPr>
              <a:t>in 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interstitial fluid, there is a </a:t>
            </a:r>
            <a:r>
              <a:rPr lang="en-US" dirty="0" err="1">
                <a:solidFill>
                  <a:schemeClr val="tx1">
                    <a:lumMod val="85000"/>
                  </a:schemeClr>
                </a:solidFill>
              </a:rPr>
              <a:t>Donnan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 effect on </a:t>
            </a:r>
            <a:r>
              <a:rPr lang="en-US" dirty="0" smtClean="0">
                <a:solidFill>
                  <a:schemeClr val="tx1">
                    <a:lumMod val="85000"/>
                  </a:schemeClr>
                </a:solidFill>
              </a:rPr>
              <a:t>ion</a:t>
            </a:r>
            <a:r>
              <a:rPr lang="tr-TR" dirty="0" smtClean="0">
                <a:solidFill>
                  <a:schemeClr val="tx1">
                    <a:lumMod val="85000"/>
                  </a:schemeClr>
                </a:solidFill>
              </a:rPr>
              <a:t> </a:t>
            </a:r>
            <a:r>
              <a:rPr lang="en-US" dirty="0" smtClean="0">
                <a:solidFill>
                  <a:schemeClr val="tx1">
                    <a:lumMod val="85000"/>
                  </a:schemeClr>
                </a:solidFill>
              </a:rPr>
              <a:t>movement </a:t>
            </a:r>
            <a:r>
              <a:rPr lang="en-US" dirty="0">
                <a:solidFill>
                  <a:schemeClr val="tx1">
                    <a:lumMod val="85000"/>
                  </a:schemeClr>
                </a:solidFill>
              </a:rPr>
              <a:t>across the capillary wall</a:t>
            </a:r>
            <a:endParaRPr lang="tr-TR" dirty="0" smtClean="0">
              <a:solidFill>
                <a:schemeClr val="tx1">
                  <a:lumMod val="8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5648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ilim">
  <a:themeElements>
    <a:clrScheme name="Mor II">
      <a:dk1>
        <a:sysClr val="windowText" lastClr="000000"/>
      </a:dk1>
      <a:lt1>
        <a:sysClr val="window" lastClr="FFFFFF"/>
      </a:lt1>
      <a:dk2>
        <a:srgbClr val="632E62"/>
      </a:dk2>
      <a:lt2>
        <a:srgbClr val="EAE5EB"/>
      </a:lt2>
      <a:accent1>
        <a:srgbClr val="92278F"/>
      </a:accent1>
      <a:accent2>
        <a:srgbClr val="9B57D3"/>
      </a:accent2>
      <a:accent3>
        <a:srgbClr val="755DD9"/>
      </a:accent3>
      <a:accent4>
        <a:srgbClr val="665EB8"/>
      </a:accent4>
      <a:accent5>
        <a:srgbClr val="45A5ED"/>
      </a:accent5>
      <a:accent6>
        <a:srgbClr val="5982DB"/>
      </a:accent6>
      <a:hlink>
        <a:srgbClr val="0066FF"/>
      </a:hlink>
      <a:folHlink>
        <a:srgbClr val="666699"/>
      </a:folHlink>
    </a:clrScheme>
    <a:fontScheme name="Dilim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lim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162000"/>
                <a:satMod val="200000"/>
                <a:lumMod val="124000"/>
              </a:schemeClr>
            </a:gs>
            <a:gs pos="100000">
              <a:schemeClr val="phClr">
                <a:shade val="96000"/>
                <a:hueMod val="88000"/>
                <a:satMod val="220000"/>
                <a:lumMod val="82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142000"/>
                <a:satMod val="200000"/>
                <a:lumMod val="118000"/>
              </a:schemeClr>
            </a:gs>
            <a:gs pos="100000">
              <a:schemeClr val="phClr">
                <a:shade val="92000"/>
                <a:hueMod val="22000"/>
                <a:satMod val="220000"/>
                <a:lumMod val="62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282EB108-EDE6-4B8E-957B-D4A69BF580E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TM02900722[[fn=İyon Toplantı Odası]]</Template>
  <TotalTime>1160</TotalTime>
  <Words>1028</Words>
  <Application>Microsoft Office PowerPoint</Application>
  <PresentationFormat>Geniş ekran</PresentationFormat>
  <Paragraphs>63</Paragraphs>
  <Slides>12</Slides>
  <Notes>2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6" baseType="lpstr">
      <vt:lpstr>Calibri</vt:lpstr>
      <vt:lpstr>Century Gothic</vt:lpstr>
      <vt:lpstr>Wingdings 3</vt:lpstr>
      <vt:lpstr>Dilim</vt:lpstr>
      <vt:lpstr>Membranes, CHANNELS AND TRANSFER WEEK 2</vt:lpstr>
      <vt:lpstr>OSMOSIS</vt:lpstr>
      <vt:lpstr>OSMOSIS</vt:lpstr>
      <vt:lpstr>OSMOSIS</vt:lpstr>
      <vt:lpstr>TONICITY</vt:lpstr>
      <vt:lpstr>TONICITY</vt:lpstr>
      <vt:lpstr>Donnan equılıbrıum</vt:lpstr>
      <vt:lpstr>THE DONNAN EQUILIBRIUM IN LIVING CELLS</vt:lpstr>
      <vt:lpstr>THE DONNAN EFFECTS IN THE BODY</vt:lpstr>
      <vt:lpstr>WHAT IS THE MECHANISM THAT PREVENTS CELLS FROM SWELLING AND RUPTURING?</vt:lpstr>
      <vt:lpstr>FACILITATED DIFFUSION</vt:lpstr>
      <vt:lpstr>FACILITATED DIFFUSION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Movement of Molecules Across Cell Membranes</dc:title>
  <dc:creator>Fizyolab1</dc:creator>
  <cp:lastModifiedBy>Fizyolab1</cp:lastModifiedBy>
  <cp:revision>61</cp:revision>
  <dcterms:created xsi:type="dcterms:W3CDTF">2017-07-27T10:52:27Z</dcterms:created>
  <dcterms:modified xsi:type="dcterms:W3CDTF">2017-10-30T12:54:46Z</dcterms:modified>
</cp:coreProperties>
</file>