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1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3/2/2020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3/2/2020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3/2/2020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3/2/2020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F401C3C-A6F0-44EE-B186-CD3D406B509D}" type="datetimeFigureOut">
              <a:rPr lang="tr-TR" smtClean="0"/>
              <a:pPr/>
              <a:t>2.3.2020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5660408-ED38-4420-B38F-52345564F5D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09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3/2/2020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Yapı Hasarları ve Kusurlarının Analizi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TOMBUL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6175169" cy="1143000"/>
          </a:xfrm>
        </p:spPr>
        <p:txBody>
          <a:bodyPr/>
          <a:lstStyle/>
          <a:p>
            <a:r>
              <a:rPr lang="tr-TR" sz="2800" dirty="0" smtClean="0"/>
              <a:t>Çelik Yapılarda </a:t>
            </a:r>
            <a:r>
              <a:rPr lang="tr-TR" sz="2800" dirty="0" smtClean="0"/>
              <a:t>Sık Görülen Hasar ve Kusurlar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Kolon-Kiriş Birleşim Yerlerinde Hasar Türleri</a:t>
            </a:r>
            <a:endParaRPr lang="tr-TR" sz="2400" b="1" dirty="0" smtClean="0"/>
          </a:p>
          <a:p>
            <a:pPr algn="just"/>
            <a:r>
              <a:rPr lang="tr-TR" sz="2000" dirty="0" smtClean="0"/>
              <a:t>Çatlaklar </a:t>
            </a:r>
            <a:r>
              <a:rPr lang="tr-TR" sz="2000" dirty="0"/>
              <a:t>bir defa başladıktan sonra çok farklı yollar izleyerek </a:t>
            </a:r>
            <a:r>
              <a:rPr lang="tr-TR" sz="2000" dirty="0" smtClean="0"/>
              <a:t>genişleyip yayılabilmektedirler.</a:t>
            </a:r>
          </a:p>
          <a:p>
            <a:pPr algn="just"/>
            <a:r>
              <a:rPr lang="tr-TR" sz="2000" dirty="0"/>
              <a:t>Çatlak kaynak dikişinin içinde olabileceği gibi şekildeki görüldüğü üzere </a:t>
            </a:r>
            <a:r>
              <a:rPr lang="tr-TR" sz="2000" dirty="0" smtClean="0"/>
              <a:t>kaynağın hemen </a:t>
            </a:r>
            <a:r>
              <a:rPr lang="tr-TR" sz="2000" dirty="0"/>
              <a:t>bitimindeki metalde de meydana gelebilir.</a:t>
            </a:r>
          </a:p>
          <a:p>
            <a:pPr algn="just"/>
            <a:r>
              <a:rPr lang="tr-TR" sz="2000" dirty="0" smtClean="0"/>
              <a:t>Çatlak </a:t>
            </a:r>
            <a:r>
              <a:rPr lang="tr-TR" sz="2000" dirty="0"/>
              <a:t>yayılışı öyle bir yol izler ki; kolon başlığı kiriş başlığına bağlı </a:t>
            </a:r>
            <a:r>
              <a:rPr lang="tr-TR" sz="2000" dirty="0" smtClean="0"/>
              <a:t>kalarak kolonun </a:t>
            </a:r>
            <a:r>
              <a:rPr lang="tr-TR" sz="2000" dirty="0"/>
              <a:t>geri kalan kısmından ayrılabilir.</a:t>
            </a:r>
            <a:endParaRPr lang="tr-TR" sz="20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72" y="3883231"/>
            <a:ext cx="6026401" cy="19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6175169" cy="1143000"/>
          </a:xfrm>
        </p:spPr>
        <p:txBody>
          <a:bodyPr/>
          <a:lstStyle/>
          <a:p>
            <a:r>
              <a:rPr lang="tr-TR" sz="2800" dirty="0" smtClean="0"/>
              <a:t>Çelik Yapılarda </a:t>
            </a:r>
            <a:r>
              <a:rPr lang="tr-TR" sz="2800" dirty="0" smtClean="0"/>
              <a:t>Sık Görülen Hasar ve Kusurlar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Kolon-Kiriş Birleşim Yerlerinde Hasar Türleri</a:t>
            </a:r>
            <a:endParaRPr lang="tr-TR" sz="2400" b="1" dirty="0" smtClean="0"/>
          </a:p>
          <a:p>
            <a:pPr algn="just"/>
            <a:r>
              <a:rPr lang="tr-TR" sz="2000" dirty="0"/>
              <a:t>Çatlak tüm kolon başlığına yayılabilir.</a:t>
            </a:r>
          </a:p>
          <a:p>
            <a:pPr algn="just"/>
            <a:r>
              <a:rPr lang="tr-TR" sz="2000" dirty="0" smtClean="0"/>
              <a:t>Çatlak </a:t>
            </a:r>
            <a:r>
              <a:rPr lang="tr-TR" sz="2000" dirty="0"/>
              <a:t>başlıktan ilerleyerek gövdeye de yayılabilir.</a:t>
            </a:r>
            <a:endParaRPr lang="tr-TR" sz="20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85" y="3874592"/>
            <a:ext cx="5870880" cy="20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6175169" cy="1143000"/>
          </a:xfrm>
        </p:spPr>
        <p:txBody>
          <a:bodyPr/>
          <a:lstStyle/>
          <a:p>
            <a:r>
              <a:rPr lang="tr-TR" sz="2800" dirty="0" smtClean="0"/>
              <a:t>Çelik Yapılarda </a:t>
            </a:r>
            <a:r>
              <a:rPr lang="tr-TR" sz="2800" dirty="0" smtClean="0"/>
              <a:t>Sık Görülen Hasar ve Kusurlar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Kolon-Kiriş Birleşim Yerlerinde Hasar Türleri</a:t>
            </a:r>
            <a:endParaRPr lang="tr-TR" sz="2400" b="1" dirty="0" smtClean="0"/>
          </a:p>
          <a:p>
            <a:pPr algn="just"/>
            <a:r>
              <a:rPr lang="tr-TR" sz="2000" dirty="0"/>
              <a:t>Başlıkta bu denli önemli bir çatlak oluştuğunda çatlağı açmaya zorlayacak </a:t>
            </a:r>
            <a:r>
              <a:rPr lang="tr-TR" sz="2000" dirty="0" smtClean="0"/>
              <a:t>kesit zorları </a:t>
            </a:r>
            <a:r>
              <a:rPr lang="tr-TR" sz="2000" dirty="0"/>
              <a:t>etkisinde, başlık herhangi bir </a:t>
            </a:r>
            <a:r>
              <a:rPr lang="tr-TR" sz="2000" dirty="0" err="1"/>
              <a:t>rijitlik</a:t>
            </a:r>
            <a:r>
              <a:rPr lang="tr-TR" sz="2000" dirty="0"/>
              <a:t> sağlamayacaktır. </a:t>
            </a:r>
            <a:r>
              <a:rPr lang="tr-TR" sz="2000" dirty="0" smtClean="0"/>
              <a:t>Aktarılması gereken </a:t>
            </a:r>
            <a:r>
              <a:rPr lang="tr-TR" sz="2000" dirty="0"/>
              <a:t>eğilme momentinin ise diğer başlık ve gövde aracılığıyla </a:t>
            </a:r>
            <a:r>
              <a:rPr lang="tr-TR" sz="2000" dirty="0" smtClean="0"/>
              <a:t>aktarılması gerekecektir</a:t>
            </a:r>
            <a:r>
              <a:rPr lang="tr-TR" sz="2000" dirty="0"/>
              <a:t>. Bu durumda gövdedeki </a:t>
            </a:r>
            <a:r>
              <a:rPr lang="tr-TR" sz="2000" dirty="0" err="1"/>
              <a:t>bulonlu</a:t>
            </a:r>
            <a:r>
              <a:rPr lang="tr-TR" sz="2000" dirty="0"/>
              <a:t> bağlantılarda aşağıdaki </a:t>
            </a:r>
            <a:r>
              <a:rPr lang="tr-TR" sz="2000" dirty="0" smtClean="0"/>
              <a:t>resimde gözlenen </a:t>
            </a:r>
            <a:r>
              <a:rPr lang="tr-TR" sz="2000" dirty="0"/>
              <a:t>göçme meydana gelecektir. Bunun yanı sıra gövde levhasını </a:t>
            </a:r>
            <a:r>
              <a:rPr lang="tr-TR" sz="2000" dirty="0" smtClean="0"/>
              <a:t>kolon başlığına </a:t>
            </a:r>
            <a:r>
              <a:rPr lang="tr-TR" sz="2000" dirty="0"/>
              <a:t>bağlayan kaynak dikişlerinde de çatlaklar meydana gelebilir.</a:t>
            </a:r>
            <a:endParaRPr lang="tr-TR" sz="20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580411"/>
            <a:ext cx="3886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6175169" cy="1143000"/>
          </a:xfrm>
        </p:spPr>
        <p:txBody>
          <a:bodyPr/>
          <a:lstStyle/>
          <a:p>
            <a:r>
              <a:rPr lang="tr-TR" sz="2800" dirty="0" smtClean="0"/>
              <a:t>Çelik Yapılarda </a:t>
            </a:r>
            <a:r>
              <a:rPr lang="tr-TR" sz="2800" dirty="0" smtClean="0"/>
              <a:t>Sık Görülen Hasar ve Kusurlar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Kolon-Kiriş Birleşim Yerlerinde Meydana Gelen Hasarların Nedenleri</a:t>
            </a:r>
            <a:endParaRPr lang="tr-TR" sz="2400" b="1" dirty="0" smtClean="0"/>
          </a:p>
          <a:p>
            <a:pPr algn="just"/>
            <a:r>
              <a:rPr lang="tr-TR" sz="2000" dirty="0"/>
              <a:t>Birleşim bölgesini meydana getiren birleştirme araçlarının toplam </a:t>
            </a:r>
            <a:r>
              <a:rPr lang="tr-TR" sz="2000" dirty="0" err="1" smtClean="0"/>
              <a:t>enkesit</a:t>
            </a:r>
            <a:r>
              <a:rPr lang="tr-TR" sz="2000" dirty="0" smtClean="0"/>
              <a:t> alanı </a:t>
            </a:r>
            <a:r>
              <a:rPr lang="tr-TR" sz="2000" dirty="0"/>
              <a:t>ve atalet momenti gibi büyüklüklerinin, kirişten daha zayıf </a:t>
            </a:r>
            <a:r>
              <a:rPr lang="tr-TR" sz="2000" dirty="0" smtClean="0"/>
              <a:t>olması nedeniyle </a:t>
            </a:r>
            <a:r>
              <a:rPr lang="tr-TR" sz="2000" dirty="0"/>
              <a:t>birleşim kaynaklarına ve kolonlara öngörülenden çok daha fazla </a:t>
            </a:r>
            <a:r>
              <a:rPr lang="tr-TR" sz="2000" dirty="0" smtClean="0"/>
              <a:t>yük gelebilmektedir.</a:t>
            </a:r>
          </a:p>
          <a:p>
            <a:pPr algn="just"/>
            <a:r>
              <a:rPr lang="tr-TR" sz="2000" dirty="0"/>
              <a:t>Çelik tasarımında esas alınan, ölçüme dayalı olarak istatiksel yöntemlerle </a:t>
            </a:r>
            <a:r>
              <a:rPr lang="tr-TR" sz="2000" dirty="0" smtClean="0"/>
              <a:t>belirlenen malzemenin </a:t>
            </a:r>
            <a:r>
              <a:rPr lang="tr-TR" sz="2000" dirty="0"/>
              <a:t>(nominal) akma gerilmesi, genellikle ortalama akma gerilmesi </a:t>
            </a:r>
            <a:r>
              <a:rPr lang="tr-TR" sz="2000" dirty="0" smtClean="0"/>
              <a:t>değerinin çok </a:t>
            </a:r>
            <a:r>
              <a:rPr lang="tr-TR" sz="2000" dirty="0"/>
              <a:t>altında kaldığından, hesaplar sırasında çelik kirişlerin taşıma gücü </a:t>
            </a:r>
            <a:r>
              <a:rPr lang="tr-TR" sz="2000" dirty="0" smtClean="0"/>
              <a:t>gerçekte olduğunun </a:t>
            </a:r>
            <a:r>
              <a:rPr lang="tr-TR" sz="2000" dirty="0"/>
              <a:t>önemli derecede altında tahmin edilmiştir. Bu durum ise yukarıda </a:t>
            </a:r>
            <a:r>
              <a:rPr lang="tr-TR" sz="2000" dirty="0" smtClean="0"/>
              <a:t>anılan neticeyi </a:t>
            </a:r>
            <a:r>
              <a:rPr lang="tr-TR" sz="2000" dirty="0"/>
              <a:t>doğurmuştur.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83714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6175169" cy="1143000"/>
          </a:xfrm>
        </p:spPr>
        <p:txBody>
          <a:bodyPr/>
          <a:lstStyle/>
          <a:p>
            <a:r>
              <a:rPr lang="tr-TR" sz="2800" dirty="0" smtClean="0"/>
              <a:t>Çelik Yapılarda </a:t>
            </a:r>
            <a:r>
              <a:rPr lang="tr-TR" sz="2800" dirty="0" smtClean="0"/>
              <a:t>Sık Görülen Hasar ve Kusurlar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Kolon-Kiriş Birleşim Yerlerinde Meydana Gelen Hasarların Nedenleri</a:t>
            </a:r>
            <a:endParaRPr lang="tr-TR" sz="2400" b="1" dirty="0" smtClean="0"/>
          </a:p>
          <a:p>
            <a:pPr algn="just"/>
            <a:r>
              <a:rPr lang="tr-TR" sz="2000" dirty="0"/>
              <a:t>Kiriş alt başlığını kolon başlığına bağlayan </a:t>
            </a:r>
            <a:r>
              <a:rPr lang="tr-TR" sz="2000" dirty="0" smtClean="0"/>
              <a:t>kaynak dikişlerinin </a:t>
            </a:r>
            <a:r>
              <a:rPr lang="tr-TR" sz="2000" dirty="0"/>
              <a:t>sahada uygulanması sırasında her </a:t>
            </a:r>
            <a:r>
              <a:rPr lang="tr-TR" sz="2000" dirty="0" smtClean="0"/>
              <a:t>bir kaynak </a:t>
            </a:r>
            <a:r>
              <a:rPr lang="tr-TR" sz="2000" dirty="0"/>
              <a:t>pasosu kiriş gövdesi nedeniyle bölünmüş </a:t>
            </a:r>
            <a:r>
              <a:rPr lang="tr-TR" sz="2000" dirty="0" smtClean="0"/>
              <a:t>ve kiriş </a:t>
            </a:r>
            <a:r>
              <a:rPr lang="tr-TR" sz="2000" dirty="0"/>
              <a:t>gövdesi her bir pasonun başlangıç ya da </a:t>
            </a:r>
            <a:r>
              <a:rPr lang="tr-TR" sz="2000" dirty="0" smtClean="0"/>
              <a:t>bitim noktası </a:t>
            </a:r>
            <a:r>
              <a:rPr lang="tr-TR" sz="2000" dirty="0"/>
              <a:t>olmuştur</a:t>
            </a:r>
            <a:r>
              <a:rPr lang="tr-TR" sz="2000" dirty="0" smtClean="0"/>
              <a:t>.</a:t>
            </a:r>
          </a:p>
          <a:p>
            <a:pPr algn="just"/>
            <a:r>
              <a:rPr lang="tr-TR" sz="2000" dirty="0"/>
              <a:t>Üstelik genellikle kaynakçı gövdenin bir </a:t>
            </a:r>
            <a:r>
              <a:rPr lang="tr-TR" sz="2000" dirty="0" smtClean="0"/>
              <a:t>tarafındaki kaynak </a:t>
            </a:r>
            <a:r>
              <a:rPr lang="tr-TR" sz="2000" dirty="0"/>
              <a:t>pasolarının tamamını bitirdikten sonra </a:t>
            </a:r>
            <a:r>
              <a:rPr lang="tr-TR" sz="2000" dirty="0" smtClean="0"/>
              <a:t>gövdenin diğer </a:t>
            </a:r>
            <a:r>
              <a:rPr lang="tr-TR" sz="2000" dirty="0"/>
              <a:t>kısmına geçmiştir. Oysa gövdenin bir tarafındaki </a:t>
            </a:r>
            <a:r>
              <a:rPr lang="tr-TR" sz="2000" dirty="0" smtClean="0"/>
              <a:t>bir paso </a:t>
            </a:r>
            <a:r>
              <a:rPr lang="tr-TR" sz="2000" dirty="0"/>
              <a:t>tamamlandıktan sonra diğer tarafa geçip orada </a:t>
            </a:r>
            <a:r>
              <a:rPr lang="tr-TR" sz="2000" dirty="0" smtClean="0"/>
              <a:t>bir pasonun </a:t>
            </a:r>
            <a:r>
              <a:rPr lang="tr-TR" sz="2000" dirty="0"/>
              <a:t>daha bitirilmesi uygundur. Bu yöntem </a:t>
            </a:r>
            <a:r>
              <a:rPr lang="tr-TR" sz="2000" dirty="0" smtClean="0"/>
              <a:t>ortaya çıkan </a:t>
            </a:r>
            <a:r>
              <a:rPr lang="tr-TR" sz="2000" dirty="0"/>
              <a:t>cüruf içerme, eriyip kaynaşamama, vb. </a:t>
            </a:r>
            <a:r>
              <a:rPr lang="tr-TR" sz="2000" dirty="0" smtClean="0"/>
              <a:t>kusurlar nedeniyle </a:t>
            </a:r>
            <a:r>
              <a:rPr lang="tr-TR" sz="2000" dirty="0"/>
              <a:t>kaynak dikişlerinde düşük kaliteye </a:t>
            </a:r>
            <a:r>
              <a:rPr lang="tr-TR" sz="2000" dirty="0" smtClean="0"/>
              <a:t>ve dolayısıyla </a:t>
            </a:r>
            <a:r>
              <a:rPr lang="tr-TR" sz="2000" dirty="0"/>
              <a:t>şiddetli deprem yükü etkisinde </a:t>
            </a:r>
            <a:r>
              <a:rPr lang="tr-TR" sz="2000" dirty="0" smtClean="0"/>
              <a:t>çatlak oluşumuna </a:t>
            </a:r>
            <a:r>
              <a:rPr lang="tr-TR" sz="2000" dirty="0"/>
              <a:t>neden olabilmektedir.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65523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761" y="274638"/>
            <a:ext cx="6175169" cy="1143000"/>
          </a:xfrm>
        </p:spPr>
        <p:txBody>
          <a:bodyPr/>
          <a:lstStyle/>
          <a:p>
            <a:r>
              <a:rPr lang="tr-TR" sz="2800" dirty="0" smtClean="0"/>
              <a:t>Çelik Yapılarda </a:t>
            </a:r>
            <a:r>
              <a:rPr lang="tr-TR" sz="2800" dirty="0" smtClean="0"/>
              <a:t>Sık Görülen Hasar ve Kusurlar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3761" y="1447800"/>
            <a:ext cx="8529927" cy="541020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Kolon-Kiriş Birleşim Yerlerinde Meydana Gelen Hasarların Nedenleri</a:t>
            </a:r>
            <a:endParaRPr lang="tr-TR" sz="2400" b="1" dirty="0" smtClean="0"/>
          </a:p>
          <a:p>
            <a:pPr algn="just"/>
            <a:r>
              <a:rPr lang="tr-TR" sz="2000" dirty="0"/>
              <a:t>Birleşimin geometrisi, kiriş başlığının </a:t>
            </a:r>
            <a:r>
              <a:rPr lang="tr-TR" sz="2000" dirty="0" smtClean="0"/>
              <a:t>kolon başlığına </a:t>
            </a:r>
            <a:r>
              <a:rPr lang="tr-TR" sz="2000" dirty="0"/>
              <a:t>bağlandığı birleşimlerde kaynak </a:t>
            </a:r>
            <a:r>
              <a:rPr lang="tr-TR" sz="2000" dirty="0" smtClean="0"/>
              <a:t>kökünde meydan </a:t>
            </a:r>
            <a:r>
              <a:rPr lang="tr-TR" sz="2000" dirty="0"/>
              <a:t>gelmesi olası kusurların </a:t>
            </a:r>
            <a:r>
              <a:rPr lang="tr-TR" sz="2000" dirty="0" smtClean="0"/>
              <a:t>saptanmasını güçleştirmiştir.</a:t>
            </a:r>
          </a:p>
          <a:p>
            <a:pPr algn="just"/>
            <a:r>
              <a:rPr lang="tr-TR" sz="2000" dirty="0"/>
              <a:t>Kaynak işlemi tamamlandıktan sonra tipik olarak </a:t>
            </a:r>
            <a:r>
              <a:rPr lang="tr-TR" sz="2000" dirty="0" smtClean="0"/>
              <a:t>yerinde bırakılan </a:t>
            </a:r>
            <a:r>
              <a:rPr lang="tr-TR" sz="2000" dirty="0"/>
              <a:t>karşılama parçaları (</a:t>
            </a:r>
            <a:r>
              <a:rPr lang="tr-TR" sz="2000" dirty="0" err="1"/>
              <a:t>backing</a:t>
            </a:r>
            <a:r>
              <a:rPr lang="tr-TR" sz="2000" dirty="0"/>
              <a:t> bar) </a:t>
            </a:r>
            <a:r>
              <a:rPr lang="tr-TR" sz="2000" dirty="0" smtClean="0"/>
              <a:t>kaynak köklerinin </a:t>
            </a:r>
            <a:r>
              <a:rPr lang="tr-TR" sz="2000" dirty="0"/>
              <a:t>görsel olarak incelenmesine engel olmuştur. </a:t>
            </a:r>
            <a:r>
              <a:rPr lang="tr-TR" sz="2000" dirty="0" smtClean="0"/>
              <a:t>Bu nedenle</a:t>
            </a:r>
            <a:r>
              <a:rPr lang="tr-TR" sz="2000" dirty="0"/>
              <a:t>, kaynak kusurlarının tespiti için </a:t>
            </a:r>
            <a:r>
              <a:rPr lang="tr-TR" sz="2000" dirty="0" smtClean="0"/>
              <a:t>genellikle </a:t>
            </a:r>
            <a:r>
              <a:rPr lang="tr-TR" sz="2000" dirty="0" err="1" smtClean="0"/>
              <a:t>ultrasonik</a:t>
            </a:r>
            <a:r>
              <a:rPr lang="tr-TR" sz="2000" dirty="0" smtClean="0"/>
              <a:t> </a:t>
            </a:r>
            <a:r>
              <a:rPr lang="tr-TR" sz="2000" dirty="0"/>
              <a:t>testler kullanılmıştır. Dahası, </a:t>
            </a:r>
            <a:r>
              <a:rPr lang="tr-TR" sz="2000" dirty="0" err="1"/>
              <a:t>ultrasonik</a:t>
            </a:r>
            <a:r>
              <a:rPr lang="tr-TR" sz="2000" dirty="0"/>
              <a:t> </a:t>
            </a:r>
            <a:r>
              <a:rPr lang="tr-TR" sz="2000" dirty="0" smtClean="0"/>
              <a:t>testler bile </a:t>
            </a:r>
            <a:r>
              <a:rPr lang="tr-TR" sz="2000" dirty="0"/>
              <a:t>kiriş alt başlığının bağlantısındaki kaynak </a:t>
            </a:r>
            <a:r>
              <a:rPr lang="tr-TR" sz="2000" dirty="0" smtClean="0"/>
              <a:t>kökünde olası </a:t>
            </a:r>
            <a:r>
              <a:rPr lang="tr-TR" sz="2000" dirty="0"/>
              <a:t>kusurların tespitinde, özellikle kaynağın tam </a:t>
            </a:r>
            <a:r>
              <a:rPr lang="tr-TR" sz="2000" dirty="0" smtClean="0"/>
              <a:t>orta kısmında </a:t>
            </a:r>
            <a:r>
              <a:rPr lang="tr-TR" sz="2000" dirty="0"/>
              <a:t>kiriş gövdesinin bulunması nedeniyle </a:t>
            </a:r>
            <a:r>
              <a:rPr lang="tr-TR" sz="2000" dirty="0" smtClean="0"/>
              <a:t>yetersiz kalabilmiştir</a:t>
            </a:r>
            <a:r>
              <a:rPr lang="tr-TR" sz="2000" dirty="0"/>
              <a:t>. Sonuç itibariyle, kaynaklı birleşimlerin </a:t>
            </a:r>
            <a:r>
              <a:rPr lang="tr-TR" sz="2000" dirty="0" smtClean="0"/>
              <a:t>pek çoğunda </a:t>
            </a:r>
            <a:r>
              <a:rPr lang="tr-TR" sz="2000" dirty="0"/>
              <a:t>çatlak oluşumuna neden olabilecek </a:t>
            </a:r>
            <a:r>
              <a:rPr lang="tr-TR" sz="2000" dirty="0" smtClean="0"/>
              <a:t>kusurlar yapım </a:t>
            </a:r>
            <a:r>
              <a:rPr lang="tr-TR" sz="2000" dirty="0"/>
              <a:t>aşamalarında tespit edilememiştir.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2049159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12450</TotalTime>
  <Words>492</Words>
  <Application>Microsoft Office PowerPoint</Application>
  <PresentationFormat>Ekran Gösterisi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Çelik Yapılarda Sık Görülen Hasar ve Kusurlar</vt:lpstr>
      <vt:lpstr>Çelik Yapılarda Sık Görülen Hasar ve Kusurlar</vt:lpstr>
      <vt:lpstr>Çelik Yapılarda Sık Görülen Hasar ve Kusurlar</vt:lpstr>
      <vt:lpstr>Çelik Yapılarda Sık Görülen Hasar ve Kusurlar</vt:lpstr>
      <vt:lpstr>Çelik Yapılarda Sık Görülen Hasar ve Kusurlar</vt:lpstr>
      <vt:lpstr>Çelik Yapılarda Sık Görülen Hasar ve Kusurlar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811</cp:revision>
  <cp:lastPrinted>2016-10-24T07:53:35Z</cp:lastPrinted>
  <dcterms:created xsi:type="dcterms:W3CDTF">2016-09-18T09:35:24Z</dcterms:created>
  <dcterms:modified xsi:type="dcterms:W3CDTF">2020-03-02T12:06:21Z</dcterms:modified>
</cp:coreProperties>
</file>