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0FA84-C620-474F-A01E-2ACF04DC6FD1}" type="datetimeFigureOut">
              <a:rPr lang="tr-TR" smtClean="0"/>
              <a:t>12.2.2018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E306-6715-497D-B524-C14B0E0F531F}"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8BCCD92-7657-4BC5-B8E2-2E9E7BBCCF48}" type="slidenum">
              <a:rPr lang="en-US"/>
              <a:pPr/>
              <a:t>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228246" indent="-228246"/>
            <a:endParaRPr lang="tr-TR"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CBFB792-446D-4BB0-8262-12A9B031ADD2}" type="slidenum">
              <a:rPr lang="en-US"/>
              <a:pPr/>
              <a:t>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13805" y="4343704"/>
            <a:ext cx="5030391" cy="4113892"/>
          </a:xfrm>
          <a:noFill/>
          <a:ln/>
        </p:spPr>
        <p:txBody>
          <a:bodyPr/>
          <a:lstStyle/>
          <a:p>
            <a:pPr eaLnBrk="1" hangingPunct="1"/>
            <a:r>
              <a:rPr lang="en-US" b="1" smtClean="0">
                <a:latin typeface="Arial" charset="0"/>
              </a:rPr>
              <a:t>FIGURE 8-17 (part 2) Comparison of A, B, and Z forms of DNA.</a:t>
            </a:r>
            <a:r>
              <a:rPr lang="en-US" smtClean="0">
                <a:latin typeface="Arial" charset="0"/>
              </a:rPr>
              <a:t> Each structure shown here has 36 base pairs. The bases are shown in gray, the phosphate atoms in yellow, and the riboses and phosphate oxygens in blue. Blue is the color used to represent DNA strands in later chapters. The table summarizes some properties of the three forms of DNA.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3600A40B-7E31-41A0-A846-294E53042780}" type="slidenum">
              <a:rPr lang="en-US"/>
              <a:pPr/>
              <a:t>11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3805" y="4343704"/>
            <a:ext cx="5030391" cy="4113892"/>
          </a:xfrm>
          <a:noFill/>
          <a:ln/>
        </p:spPr>
        <p:txBody>
          <a:bodyPr/>
          <a:lstStyle/>
          <a:p>
            <a:pPr eaLnBrk="1" hangingPunct="1"/>
            <a:r>
              <a:rPr lang="en-US" b="1" smtClean="0">
                <a:latin typeface="Arial" charset="0"/>
              </a:rPr>
              <a:t>FIGURE 8-25 Three-dimensional structure in RNA.</a:t>
            </a:r>
            <a:r>
              <a:rPr lang="en-US" smtClean="0">
                <a:latin typeface="Arial" charset="0"/>
              </a:rPr>
              <a:t> (a) Three-dimensional structure of phenylalanine tRNA of yeast (PDB ID 1TRA). Some unusual base-pairing patterns found in this tRNA are shown. Note also the involvement of the oxygen of a ribose phosphodiester bond in one hydrogen-bonding arrangement, and a ribose 2</a:t>
            </a:r>
            <a:r>
              <a:rPr lang="ga-IE" smtClean="0">
                <a:latin typeface="Arial" charset="0"/>
              </a:rPr>
              <a:t>′</a:t>
            </a:r>
            <a:r>
              <a:rPr lang="en-US" smtClean="0">
                <a:latin typeface="Arial" charset="0"/>
              </a:rPr>
              <a:t>-hydroxyl group in another (both in red). (b) A hammerhead ribozyme (so named because the secondary structure at the active site looks like the head of a hammer), derived from certain plant viruses (derived from PDB ID 1MME). Ribozymes, or RNA enzymes, catalyze a variety of reactions, primarily in RNA metabolism and protein synthesis. The complex three-dimensional structures of these RNAs reflect the complexity inherent in catalysis, as described for protein enzymes in Chapter 6. (c) A segment of mRNA known as an intron, from the ciliated protozoan </a:t>
            </a:r>
            <a:r>
              <a:rPr lang="en-US" i="1" smtClean="0">
                <a:latin typeface="Arial" charset="0"/>
              </a:rPr>
              <a:t>Tetrahymena thermophila </a:t>
            </a:r>
            <a:r>
              <a:rPr lang="en-US" smtClean="0">
                <a:latin typeface="Arial" charset="0"/>
              </a:rPr>
              <a:t>(derived from PDB ID 1GRZ)</a:t>
            </a:r>
            <a:r>
              <a:rPr lang="en-US" i="1" smtClean="0">
                <a:latin typeface="Arial" charset="0"/>
              </a:rPr>
              <a:t>. </a:t>
            </a:r>
            <a:r>
              <a:rPr lang="en-US" smtClean="0">
                <a:latin typeface="Arial" charset="0"/>
              </a:rPr>
              <a:t>This intron (a ribozyme) catalyzes its own excision from between exons in an mRNA strand (discussed in Chapter 26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0A30B9D-08D5-4F55-B7CF-3D3173329D79}" type="slidenum">
              <a:rPr lang="en-US"/>
              <a:pPr/>
              <a:t>13</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13805" y="4343704"/>
            <a:ext cx="5030391" cy="4113892"/>
          </a:xfrm>
          <a:noFill/>
          <a:ln/>
        </p:spPr>
        <p:txBody>
          <a:bodyPr/>
          <a:lstStyle/>
          <a:p>
            <a:pPr eaLnBrk="1" hangingPunct="1"/>
            <a:r>
              <a:rPr lang="en-US" b="1" smtClean="0">
                <a:latin typeface="Arial" charset="0"/>
              </a:rPr>
              <a:t>FIGURE 8-26 Reversible denaturation and annealing (renaturation) of DNA.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508C54F-B1C0-4090-9843-B526A5587B40}" type="slidenum">
              <a:rPr lang="en-US"/>
              <a:pPr/>
              <a:t>14</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3805" y="4343704"/>
            <a:ext cx="5030391" cy="4113892"/>
          </a:xfrm>
          <a:noFill/>
          <a:ln/>
        </p:spPr>
        <p:txBody>
          <a:bodyPr/>
          <a:lstStyle/>
          <a:p>
            <a:pPr eaLnBrk="1" hangingPunct="1"/>
            <a:r>
              <a:rPr lang="en-US" b="1" smtClean="0">
                <a:latin typeface="Arial" charset="0"/>
              </a:rPr>
              <a:t>FIGURE 8-26 (part 1) Reversible denaturation and annealing (renaturation) of DNA.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D3A0E37-EE88-4B69-8058-3353B701B658}" type="slidenum">
              <a:rPr lang="en-US"/>
              <a:pPr/>
              <a:t>15</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3805" y="4343704"/>
            <a:ext cx="5030391" cy="4113892"/>
          </a:xfrm>
          <a:noFill/>
          <a:ln/>
        </p:spPr>
        <p:txBody>
          <a:bodyPr/>
          <a:lstStyle/>
          <a:p>
            <a:pPr eaLnBrk="1" hangingPunct="1"/>
            <a:r>
              <a:rPr lang="en-US" b="1" smtClean="0">
                <a:latin typeface="Arial" charset="0"/>
              </a:rPr>
              <a:t>FIGURE 8-26 (part 2) Reversible denaturation and annealing (renaturation) of DNA.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34C8B537-688B-4E89-A745-764C2B0C555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DBBDE1BF-838C-4003-96E2-9F53E8BDD7F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7963D980-9A36-4A49-ACBD-6377B0D0D16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242CAB1-3497-4199-BEFF-02AA1CAB24DC}" type="datetimeFigureOut">
              <a:rPr lang="tr-TR" smtClean="0"/>
              <a:t>12.2.2018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0045738-8DB3-4455-88B5-A6164273D9C2}"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2CAB1-3497-4199-BEFF-02AA1CAB24DC}" type="datetimeFigureOut">
              <a:rPr lang="tr-TR" smtClean="0"/>
              <a:t>12.2.2018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5738-8DB3-4455-88B5-A6164273D9C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Untitled6.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Rectangle 2"/>
          <p:cNvSpPr>
            <a:spLocks noGrp="1" noChangeArrowheads="1"/>
          </p:cNvSpPr>
          <p:nvPr>
            <p:ph type="subTitle" idx="1"/>
          </p:nvPr>
        </p:nvSpPr>
        <p:spPr>
          <a:xfrm>
            <a:off x="0" y="1676400"/>
            <a:ext cx="9144000" cy="685800"/>
          </a:xfrm>
        </p:spPr>
        <p:txBody>
          <a:bodyPr/>
          <a:lstStyle/>
          <a:p>
            <a:pPr eaLnBrk="1" hangingPunct="1">
              <a:lnSpc>
                <a:spcPct val="90000"/>
              </a:lnSpc>
            </a:pPr>
            <a:r>
              <a:rPr lang="en-US" sz="4000" dirty="0" smtClean="0">
                <a:solidFill>
                  <a:srgbClr val="BABEBF"/>
                </a:solidFill>
                <a:cs typeface="Arial" charset="0"/>
              </a:rPr>
              <a:t>Nucleotides and Nucleic </a:t>
            </a:r>
            <a:r>
              <a:rPr lang="en-US" sz="4000" dirty="0" smtClean="0">
                <a:solidFill>
                  <a:srgbClr val="BABEBF"/>
                </a:solidFill>
                <a:cs typeface="Arial" charset="0"/>
              </a:rPr>
              <a:t>Acids</a:t>
            </a:r>
            <a:r>
              <a:rPr lang="tr-TR" sz="4000" smtClean="0">
                <a:solidFill>
                  <a:srgbClr val="BABEBF"/>
                </a:solidFill>
                <a:cs typeface="Arial" charset="0"/>
              </a:rPr>
              <a:t>-2</a:t>
            </a:r>
            <a:endParaRPr lang="en-US" sz="4000" dirty="0" smtClean="0">
              <a:solidFill>
                <a:srgbClr val="5E5FB8"/>
              </a:solidFill>
            </a:endParaRPr>
          </a:p>
        </p:txBody>
      </p:sp>
      <p:sp>
        <p:nvSpPr>
          <p:cNvPr id="19460" name="Rectangle 4"/>
          <p:cNvSpPr>
            <a:spLocks noChangeArrowheads="1"/>
          </p:cNvSpPr>
          <p:nvPr/>
        </p:nvSpPr>
        <p:spPr bwMode="auto">
          <a:xfrm>
            <a:off x="0" y="2362200"/>
            <a:ext cx="9144000" cy="1066800"/>
          </a:xfrm>
          <a:prstGeom prst="rect">
            <a:avLst/>
          </a:prstGeom>
          <a:noFill/>
          <a:ln w="9525">
            <a:noFill/>
            <a:miter lim="800000"/>
            <a:headEnd/>
            <a:tailEnd/>
          </a:ln>
        </p:spPr>
        <p:txBody>
          <a:bodyPr/>
          <a:lstStyle/>
          <a:p>
            <a:pPr algn="ctr">
              <a:spcBef>
                <a:spcPct val="20000"/>
              </a:spcBef>
            </a:pPr>
            <a:endParaRPr lang="en-US" sz="2800" dirty="0">
              <a:solidFill>
                <a:srgbClr val="BABEBF"/>
              </a:solidFill>
              <a:cs typeface="Arial" charset="0"/>
            </a:endParaRPr>
          </a:p>
        </p:txBody>
      </p:sp>
      <p:sp>
        <p:nvSpPr>
          <p:cNvPr id="19461" name="Rectangle 8"/>
          <p:cNvSpPr>
            <a:spLocks noChangeArrowheads="1"/>
          </p:cNvSpPr>
          <p:nvPr/>
        </p:nvSpPr>
        <p:spPr bwMode="auto">
          <a:xfrm>
            <a:off x="3538538" y="601663"/>
            <a:ext cx="184150" cy="457200"/>
          </a:xfrm>
          <a:prstGeom prst="rect">
            <a:avLst/>
          </a:prstGeom>
          <a:noFill/>
          <a:ln w="9525">
            <a:noFill/>
            <a:miter lim="800000"/>
            <a:headEnd/>
            <a:tailEnd/>
          </a:ln>
        </p:spPr>
        <p:txBody>
          <a:bodyPr wrap="none">
            <a:spAutoFit/>
          </a:bodyPr>
          <a:lstStyle/>
          <a:p>
            <a:endParaRPr lang="tr-TR" sz="2400"/>
          </a:p>
        </p:txBody>
      </p:sp>
      <p:sp>
        <p:nvSpPr>
          <p:cNvPr id="19462" name="Text Box 15"/>
          <p:cNvSpPr txBox="1">
            <a:spLocks noChangeArrowheads="1"/>
          </p:cNvSpPr>
          <p:nvPr/>
        </p:nvSpPr>
        <p:spPr bwMode="auto">
          <a:xfrm>
            <a:off x="1066800" y="5105400"/>
            <a:ext cx="9144000" cy="304800"/>
          </a:xfrm>
          <a:prstGeom prst="rect">
            <a:avLst/>
          </a:prstGeom>
          <a:noFill/>
          <a:ln w="9525">
            <a:noFill/>
            <a:miter lim="800000"/>
            <a:headEnd/>
            <a:tailEnd/>
          </a:ln>
        </p:spPr>
        <p:txBody>
          <a:bodyPr>
            <a:spAutoFit/>
          </a:bodyPr>
          <a:lstStyle/>
          <a:p>
            <a:pPr algn="ctr"/>
            <a:r>
              <a:rPr lang="en-US" sz="1400">
                <a:solidFill>
                  <a:srgbClr val="78C5E1"/>
                </a:solidFill>
              </a:rPr>
              <a:t>                                                                   © 2009 W. H. Freeman and Company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228600"/>
            <a:ext cx="7772400" cy="1143000"/>
          </a:xfrm>
        </p:spPr>
        <p:txBody>
          <a:bodyPr/>
          <a:lstStyle/>
          <a:p>
            <a:pPr eaLnBrk="1" hangingPunct="1"/>
            <a:r>
              <a:rPr lang="en-US" sz="3600" smtClean="0">
                <a:solidFill>
                  <a:srgbClr val="2FB0DC"/>
                </a:solidFill>
              </a:rPr>
              <a:t>Transfer RNA: Matching Amino Acids with the mRNA Code</a:t>
            </a:r>
            <a:r>
              <a:rPr lang="en-US" sz="3200" smtClean="0">
                <a:solidFill>
                  <a:srgbClr val="2FB0DC"/>
                </a:solidFill>
              </a:rPr>
              <a:t> </a:t>
            </a:r>
          </a:p>
        </p:txBody>
      </p:sp>
      <p:sp>
        <p:nvSpPr>
          <p:cNvPr id="126979" name="Text Box 3"/>
          <p:cNvSpPr txBox="1">
            <a:spLocks noChangeArrowheads="1"/>
          </p:cNvSpPr>
          <p:nvPr/>
        </p:nvSpPr>
        <p:spPr bwMode="auto">
          <a:xfrm>
            <a:off x="381000" y="2009775"/>
            <a:ext cx="8229600" cy="946150"/>
          </a:xfrm>
          <a:prstGeom prst="rect">
            <a:avLst/>
          </a:prstGeom>
          <a:noFill/>
          <a:ln w="9525">
            <a:noFill/>
            <a:miter lim="800000"/>
            <a:headEnd/>
            <a:tailEnd/>
          </a:ln>
        </p:spPr>
        <p:txBody>
          <a:bodyPr>
            <a:spAutoFit/>
          </a:bodyPr>
          <a:lstStyle/>
          <a:p>
            <a:r>
              <a:rPr lang="en-US" sz="2800">
                <a:latin typeface="Arial" charset="0"/>
              </a:rPr>
              <a:t>tRNA molecules have quite complex structures, this is an actively studied field</a:t>
            </a:r>
          </a:p>
        </p:txBody>
      </p:sp>
      <p:sp>
        <p:nvSpPr>
          <p:cNvPr id="126980" name="Line 4"/>
          <p:cNvSpPr>
            <a:spLocks noChangeShapeType="1"/>
          </p:cNvSpPr>
          <p:nvPr/>
        </p:nvSpPr>
        <p:spPr bwMode="auto">
          <a:xfrm>
            <a:off x="381000" y="15240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figure 8-25"/>
          <p:cNvPicPr>
            <a:picLocks noChangeAspect="1" noChangeArrowheads="1"/>
          </p:cNvPicPr>
          <p:nvPr/>
        </p:nvPicPr>
        <p:blipFill>
          <a:blip r:embed="rId3" cstate="print"/>
          <a:srcRect/>
          <a:stretch>
            <a:fillRect/>
          </a:stretch>
        </p:blipFill>
        <p:spPr bwMode="auto">
          <a:xfrm>
            <a:off x="1447800" y="165100"/>
            <a:ext cx="6257925" cy="65325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76200"/>
            <a:ext cx="7772400" cy="1143000"/>
          </a:xfrm>
        </p:spPr>
        <p:txBody>
          <a:bodyPr/>
          <a:lstStyle/>
          <a:p>
            <a:pPr eaLnBrk="1" hangingPunct="1"/>
            <a:r>
              <a:rPr lang="en-US" smtClean="0">
                <a:solidFill>
                  <a:srgbClr val="2FB0DC"/>
                </a:solidFill>
              </a:rPr>
              <a:t>DNA Denaturation</a:t>
            </a:r>
          </a:p>
        </p:txBody>
      </p:sp>
      <p:sp>
        <p:nvSpPr>
          <p:cNvPr id="132099" name="Rectangle 3"/>
          <p:cNvSpPr>
            <a:spLocks noGrp="1" noChangeArrowheads="1"/>
          </p:cNvSpPr>
          <p:nvPr>
            <p:ph type="body" sz="half" idx="2"/>
          </p:nvPr>
        </p:nvSpPr>
        <p:spPr>
          <a:xfrm>
            <a:off x="381000" y="1295400"/>
            <a:ext cx="8534400" cy="5105400"/>
          </a:xfrm>
        </p:spPr>
        <p:txBody>
          <a:bodyPr/>
          <a:lstStyle/>
          <a:p>
            <a:pPr eaLnBrk="1" hangingPunct="1">
              <a:lnSpc>
                <a:spcPct val="110000"/>
              </a:lnSpc>
            </a:pPr>
            <a:r>
              <a:rPr lang="en-US" sz="2400" smtClean="0">
                <a:latin typeface="Arial" charset="0"/>
              </a:rPr>
              <a:t>Covalent bonds remain intact</a:t>
            </a:r>
          </a:p>
          <a:p>
            <a:pPr lvl="1" eaLnBrk="1" hangingPunct="1">
              <a:lnSpc>
                <a:spcPct val="110000"/>
              </a:lnSpc>
            </a:pPr>
            <a:r>
              <a:rPr lang="en-US" sz="2400" smtClean="0">
                <a:latin typeface="Arial" charset="0"/>
              </a:rPr>
              <a:t>Genetic code remains intact</a:t>
            </a:r>
          </a:p>
          <a:p>
            <a:pPr eaLnBrk="1" hangingPunct="1">
              <a:lnSpc>
                <a:spcPct val="110000"/>
              </a:lnSpc>
            </a:pPr>
            <a:r>
              <a:rPr lang="en-US" sz="2400" smtClean="0">
                <a:latin typeface="Arial" charset="0"/>
              </a:rPr>
              <a:t>Hydrogen bonds are broken</a:t>
            </a:r>
          </a:p>
          <a:p>
            <a:pPr lvl="1" eaLnBrk="1" hangingPunct="1">
              <a:lnSpc>
                <a:spcPct val="110000"/>
              </a:lnSpc>
            </a:pPr>
            <a:r>
              <a:rPr lang="en-US" sz="2400" smtClean="0">
                <a:latin typeface="Arial" charset="0"/>
              </a:rPr>
              <a:t>Two strands separate</a:t>
            </a:r>
          </a:p>
          <a:p>
            <a:pPr eaLnBrk="1" hangingPunct="1">
              <a:lnSpc>
                <a:spcPct val="110000"/>
              </a:lnSpc>
            </a:pPr>
            <a:r>
              <a:rPr lang="en-US" sz="2400" smtClean="0">
                <a:latin typeface="Arial" charset="0"/>
              </a:rPr>
              <a:t>Base stacking is lost</a:t>
            </a:r>
          </a:p>
          <a:p>
            <a:pPr lvl="1" eaLnBrk="1" hangingPunct="1">
              <a:lnSpc>
                <a:spcPct val="110000"/>
              </a:lnSpc>
            </a:pPr>
            <a:r>
              <a:rPr lang="en-US" sz="2400" smtClean="0">
                <a:latin typeface="Arial" charset="0"/>
              </a:rPr>
              <a:t>UV absorbance increases</a:t>
            </a:r>
          </a:p>
        </p:txBody>
      </p:sp>
      <p:sp>
        <p:nvSpPr>
          <p:cNvPr id="132100" name="Text Box 5"/>
          <p:cNvSpPr txBox="1">
            <a:spLocks noChangeArrowheads="1"/>
          </p:cNvSpPr>
          <p:nvPr/>
        </p:nvSpPr>
        <p:spPr bwMode="auto">
          <a:xfrm>
            <a:off x="304800" y="4419600"/>
            <a:ext cx="8351838" cy="1552575"/>
          </a:xfrm>
          <a:prstGeom prst="rect">
            <a:avLst/>
          </a:prstGeom>
          <a:noFill/>
          <a:ln w="9525">
            <a:noFill/>
            <a:miter lim="800000"/>
            <a:headEnd/>
            <a:tailEnd/>
          </a:ln>
        </p:spPr>
        <p:txBody>
          <a:bodyPr>
            <a:spAutoFit/>
          </a:bodyPr>
          <a:lstStyle/>
          <a:p>
            <a:r>
              <a:rPr lang="en-US" sz="2400">
                <a:latin typeface="Arial" charset="0"/>
              </a:rPr>
              <a:t>Denaturation can be induced by high temperature, or change in pH</a:t>
            </a:r>
            <a:r>
              <a:rPr lang="en-US" sz="2400"/>
              <a:t> </a:t>
            </a:r>
          </a:p>
          <a:p>
            <a:endParaRPr lang="en-US" sz="2400"/>
          </a:p>
          <a:p>
            <a:r>
              <a:rPr lang="en-US" sz="2400">
                <a:latin typeface="Arial" charset="0"/>
              </a:rPr>
              <a:t>Denaturation may be reversible:</a:t>
            </a:r>
            <a:r>
              <a:rPr lang="en-US" sz="2400">
                <a:solidFill>
                  <a:srgbClr val="0F0FFF"/>
                </a:solidFill>
                <a:latin typeface="Arial" charset="0"/>
              </a:rPr>
              <a:t>annealing</a:t>
            </a:r>
          </a:p>
        </p:txBody>
      </p:sp>
      <p:sp>
        <p:nvSpPr>
          <p:cNvPr id="132101" name="Line 4"/>
          <p:cNvSpPr>
            <a:spLocks noChangeShapeType="1"/>
          </p:cNvSpPr>
          <p:nvPr/>
        </p:nvSpPr>
        <p:spPr bwMode="auto">
          <a:xfrm>
            <a:off x="381000" y="10668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 8-26"/>
          <p:cNvPicPr>
            <a:picLocks noChangeAspect="1" noChangeArrowheads="1"/>
          </p:cNvPicPr>
          <p:nvPr/>
        </p:nvPicPr>
        <p:blipFill>
          <a:blip r:embed="rId3" cstate="print"/>
          <a:srcRect/>
          <a:stretch>
            <a:fillRect/>
          </a:stretch>
        </p:blipFill>
        <p:spPr bwMode="auto">
          <a:xfrm>
            <a:off x="2476500" y="165100"/>
            <a:ext cx="4205288" cy="65325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 8-26 part 1"/>
          <p:cNvPicPr>
            <a:picLocks noChangeAspect="1" noChangeArrowheads="1"/>
          </p:cNvPicPr>
          <p:nvPr/>
        </p:nvPicPr>
        <p:blipFill>
          <a:blip r:embed="rId3" cstate="print"/>
          <a:srcRect/>
          <a:stretch>
            <a:fillRect/>
          </a:stretch>
        </p:blipFill>
        <p:spPr bwMode="auto">
          <a:xfrm>
            <a:off x="736600" y="165100"/>
            <a:ext cx="7672388" cy="65325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gure 8-26 part 2"/>
          <p:cNvPicPr>
            <a:picLocks noChangeAspect="1" noChangeArrowheads="1"/>
          </p:cNvPicPr>
          <p:nvPr/>
        </p:nvPicPr>
        <p:blipFill>
          <a:blip r:embed="rId3" cstate="print"/>
          <a:srcRect/>
          <a:stretch>
            <a:fillRect/>
          </a:stretch>
        </p:blipFill>
        <p:spPr bwMode="auto">
          <a:xfrm>
            <a:off x="1930400" y="165100"/>
            <a:ext cx="5276850" cy="65325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152400"/>
            <a:ext cx="7772400" cy="1143000"/>
          </a:xfrm>
        </p:spPr>
        <p:txBody>
          <a:bodyPr/>
          <a:lstStyle/>
          <a:p>
            <a:pPr eaLnBrk="1" hangingPunct="1"/>
            <a:r>
              <a:rPr lang="en-US" smtClean="0">
                <a:solidFill>
                  <a:srgbClr val="2FB0DC"/>
                </a:solidFill>
              </a:rPr>
              <a:t>Thermal DNA Denaturation (Melting)</a:t>
            </a:r>
          </a:p>
        </p:txBody>
      </p:sp>
      <p:sp>
        <p:nvSpPr>
          <p:cNvPr id="139267" name="Rectangle 4"/>
          <p:cNvSpPr>
            <a:spLocks noGrp="1" noChangeArrowheads="1"/>
          </p:cNvSpPr>
          <p:nvPr>
            <p:ph type="body" sz="half" idx="2"/>
          </p:nvPr>
        </p:nvSpPr>
        <p:spPr>
          <a:xfrm>
            <a:off x="457200" y="1752600"/>
            <a:ext cx="8686800" cy="4724400"/>
          </a:xfrm>
        </p:spPr>
        <p:txBody>
          <a:bodyPr/>
          <a:lstStyle/>
          <a:p>
            <a:pPr eaLnBrk="1" hangingPunct="1"/>
            <a:r>
              <a:rPr lang="en-US" sz="2800" smtClean="0">
                <a:latin typeface="Arial" charset="0"/>
              </a:rPr>
              <a:t>DNA exists as double helix at normal temperatures</a:t>
            </a:r>
          </a:p>
          <a:p>
            <a:pPr eaLnBrk="1" hangingPunct="1"/>
            <a:r>
              <a:rPr lang="en-US" sz="2800" smtClean="0">
                <a:latin typeface="Arial" charset="0"/>
              </a:rPr>
              <a:t>Two DNA strands dissociate at elevated temperatures</a:t>
            </a:r>
          </a:p>
          <a:p>
            <a:pPr eaLnBrk="1" hangingPunct="1"/>
            <a:r>
              <a:rPr lang="en-US" sz="2800" smtClean="0">
                <a:latin typeface="Arial" charset="0"/>
              </a:rPr>
              <a:t>Two strands re-anneal when temperature is lowered</a:t>
            </a:r>
          </a:p>
          <a:p>
            <a:pPr eaLnBrk="1" hangingPunct="1"/>
            <a:r>
              <a:rPr lang="en-US" sz="2800" smtClean="0">
                <a:latin typeface="Arial" charset="0"/>
              </a:rPr>
              <a:t>The reversible thermal denaturation and annealing form </a:t>
            </a:r>
            <a:r>
              <a:rPr lang="en-US" sz="2800" smtClean="0">
                <a:solidFill>
                  <a:srgbClr val="0F0FFF"/>
                </a:solidFill>
                <a:latin typeface="Arial" charset="0"/>
              </a:rPr>
              <a:t>basis for the polymerase chain reaction</a:t>
            </a:r>
          </a:p>
          <a:p>
            <a:pPr eaLnBrk="1" hangingPunct="1"/>
            <a:r>
              <a:rPr lang="en-US" sz="2800" smtClean="0">
                <a:latin typeface="Arial" charset="0"/>
              </a:rPr>
              <a:t>DNA denaturation is commonly monitored by </a:t>
            </a:r>
            <a:r>
              <a:rPr lang="en-US" sz="2800" smtClean="0">
                <a:solidFill>
                  <a:srgbClr val="0F0FFF"/>
                </a:solidFill>
                <a:latin typeface="Arial" charset="0"/>
              </a:rPr>
              <a:t>UV spectrophotometry at 260 nm</a:t>
            </a:r>
          </a:p>
        </p:txBody>
      </p:sp>
      <p:sp>
        <p:nvSpPr>
          <p:cNvPr id="139268" name="Line 4"/>
          <p:cNvSpPr>
            <a:spLocks noChangeShapeType="1"/>
          </p:cNvSpPr>
          <p:nvPr/>
        </p:nvSpPr>
        <p:spPr bwMode="auto">
          <a:xfrm>
            <a:off x="381000" y="15240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0"/>
            <a:ext cx="7772400" cy="1143000"/>
          </a:xfrm>
        </p:spPr>
        <p:txBody>
          <a:bodyPr/>
          <a:lstStyle/>
          <a:p>
            <a:pPr eaLnBrk="1" hangingPunct="1"/>
            <a:r>
              <a:rPr lang="en-US" smtClean="0">
                <a:solidFill>
                  <a:srgbClr val="2FB0DC"/>
                </a:solidFill>
              </a:rPr>
              <a:t>Factors Affecting DNA Denaturation</a:t>
            </a:r>
          </a:p>
        </p:txBody>
      </p:sp>
      <p:sp>
        <p:nvSpPr>
          <p:cNvPr id="142339" name="Rectangle 3"/>
          <p:cNvSpPr>
            <a:spLocks noGrp="1" noChangeArrowheads="1"/>
          </p:cNvSpPr>
          <p:nvPr>
            <p:ph type="body" sz="half" idx="2"/>
          </p:nvPr>
        </p:nvSpPr>
        <p:spPr>
          <a:xfrm>
            <a:off x="381000" y="1524000"/>
            <a:ext cx="8534400" cy="4343400"/>
          </a:xfrm>
        </p:spPr>
        <p:txBody>
          <a:bodyPr/>
          <a:lstStyle/>
          <a:p>
            <a:pPr eaLnBrk="1" hangingPunct="1">
              <a:lnSpc>
                <a:spcPct val="90000"/>
              </a:lnSpc>
            </a:pPr>
            <a:r>
              <a:rPr lang="en-US" sz="2800" smtClean="0">
                <a:latin typeface="Arial" charset="0"/>
              </a:rPr>
              <a:t>The midpoint of melting (T</a:t>
            </a:r>
            <a:r>
              <a:rPr lang="en-US" sz="2800" baseline="-25000" smtClean="0">
                <a:latin typeface="Arial" charset="0"/>
              </a:rPr>
              <a:t>m</a:t>
            </a:r>
            <a:r>
              <a:rPr lang="en-US" sz="2800" smtClean="0">
                <a:latin typeface="Arial" charset="0"/>
              </a:rPr>
              <a:t>) depends on base composition</a:t>
            </a:r>
          </a:p>
          <a:p>
            <a:pPr lvl="1" eaLnBrk="1" hangingPunct="1">
              <a:lnSpc>
                <a:spcPct val="90000"/>
              </a:lnSpc>
            </a:pPr>
            <a:r>
              <a:rPr lang="en-US" sz="2400" smtClean="0">
                <a:latin typeface="Arial" charset="0"/>
              </a:rPr>
              <a:t>high CG increases T</a:t>
            </a:r>
            <a:r>
              <a:rPr lang="en-US" sz="2400" baseline="-25000" smtClean="0">
                <a:latin typeface="Arial" charset="0"/>
              </a:rPr>
              <a:t>m</a:t>
            </a:r>
          </a:p>
          <a:p>
            <a:pPr lvl="1" eaLnBrk="1" hangingPunct="1">
              <a:lnSpc>
                <a:spcPct val="90000"/>
              </a:lnSpc>
              <a:buFontTx/>
              <a:buNone/>
            </a:pPr>
            <a:endParaRPr lang="en-US" sz="2400" baseline="-25000" smtClean="0">
              <a:latin typeface="Arial" charset="0"/>
            </a:endParaRPr>
          </a:p>
          <a:p>
            <a:pPr eaLnBrk="1" hangingPunct="1">
              <a:lnSpc>
                <a:spcPct val="90000"/>
              </a:lnSpc>
            </a:pPr>
            <a:r>
              <a:rPr lang="en-US" sz="2800" smtClean="0">
                <a:latin typeface="Arial" charset="0"/>
              </a:rPr>
              <a:t>T</a:t>
            </a:r>
            <a:r>
              <a:rPr lang="en-US" sz="2800" baseline="-25000" smtClean="0">
                <a:latin typeface="Arial" charset="0"/>
              </a:rPr>
              <a:t>m</a:t>
            </a:r>
            <a:r>
              <a:rPr lang="en-US" sz="2800" smtClean="0">
                <a:latin typeface="Arial" charset="0"/>
              </a:rPr>
              <a:t> depends on DNA length</a:t>
            </a:r>
          </a:p>
          <a:p>
            <a:pPr lvl="1" eaLnBrk="1" hangingPunct="1">
              <a:lnSpc>
                <a:spcPct val="90000"/>
              </a:lnSpc>
            </a:pPr>
            <a:r>
              <a:rPr lang="en-US" sz="2400" smtClean="0">
                <a:latin typeface="Arial" charset="0"/>
              </a:rPr>
              <a:t>Longer DNA has higher T</a:t>
            </a:r>
            <a:r>
              <a:rPr lang="en-US" sz="2400" baseline="-25000" smtClean="0">
                <a:latin typeface="Arial" charset="0"/>
              </a:rPr>
              <a:t>m</a:t>
            </a:r>
          </a:p>
          <a:p>
            <a:pPr lvl="1" eaLnBrk="1" hangingPunct="1">
              <a:lnSpc>
                <a:spcPct val="90000"/>
              </a:lnSpc>
            </a:pPr>
            <a:r>
              <a:rPr lang="en-US" sz="2400" smtClean="0">
                <a:latin typeface="Arial" charset="0"/>
              </a:rPr>
              <a:t>Important for short DNA</a:t>
            </a:r>
          </a:p>
          <a:p>
            <a:pPr lvl="1" eaLnBrk="1" hangingPunct="1">
              <a:lnSpc>
                <a:spcPct val="90000"/>
              </a:lnSpc>
              <a:buFontTx/>
              <a:buNone/>
            </a:pPr>
            <a:endParaRPr lang="en-US" sz="2400" smtClean="0">
              <a:latin typeface="Arial" charset="0"/>
            </a:endParaRPr>
          </a:p>
          <a:p>
            <a:pPr eaLnBrk="1" hangingPunct="1">
              <a:lnSpc>
                <a:spcPct val="90000"/>
              </a:lnSpc>
            </a:pPr>
            <a:r>
              <a:rPr lang="en-US" sz="2800" smtClean="0">
                <a:latin typeface="Arial" charset="0"/>
              </a:rPr>
              <a:t>T</a:t>
            </a:r>
            <a:r>
              <a:rPr lang="en-US" sz="2800" baseline="-25000" smtClean="0">
                <a:latin typeface="Arial" charset="0"/>
              </a:rPr>
              <a:t>m</a:t>
            </a:r>
            <a:r>
              <a:rPr lang="en-US" sz="2800" smtClean="0">
                <a:latin typeface="Arial" charset="0"/>
              </a:rPr>
              <a:t> depends on pH and ionic strength</a:t>
            </a:r>
          </a:p>
          <a:p>
            <a:pPr lvl="1" eaLnBrk="1" hangingPunct="1">
              <a:lnSpc>
                <a:spcPct val="90000"/>
              </a:lnSpc>
            </a:pPr>
            <a:r>
              <a:rPr lang="en-US" sz="2400" smtClean="0">
                <a:latin typeface="Arial" charset="0"/>
              </a:rPr>
              <a:t>High salt increases  T</a:t>
            </a:r>
            <a:r>
              <a:rPr lang="en-US" sz="2400" baseline="-25000" smtClean="0">
                <a:latin typeface="Arial" charset="0"/>
              </a:rPr>
              <a:t>m</a:t>
            </a:r>
          </a:p>
          <a:p>
            <a:pPr lvl="1" eaLnBrk="1" hangingPunct="1">
              <a:lnSpc>
                <a:spcPct val="90000"/>
              </a:lnSpc>
              <a:buFontTx/>
              <a:buNone/>
            </a:pPr>
            <a:endParaRPr lang="en-US" sz="2400" smtClean="0">
              <a:latin typeface="Arial" charset="0"/>
            </a:endParaRPr>
          </a:p>
          <a:p>
            <a:pPr eaLnBrk="1" hangingPunct="1">
              <a:lnSpc>
                <a:spcPct val="90000"/>
              </a:lnSpc>
              <a:buFontTx/>
              <a:buNone/>
            </a:pPr>
            <a:endParaRPr lang="en-US" sz="2800" smtClean="0">
              <a:latin typeface="Arial" charset="0"/>
            </a:endParaRPr>
          </a:p>
        </p:txBody>
      </p:sp>
      <p:sp>
        <p:nvSpPr>
          <p:cNvPr id="142340" name="Line 4"/>
          <p:cNvSpPr>
            <a:spLocks noChangeShapeType="1"/>
          </p:cNvSpPr>
          <p:nvPr/>
        </p:nvSpPr>
        <p:spPr bwMode="auto">
          <a:xfrm>
            <a:off x="381000" y="12954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76200"/>
            <a:ext cx="7772400" cy="1143000"/>
          </a:xfrm>
        </p:spPr>
        <p:txBody>
          <a:bodyPr/>
          <a:lstStyle/>
          <a:p>
            <a:pPr eaLnBrk="1" hangingPunct="1"/>
            <a:r>
              <a:rPr lang="en-US" sz="3600" smtClean="0">
                <a:solidFill>
                  <a:srgbClr val="2FB0DC"/>
                </a:solidFill>
              </a:rPr>
              <a:t>Denaturation of Large DNA Molecules is not Uniform</a:t>
            </a:r>
            <a:r>
              <a:rPr lang="en-US" sz="3200" smtClean="0">
                <a:solidFill>
                  <a:srgbClr val="2FB0DC"/>
                </a:solidFill>
              </a:rPr>
              <a:t> </a:t>
            </a:r>
            <a:endParaRPr lang="en-US" smtClean="0">
              <a:solidFill>
                <a:srgbClr val="2FB0DC"/>
              </a:solidFill>
            </a:endParaRPr>
          </a:p>
        </p:txBody>
      </p:sp>
      <p:sp>
        <p:nvSpPr>
          <p:cNvPr id="145411" name="Rectangle 4"/>
          <p:cNvSpPr>
            <a:spLocks noGrp="1" noChangeArrowheads="1"/>
          </p:cNvSpPr>
          <p:nvPr>
            <p:ph type="body" sz="half" idx="2"/>
          </p:nvPr>
        </p:nvSpPr>
        <p:spPr>
          <a:xfrm>
            <a:off x="457200" y="1676400"/>
            <a:ext cx="8229600" cy="1447800"/>
          </a:xfrm>
        </p:spPr>
        <p:txBody>
          <a:bodyPr/>
          <a:lstStyle/>
          <a:p>
            <a:pPr eaLnBrk="1" hangingPunct="1"/>
            <a:r>
              <a:rPr lang="en-US" sz="2800" smtClean="0">
                <a:latin typeface="Arial" charset="0"/>
              </a:rPr>
              <a:t>AT rich regions melt at a lower temperature than GC-rich regions</a:t>
            </a:r>
          </a:p>
        </p:txBody>
      </p:sp>
      <p:sp>
        <p:nvSpPr>
          <p:cNvPr id="145412" name="Line 4"/>
          <p:cNvSpPr>
            <a:spLocks noChangeShapeType="1"/>
          </p:cNvSpPr>
          <p:nvPr/>
        </p:nvSpPr>
        <p:spPr bwMode="auto">
          <a:xfrm>
            <a:off x="381000" y="13716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152400"/>
            <a:ext cx="7772400" cy="1143000"/>
          </a:xfrm>
        </p:spPr>
        <p:txBody>
          <a:bodyPr/>
          <a:lstStyle/>
          <a:p>
            <a:pPr eaLnBrk="1" hangingPunct="1"/>
            <a:r>
              <a:rPr lang="en-US" sz="3600" smtClean="0">
                <a:solidFill>
                  <a:srgbClr val="2FB0DC"/>
                </a:solidFill>
              </a:rPr>
              <a:t>Two Near-Complementary DNA Strands Can Hybridize</a:t>
            </a:r>
          </a:p>
        </p:txBody>
      </p:sp>
      <p:sp>
        <p:nvSpPr>
          <p:cNvPr id="148483" name="Rectangle 3"/>
          <p:cNvSpPr>
            <a:spLocks noGrp="1" noChangeArrowheads="1"/>
          </p:cNvSpPr>
          <p:nvPr>
            <p:ph type="body" sz="half" idx="2"/>
          </p:nvPr>
        </p:nvSpPr>
        <p:spPr>
          <a:xfrm>
            <a:off x="381000" y="1524000"/>
            <a:ext cx="8763000" cy="4953000"/>
          </a:xfrm>
        </p:spPr>
        <p:txBody>
          <a:bodyPr/>
          <a:lstStyle/>
          <a:p>
            <a:pPr eaLnBrk="1" hangingPunct="1">
              <a:lnSpc>
                <a:spcPct val="110000"/>
              </a:lnSpc>
            </a:pPr>
            <a:r>
              <a:rPr lang="en-US" sz="2800" smtClean="0">
                <a:latin typeface="Arial" charset="0"/>
              </a:rPr>
              <a:t>Detection of a specific DNA molecule in complex mixture </a:t>
            </a:r>
          </a:p>
          <a:p>
            <a:pPr eaLnBrk="1" hangingPunct="1">
              <a:lnSpc>
                <a:spcPct val="110000"/>
              </a:lnSpc>
              <a:buFontTx/>
              <a:buNone/>
            </a:pPr>
            <a:r>
              <a:rPr lang="en-US" sz="2800" smtClean="0">
                <a:latin typeface="Arial" charset="0"/>
              </a:rPr>
              <a:t>	- radioactive detection</a:t>
            </a:r>
          </a:p>
          <a:p>
            <a:pPr eaLnBrk="1" hangingPunct="1">
              <a:lnSpc>
                <a:spcPct val="110000"/>
              </a:lnSpc>
              <a:buFontTx/>
              <a:buNone/>
            </a:pPr>
            <a:r>
              <a:rPr lang="en-US" sz="2800" smtClean="0">
                <a:latin typeface="Arial" charset="0"/>
              </a:rPr>
              <a:t>	- fluorescent DNA chips </a:t>
            </a:r>
          </a:p>
          <a:p>
            <a:pPr eaLnBrk="1" hangingPunct="1">
              <a:lnSpc>
                <a:spcPct val="110000"/>
              </a:lnSpc>
            </a:pPr>
            <a:r>
              <a:rPr lang="en-US" sz="2800" smtClean="0">
                <a:latin typeface="Arial" charset="0"/>
              </a:rPr>
              <a:t>Amplification of specific DNA</a:t>
            </a:r>
          </a:p>
          <a:p>
            <a:pPr eaLnBrk="1" hangingPunct="1">
              <a:lnSpc>
                <a:spcPct val="110000"/>
              </a:lnSpc>
              <a:buFontTx/>
              <a:buNone/>
            </a:pPr>
            <a:r>
              <a:rPr lang="en-US" sz="2800" smtClean="0">
                <a:latin typeface="Arial" charset="0"/>
              </a:rPr>
              <a:t>	- polymerase chain reaction</a:t>
            </a:r>
          </a:p>
          <a:p>
            <a:pPr eaLnBrk="1" hangingPunct="1">
              <a:lnSpc>
                <a:spcPct val="110000"/>
              </a:lnSpc>
              <a:buFontTx/>
              <a:buNone/>
            </a:pPr>
            <a:r>
              <a:rPr lang="en-US" sz="2800" smtClean="0">
                <a:latin typeface="Arial" charset="0"/>
              </a:rPr>
              <a:t>	- site-directed mutagenesis</a:t>
            </a:r>
          </a:p>
          <a:p>
            <a:pPr eaLnBrk="1" hangingPunct="1">
              <a:lnSpc>
                <a:spcPct val="110000"/>
              </a:lnSpc>
            </a:pPr>
            <a:r>
              <a:rPr lang="en-US" sz="2800" smtClean="0">
                <a:latin typeface="Arial" charset="0"/>
              </a:rPr>
              <a:t>Evolutionary relationships</a:t>
            </a:r>
          </a:p>
          <a:p>
            <a:pPr eaLnBrk="1" hangingPunct="1">
              <a:lnSpc>
                <a:spcPct val="110000"/>
              </a:lnSpc>
            </a:pPr>
            <a:r>
              <a:rPr lang="en-US" sz="2800" smtClean="0">
                <a:latin typeface="Arial" charset="0"/>
              </a:rPr>
              <a:t>Antisense therapy</a:t>
            </a:r>
          </a:p>
        </p:txBody>
      </p:sp>
      <p:sp>
        <p:nvSpPr>
          <p:cNvPr id="148484" name="Line 4"/>
          <p:cNvSpPr>
            <a:spLocks noChangeShapeType="1"/>
          </p:cNvSpPr>
          <p:nvPr/>
        </p:nvSpPr>
        <p:spPr bwMode="auto">
          <a:xfrm>
            <a:off x="381000" y="14478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AutoShape 2"/>
          <p:cNvSpPr>
            <a:spLocks noChangeArrowheads="1"/>
          </p:cNvSpPr>
          <p:nvPr/>
        </p:nvSpPr>
        <p:spPr bwMode="auto">
          <a:xfrm flipH="1">
            <a:off x="1295400" y="990600"/>
            <a:ext cx="3200400" cy="2895600"/>
          </a:xfrm>
          <a:prstGeom prst="parallelogram">
            <a:avLst>
              <a:gd name="adj" fmla="val 27632"/>
            </a:avLst>
          </a:prstGeom>
          <a:solidFill>
            <a:schemeClr val="accent1">
              <a:alpha val="50195"/>
            </a:schemeClr>
          </a:solidFill>
          <a:ln w="9525">
            <a:solidFill>
              <a:schemeClr val="tx1"/>
            </a:solidFill>
            <a:miter lim="800000"/>
            <a:headEnd/>
            <a:tailEnd/>
          </a:ln>
        </p:spPr>
        <p:txBody>
          <a:bodyPr wrap="none" anchor="ctr"/>
          <a:lstStyle/>
          <a:p>
            <a:endParaRPr lang="tr-TR"/>
          </a:p>
        </p:txBody>
      </p:sp>
      <p:sp>
        <p:nvSpPr>
          <p:cNvPr id="94213" name="AutoShape 3"/>
          <p:cNvSpPr>
            <a:spLocks noChangeArrowheads="1"/>
          </p:cNvSpPr>
          <p:nvPr/>
        </p:nvSpPr>
        <p:spPr bwMode="auto">
          <a:xfrm flipH="1">
            <a:off x="2133600" y="3962400"/>
            <a:ext cx="3200400" cy="2895600"/>
          </a:xfrm>
          <a:prstGeom prst="parallelogram">
            <a:avLst>
              <a:gd name="adj" fmla="val 27632"/>
            </a:avLst>
          </a:prstGeom>
          <a:solidFill>
            <a:schemeClr val="accent1">
              <a:alpha val="50195"/>
            </a:schemeClr>
          </a:solidFill>
          <a:ln w="9525">
            <a:solidFill>
              <a:schemeClr val="tx1"/>
            </a:solidFill>
            <a:miter lim="800000"/>
            <a:headEnd/>
            <a:tailEnd/>
          </a:ln>
        </p:spPr>
        <p:txBody>
          <a:bodyPr wrap="none" anchor="ctr"/>
          <a:lstStyle/>
          <a:p>
            <a:endParaRPr lang="tr-TR"/>
          </a:p>
        </p:txBody>
      </p:sp>
      <p:sp>
        <p:nvSpPr>
          <p:cNvPr id="94214" name="Rectangle 4"/>
          <p:cNvSpPr>
            <a:spLocks noGrp="1" noChangeArrowheads="1"/>
          </p:cNvSpPr>
          <p:nvPr>
            <p:ph type="title"/>
          </p:nvPr>
        </p:nvSpPr>
        <p:spPr>
          <a:xfrm>
            <a:off x="0" y="0"/>
            <a:ext cx="8915400" cy="762000"/>
          </a:xfrm>
        </p:spPr>
        <p:txBody>
          <a:bodyPr/>
          <a:lstStyle/>
          <a:p>
            <a:pPr eaLnBrk="1" hangingPunct="1"/>
            <a:r>
              <a:rPr lang="en-US" sz="3600" smtClean="0">
                <a:solidFill>
                  <a:srgbClr val="2FB0DC"/>
                </a:solidFill>
              </a:rPr>
              <a:t>Covalent Structure of DNA (1868-1935)</a:t>
            </a:r>
          </a:p>
        </p:txBody>
      </p:sp>
      <p:sp>
        <p:nvSpPr>
          <p:cNvPr id="94215" name="Rectangle 5"/>
          <p:cNvSpPr>
            <a:spLocks noGrp="1" noChangeArrowheads="1"/>
          </p:cNvSpPr>
          <p:nvPr>
            <p:ph type="body" sz="half" idx="2"/>
          </p:nvPr>
        </p:nvSpPr>
        <p:spPr>
          <a:xfrm>
            <a:off x="5029200" y="1447800"/>
            <a:ext cx="3810000" cy="5029200"/>
          </a:xfrm>
        </p:spPr>
        <p:txBody>
          <a:bodyPr/>
          <a:lstStyle/>
          <a:p>
            <a:pPr eaLnBrk="1" hangingPunct="1"/>
            <a:r>
              <a:rPr lang="en-US" sz="2400" smtClean="0">
                <a:latin typeface="Arial" charset="0"/>
              </a:rPr>
              <a:t>Friedrich Miescher isolates “nuclein” from cell nuclei</a:t>
            </a:r>
          </a:p>
          <a:p>
            <a:pPr eaLnBrk="1" hangingPunct="1">
              <a:buFontTx/>
              <a:buNone/>
            </a:pPr>
            <a:endParaRPr lang="en-US" sz="2400" smtClean="0">
              <a:latin typeface="Arial" charset="0"/>
            </a:endParaRPr>
          </a:p>
          <a:p>
            <a:pPr eaLnBrk="1" hangingPunct="1"/>
            <a:r>
              <a:rPr lang="en-US" sz="2400" smtClean="0">
                <a:latin typeface="Arial" charset="0"/>
              </a:rPr>
              <a:t>Hydrolysis of nuclein:</a:t>
            </a:r>
          </a:p>
          <a:p>
            <a:pPr lvl="1" eaLnBrk="1" hangingPunct="1"/>
            <a:r>
              <a:rPr lang="en-US" sz="2000" smtClean="0">
                <a:latin typeface="Arial" charset="0"/>
              </a:rPr>
              <a:t>phosphate</a:t>
            </a:r>
          </a:p>
          <a:p>
            <a:pPr lvl="1" eaLnBrk="1" hangingPunct="1"/>
            <a:r>
              <a:rPr lang="en-US" sz="2000" smtClean="0">
                <a:latin typeface="Arial" charset="0"/>
              </a:rPr>
              <a:t>pentose</a:t>
            </a:r>
          </a:p>
          <a:p>
            <a:pPr lvl="1" eaLnBrk="1" hangingPunct="1"/>
            <a:r>
              <a:rPr lang="en-US" sz="2000" smtClean="0">
                <a:latin typeface="Arial" charset="0"/>
              </a:rPr>
              <a:t>and a nucleobase</a:t>
            </a:r>
          </a:p>
          <a:p>
            <a:pPr lvl="1" eaLnBrk="1" hangingPunct="1"/>
            <a:endParaRPr lang="en-US" sz="2000" smtClean="0">
              <a:latin typeface="Arial" charset="0"/>
            </a:endParaRPr>
          </a:p>
          <a:p>
            <a:pPr eaLnBrk="1" hangingPunct="1"/>
            <a:r>
              <a:rPr lang="en-US" sz="2400" smtClean="0">
                <a:latin typeface="Arial" charset="0"/>
              </a:rPr>
              <a:t>Chemical analysis:</a:t>
            </a:r>
          </a:p>
          <a:p>
            <a:pPr lvl="1" eaLnBrk="1" hangingPunct="1"/>
            <a:r>
              <a:rPr lang="en-US" sz="2000" smtClean="0">
                <a:latin typeface="Arial" charset="0"/>
              </a:rPr>
              <a:t>phosphodiester linkages</a:t>
            </a:r>
          </a:p>
          <a:p>
            <a:pPr lvl="1" eaLnBrk="1" hangingPunct="1"/>
            <a:r>
              <a:rPr lang="en-US" sz="2000" smtClean="0">
                <a:latin typeface="Arial" charset="0"/>
              </a:rPr>
              <a:t>pentose is ribofuranoside</a:t>
            </a:r>
          </a:p>
        </p:txBody>
      </p:sp>
      <p:graphicFrame>
        <p:nvGraphicFramePr>
          <p:cNvPr id="94210" name="Object 2"/>
          <p:cNvGraphicFramePr>
            <a:graphicFrameLocks noChangeAspect="1"/>
          </p:cNvGraphicFramePr>
          <p:nvPr/>
        </p:nvGraphicFramePr>
        <p:xfrm>
          <a:off x="2514600" y="4114800"/>
          <a:ext cx="2636838" cy="2743200"/>
        </p:xfrm>
        <a:graphic>
          <a:graphicData uri="http://schemas.openxmlformats.org/presentationml/2006/ole">
            <p:oleObj spid="_x0000_s1026" name="ISIS/Draw Sketch" r:id="rId3" imgW="3514680" imgH="3657600" progId="">
              <p:embed/>
            </p:oleObj>
          </a:graphicData>
        </a:graphic>
      </p:graphicFrame>
      <p:sp>
        <p:nvSpPr>
          <p:cNvPr id="94216" name="Text Box 7"/>
          <p:cNvSpPr txBox="1">
            <a:spLocks noChangeArrowheads="1"/>
          </p:cNvSpPr>
          <p:nvPr/>
        </p:nvSpPr>
        <p:spPr bwMode="auto">
          <a:xfrm>
            <a:off x="0" y="2895600"/>
            <a:ext cx="1866900" cy="793750"/>
          </a:xfrm>
          <a:prstGeom prst="rect">
            <a:avLst/>
          </a:prstGeom>
          <a:noFill/>
          <a:ln w="9525">
            <a:noFill/>
            <a:miter lim="800000"/>
            <a:headEnd/>
            <a:tailEnd/>
          </a:ln>
        </p:spPr>
        <p:txBody>
          <a:bodyPr wrap="none">
            <a:spAutoFit/>
          </a:bodyPr>
          <a:lstStyle/>
          <a:p>
            <a:pPr algn="ctr"/>
            <a:r>
              <a:rPr lang="en-US" sz="1400">
                <a:latin typeface="Arial" charset="0"/>
              </a:rPr>
              <a:t>Structure of DNA:</a:t>
            </a:r>
            <a:r>
              <a:rPr lang="en-US">
                <a:latin typeface="Arial" charset="0"/>
              </a:rPr>
              <a:t> </a:t>
            </a:r>
          </a:p>
          <a:p>
            <a:pPr algn="ctr"/>
            <a:r>
              <a:rPr lang="en-US">
                <a:solidFill>
                  <a:srgbClr val="0F0FFF"/>
                </a:solidFill>
                <a:latin typeface="Arial" charset="0"/>
              </a:rPr>
              <a:t>1929</a:t>
            </a:r>
          </a:p>
          <a:p>
            <a:pPr algn="ctr"/>
            <a:r>
              <a:rPr lang="en-US" sz="1400">
                <a:latin typeface="Arial" charset="0"/>
              </a:rPr>
              <a:t>(Levene and London)</a:t>
            </a:r>
            <a:endParaRPr lang="en-US">
              <a:solidFill>
                <a:srgbClr val="0F0FFF"/>
              </a:solidFill>
              <a:latin typeface="Arial" charset="0"/>
            </a:endParaRPr>
          </a:p>
        </p:txBody>
      </p:sp>
      <p:sp>
        <p:nvSpPr>
          <p:cNvPr id="94217" name="Text Box 8"/>
          <p:cNvSpPr txBox="1">
            <a:spLocks noChangeArrowheads="1"/>
          </p:cNvSpPr>
          <p:nvPr/>
        </p:nvSpPr>
        <p:spPr bwMode="auto">
          <a:xfrm>
            <a:off x="609600" y="5943600"/>
            <a:ext cx="1808163" cy="762000"/>
          </a:xfrm>
          <a:prstGeom prst="rect">
            <a:avLst/>
          </a:prstGeom>
          <a:noFill/>
          <a:ln w="9525">
            <a:noFill/>
            <a:miter lim="800000"/>
            <a:headEnd/>
            <a:tailEnd/>
          </a:ln>
        </p:spPr>
        <p:txBody>
          <a:bodyPr wrap="none">
            <a:spAutoFit/>
          </a:bodyPr>
          <a:lstStyle/>
          <a:p>
            <a:pPr algn="ctr"/>
            <a:r>
              <a:rPr lang="en-US" sz="1400">
                <a:latin typeface="Arial" charset="0"/>
              </a:rPr>
              <a:t>Structure of DNA:</a:t>
            </a:r>
          </a:p>
          <a:p>
            <a:pPr algn="ctr"/>
            <a:r>
              <a:rPr lang="en-US">
                <a:solidFill>
                  <a:srgbClr val="0F0FFF"/>
                </a:solidFill>
                <a:latin typeface="Arial" charset="0"/>
              </a:rPr>
              <a:t>1935</a:t>
            </a:r>
          </a:p>
          <a:p>
            <a:pPr algn="ctr"/>
            <a:r>
              <a:rPr lang="en-US" sz="1400">
                <a:latin typeface="Arial" charset="0"/>
              </a:rPr>
              <a:t>(Levene and Tipson)</a:t>
            </a:r>
          </a:p>
        </p:txBody>
      </p:sp>
      <p:graphicFrame>
        <p:nvGraphicFramePr>
          <p:cNvPr id="94211" name="Object 3"/>
          <p:cNvGraphicFramePr>
            <a:graphicFrameLocks noChangeAspect="1"/>
          </p:cNvGraphicFramePr>
          <p:nvPr/>
        </p:nvGraphicFramePr>
        <p:xfrm>
          <a:off x="1905000" y="1219200"/>
          <a:ext cx="1835150" cy="2514600"/>
        </p:xfrm>
        <a:graphic>
          <a:graphicData uri="http://schemas.openxmlformats.org/presentationml/2006/ole">
            <p:oleObj spid="_x0000_s1027" name="ISIS/Draw Sketch" r:id="rId4" imgW="2085840" imgH="2857320" progId="">
              <p:embed/>
            </p:oleObj>
          </a:graphicData>
        </a:graphic>
      </p:graphicFrame>
      <p:sp>
        <p:nvSpPr>
          <p:cNvPr id="94218" name="Line 4"/>
          <p:cNvSpPr>
            <a:spLocks noChangeShapeType="1"/>
          </p:cNvSpPr>
          <p:nvPr/>
        </p:nvSpPr>
        <p:spPr bwMode="auto">
          <a:xfrm>
            <a:off x="381000" y="8382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152400"/>
            <a:ext cx="8001000" cy="1143000"/>
          </a:xfrm>
        </p:spPr>
        <p:txBody>
          <a:bodyPr/>
          <a:lstStyle/>
          <a:p>
            <a:pPr eaLnBrk="1" hangingPunct="1"/>
            <a:r>
              <a:rPr lang="en-US" smtClean="0">
                <a:solidFill>
                  <a:srgbClr val="2FB0DC"/>
                </a:solidFill>
              </a:rPr>
              <a:t>Molecular Mechanisms of Spontaneous Mutagenesis</a:t>
            </a:r>
          </a:p>
        </p:txBody>
      </p:sp>
      <p:sp>
        <p:nvSpPr>
          <p:cNvPr id="151555" name="Text Box 4"/>
          <p:cNvSpPr txBox="1">
            <a:spLocks noChangeArrowheads="1"/>
          </p:cNvSpPr>
          <p:nvPr/>
        </p:nvSpPr>
        <p:spPr bwMode="auto">
          <a:xfrm>
            <a:off x="381000" y="1752600"/>
            <a:ext cx="8458200" cy="4248150"/>
          </a:xfrm>
          <a:prstGeom prst="rect">
            <a:avLst/>
          </a:prstGeom>
          <a:noFill/>
          <a:ln w="9525">
            <a:noFill/>
            <a:miter lim="800000"/>
            <a:headEnd/>
            <a:tailEnd/>
          </a:ln>
        </p:spPr>
        <p:txBody>
          <a:bodyPr>
            <a:spAutoFit/>
          </a:bodyPr>
          <a:lstStyle/>
          <a:p>
            <a:pPr>
              <a:lnSpc>
                <a:spcPct val="110000"/>
              </a:lnSpc>
              <a:buFontTx/>
              <a:buChar char="•"/>
            </a:pPr>
            <a:r>
              <a:rPr lang="en-US" sz="2400">
                <a:latin typeface="Arial" charset="0"/>
              </a:rPr>
              <a:t> Deamination</a:t>
            </a:r>
          </a:p>
          <a:p>
            <a:pPr lvl="1">
              <a:lnSpc>
                <a:spcPct val="110000"/>
              </a:lnSpc>
              <a:buFontTx/>
              <a:buChar char="•"/>
            </a:pPr>
            <a:r>
              <a:rPr lang="en-US" sz="2000">
                <a:latin typeface="Arial" charset="0"/>
              </a:rPr>
              <a:t> </a:t>
            </a:r>
            <a:r>
              <a:rPr lang="en-US" sz="1800">
                <a:latin typeface="Arial" charset="0"/>
              </a:rPr>
              <a:t>Very slow reactions</a:t>
            </a:r>
          </a:p>
          <a:p>
            <a:pPr lvl="1">
              <a:lnSpc>
                <a:spcPct val="110000"/>
              </a:lnSpc>
              <a:buFontTx/>
              <a:buChar char="•"/>
            </a:pPr>
            <a:r>
              <a:rPr lang="en-US" sz="1800">
                <a:latin typeface="Arial" charset="0"/>
              </a:rPr>
              <a:t> Large number of residues</a:t>
            </a:r>
          </a:p>
          <a:p>
            <a:pPr lvl="1">
              <a:lnSpc>
                <a:spcPct val="110000"/>
              </a:lnSpc>
              <a:buFontTx/>
              <a:buChar char="•"/>
            </a:pPr>
            <a:r>
              <a:rPr lang="en-US" sz="1800">
                <a:latin typeface="Arial" charset="0"/>
              </a:rPr>
              <a:t> The net effect is significant: 100 C </a:t>
            </a:r>
            <a:r>
              <a:rPr lang="en-US" sz="1800">
                <a:latin typeface="Arial" charset="0"/>
                <a:sym typeface="Symbol" charset="2"/>
              </a:rPr>
              <a:t> U  </a:t>
            </a:r>
          </a:p>
          <a:p>
            <a:pPr lvl="1">
              <a:lnSpc>
                <a:spcPct val="110000"/>
              </a:lnSpc>
            </a:pPr>
            <a:r>
              <a:rPr lang="en-US" sz="1800">
                <a:latin typeface="Arial" charset="0"/>
                <a:sym typeface="Symbol" charset="2"/>
              </a:rPr>
              <a:t>  events /day in a mammalian cell</a:t>
            </a:r>
          </a:p>
          <a:p>
            <a:pPr>
              <a:lnSpc>
                <a:spcPct val="110000"/>
              </a:lnSpc>
              <a:buFontTx/>
              <a:buChar char="•"/>
            </a:pPr>
            <a:endParaRPr lang="en-US" sz="800">
              <a:latin typeface="Arial" charset="0"/>
              <a:sym typeface="Symbol" charset="2"/>
            </a:endParaRPr>
          </a:p>
          <a:p>
            <a:pPr>
              <a:lnSpc>
                <a:spcPct val="110000"/>
              </a:lnSpc>
              <a:buFontTx/>
              <a:buChar char="•"/>
            </a:pPr>
            <a:r>
              <a:rPr lang="en-US" sz="2400">
                <a:latin typeface="Arial" charset="0"/>
                <a:sym typeface="Symbol" charset="2"/>
              </a:rPr>
              <a:t> Depurination</a:t>
            </a:r>
          </a:p>
          <a:p>
            <a:pPr lvl="1">
              <a:lnSpc>
                <a:spcPct val="110000"/>
              </a:lnSpc>
              <a:buFontTx/>
              <a:buChar char="•"/>
            </a:pPr>
            <a:r>
              <a:rPr lang="en-US" sz="1800">
                <a:latin typeface="Arial" charset="0"/>
                <a:sym typeface="Symbol" charset="2"/>
              </a:rPr>
              <a:t> N-glycosidic bond is hydrolyzed</a:t>
            </a:r>
          </a:p>
          <a:p>
            <a:pPr lvl="1">
              <a:lnSpc>
                <a:spcPct val="110000"/>
              </a:lnSpc>
              <a:buFontTx/>
              <a:buChar char="•"/>
            </a:pPr>
            <a:r>
              <a:rPr lang="en-US" sz="1800">
                <a:latin typeface="Arial" charset="0"/>
                <a:sym typeface="Symbol" charset="2"/>
              </a:rPr>
              <a:t> Significant for purines: 10,000 purines </a:t>
            </a:r>
          </a:p>
          <a:p>
            <a:pPr lvl="1">
              <a:lnSpc>
                <a:spcPct val="110000"/>
              </a:lnSpc>
            </a:pPr>
            <a:r>
              <a:rPr lang="en-US" sz="1800">
                <a:latin typeface="Arial" charset="0"/>
                <a:sym typeface="Symbol" charset="2"/>
              </a:rPr>
              <a:t>  lost/day in a mammalian cell</a:t>
            </a:r>
          </a:p>
          <a:p>
            <a:pPr lvl="1">
              <a:lnSpc>
                <a:spcPct val="110000"/>
              </a:lnSpc>
            </a:pPr>
            <a:endParaRPr lang="en-US" sz="800">
              <a:latin typeface="Arial" charset="0"/>
              <a:sym typeface="Symbol" charset="2"/>
            </a:endParaRPr>
          </a:p>
          <a:p>
            <a:pPr lvl="1">
              <a:lnSpc>
                <a:spcPct val="110000"/>
              </a:lnSpc>
            </a:pPr>
            <a:endParaRPr lang="en-US" sz="800">
              <a:latin typeface="Arial" charset="0"/>
              <a:sym typeface="Symbol" charset="2"/>
            </a:endParaRPr>
          </a:p>
          <a:p>
            <a:pPr>
              <a:lnSpc>
                <a:spcPct val="110000"/>
              </a:lnSpc>
              <a:buFontTx/>
              <a:buChar char="•"/>
            </a:pPr>
            <a:r>
              <a:rPr lang="en-US" sz="2400">
                <a:latin typeface="Arial" charset="0"/>
                <a:sym typeface="Symbol" charset="2"/>
              </a:rPr>
              <a:t> Cells have mechanisms to correct most of these modifications.</a:t>
            </a:r>
            <a:endParaRPr lang="en-US" sz="2400">
              <a:latin typeface="Arial" charset="0"/>
            </a:endParaRPr>
          </a:p>
        </p:txBody>
      </p:sp>
      <p:sp>
        <p:nvSpPr>
          <p:cNvPr id="151556" name="Line 4"/>
          <p:cNvSpPr>
            <a:spLocks noChangeShapeType="1"/>
          </p:cNvSpPr>
          <p:nvPr/>
        </p:nvSpPr>
        <p:spPr bwMode="auto">
          <a:xfrm>
            <a:off x="381000" y="14478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152400"/>
            <a:ext cx="8458200" cy="1143000"/>
          </a:xfrm>
        </p:spPr>
        <p:txBody>
          <a:bodyPr/>
          <a:lstStyle/>
          <a:p>
            <a:pPr eaLnBrk="1" hangingPunct="1"/>
            <a:r>
              <a:rPr lang="en-US" smtClean="0">
                <a:solidFill>
                  <a:srgbClr val="2FB0DC"/>
                </a:solidFill>
              </a:rPr>
              <a:t>Molecular Mechanisms of Oxidative and Chemical Mutagenesis</a:t>
            </a:r>
          </a:p>
        </p:txBody>
      </p:sp>
      <p:sp>
        <p:nvSpPr>
          <p:cNvPr id="154627" name="Text Box 3"/>
          <p:cNvSpPr txBox="1">
            <a:spLocks noChangeArrowheads="1"/>
          </p:cNvSpPr>
          <p:nvPr/>
        </p:nvSpPr>
        <p:spPr bwMode="auto">
          <a:xfrm>
            <a:off x="304800" y="1447800"/>
            <a:ext cx="8458200" cy="4321175"/>
          </a:xfrm>
          <a:prstGeom prst="rect">
            <a:avLst/>
          </a:prstGeom>
          <a:noFill/>
          <a:ln w="9525">
            <a:noFill/>
            <a:miter lim="800000"/>
            <a:headEnd/>
            <a:tailEnd/>
          </a:ln>
        </p:spPr>
        <p:txBody>
          <a:bodyPr>
            <a:spAutoFit/>
          </a:bodyPr>
          <a:lstStyle/>
          <a:p>
            <a:pPr>
              <a:lnSpc>
                <a:spcPct val="110000"/>
              </a:lnSpc>
              <a:buFontTx/>
              <a:buChar char="•"/>
            </a:pPr>
            <a:r>
              <a:rPr lang="en-US" sz="2400">
                <a:latin typeface="Arial" charset="0"/>
              </a:rPr>
              <a:t> </a:t>
            </a:r>
            <a:r>
              <a:rPr lang="en-US" sz="2800">
                <a:latin typeface="Arial" charset="0"/>
                <a:sym typeface="Symbol" charset="2"/>
              </a:rPr>
              <a:t>Oxidative damage</a:t>
            </a:r>
          </a:p>
          <a:p>
            <a:pPr lvl="1">
              <a:lnSpc>
                <a:spcPct val="110000"/>
              </a:lnSpc>
              <a:buFontTx/>
              <a:buChar char="•"/>
            </a:pPr>
            <a:r>
              <a:rPr lang="en-US" sz="2800">
                <a:latin typeface="Arial" charset="0"/>
                <a:sym typeface="Symbol" charset="2"/>
              </a:rPr>
              <a:t> Hydroxylation of guanine</a:t>
            </a:r>
          </a:p>
          <a:p>
            <a:pPr lvl="1">
              <a:lnSpc>
                <a:spcPct val="110000"/>
              </a:lnSpc>
              <a:buFontTx/>
              <a:buChar char="•"/>
            </a:pPr>
            <a:r>
              <a:rPr lang="en-US" sz="2800">
                <a:latin typeface="Arial" charset="0"/>
                <a:sym typeface="Symbol" charset="2"/>
              </a:rPr>
              <a:t> Mitochondrial DNA is most susceptible </a:t>
            </a:r>
          </a:p>
          <a:p>
            <a:pPr lvl="1">
              <a:lnSpc>
                <a:spcPct val="110000"/>
              </a:lnSpc>
            </a:pPr>
            <a:endParaRPr lang="en-US" sz="2800">
              <a:latin typeface="Arial" charset="0"/>
              <a:sym typeface="Symbol" charset="2"/>
            </a:endParaRPr>
          </a:p>
          <a:p>
            <a:pPr>
              <a:lnSpc>
                <a:spcPct val="110000"/>
              </a:lnSpc>
              <a:buFontTx/>
              <a:buChar char="•"/>
            </a:pPr>
            <a:r>
              <a:rPr lang="en-US" sz="2800">
                <a:latin typeface="Arial" charset="0"/>
                <a:sym typeface="Symbol" charset="2"/>
              </a:rPr>
              <a:t> Chemical alkylation</a:t>
            </a:r>
          </a:p>
          <a:p>
            <a:pPr lvl="1">
              <a:lnSpc>
                <a:spcPct val="110000"/>
              </a:lnSpc>
              <a:buFontTx/>
              <a:buChar char="•"/>
            </a:pPr>
            <a:r>
              <a:rPr lang="en-US" sz="2800">
                <a:latin typeface="Arial" charset="0"/>
                <a:sym typeface="Symbol" charset="2"/>
              </a:rPr>
              <a:t> Methylation of guanine</a:t>
            </a:r>
          </a:p>
          <a:p>
            <a:pPr lvl="1">
              <a:lnSpc>
                <a:spcPct val="110000"/>
              </a:lnSpc>
            </a:pPr>
            <a:endParaRPr lang="en-US" sz="2800">
              <a:latin typeface="Arial" charset="0"/>
              <a:sym typeface="Symbol" charset="2"/>
            </a:endParaRPr>
          </a:p>
          <a:p>
            <a:pPr>
              <a:lnSpc>
                <a:spcPct val="110000"/>
              </a:lnSpc>
              <a:buFontTx/>
              <a:buChar char="•"/>
            </a:pPr>
            <a:r>
              <a:rPr lang="en-US" sz="2800">
                <a:latin typeface="Arial" charset="0"/>
                <a:sym typeface="Symbol" charset="2"/>
              </a:rPr>
              <a:t> Cells have mechanisms to correct most of these modifications</a:t>
            </a:r>
          </a:p>
        </p:txBody>
      </p:sp>
      <p:sp>
        <p:nvSpPr>
          <p:cNvPr id="154628" name="Line 4"/>
          <p:cNvSpPr>
            <a:spLocks noChangeShapeType="1"/>
          </p:cNvSpPr>
          <p:nvPr/>
        </p:nvSpPr>
        <p:spPr bwMode="auto">
          <a:xfrm>
            <a:off x="381000" y="14478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4237038" y="152400"/>
            <a:ext cx="184150" cy="762000"/>
          </a:xfrm>
          <a:prstGeom prst="rect">
            <a:avLst/>
          </a:prstGeom>
          <a:noFill/>
          <a:ln w="9525">
            <a:noFill/>
            <a:miter lim="800000"/>
            <a:headEnd/>
            <a:tailEnd/>
          </a:ln>
        </p:spPr>
        <p:txBody>
          <a:bodyPr wrap="none">
            <a:spAutoFit/>
          </a:bodyPr>
          <a:lstStyle/>
          <a:p>
            <a:pPr algn="ctr"/>
            <a:endParaRPr lang="tr-TR" sz="4400">
              <a:solidFill>
                <a:schemeClr val="tx2"/>
              </a:solidFill>
              <a:latin typeface="Arial" charset="0"/>
            </a:endParaRPr>
          </a:p>
        </p:txBody>
      </p:sp>
      <p:sp>
        <p:nvSpPr>
          <p:cNvPr id="157699" name="Text Box 4"/>
          <p:cNvSpPr txBox="1">
            <a:spLocks noChangeArrowheads="1"/>
          </p:cNvSpPr>
          <p:nvPr/>
        </p:nvSpPr>
        <p:spPr bwMode="auto">
          <a:xfrm>
            <a:off x="304800" y="1676400"/>
            <a:ext cx="8458200" cy="4144963"/>
          </a:xfrm>
          <a:prstGeom prst="rect">
            <a:avLst/>
          </a:prstGeom>
          <a:noFill/>
          <a:ln w="9525">
            <a:noFill/>
            <a:miter lim="800000"/>
            <a:headEnd/>
            <a:tailEnd/>
          </a:ln>
        </p:spPr>
        <p:txBody>
          <a:bodyPr>
            <a:spAutoFit/>
          </a:bodyPr>
          <a:lstStyle/>
          <a:p>
            <a:pPr marL="228600" indent="-228600">
              <a:lnSpc>
                <a:spcPct val="110000"/>
              </a:lnSpc>
              <a:buFontTx/>
              <a:buChar char="•"/>
            </a:pPr>
            <a:r>
              <a:rPr lang="en-US" sz="2400">
                <a:solidFill>
                  <a:srgbClr val="0F0FFF"/>
                </a:solidFill>
                <a:latin typeface="Arial" charset="0"/>
              </a:rPr>
              <a:t>UV light</a:t>
            </a:r>
            <a:r>
              <a:rPr lang="en-US" sz="2400">
                <a:latin typeface="Arial" charset="0"/>
              </a:rPr>
              <a:t> induces dimerization of pyrimidines, this may be the main mechanism for skin cancers</a:t>
            </a:r>
          </a:p>
          <a:p>
            <a:pPr marL="228600" indent="-228600">
              <a:lnSpc>
                <a:spcPct val="110000"/>
              </a:lnSpc>
            </a:pPr>
            <a:endParaRPr lang="en-US" sz="2400">
              <a:latin typeface="Arial" charset="0"/>
            </a:endParaRPr>
          </a:p>
          <a:p>
            <a:pPr marL="228600" indent="-228600">
              <a:lnSpc>
                <a:spcPct val="110000"/>
              </a:lnSpc>
              <a:buFontTx/>
              <a:buChar char="•"/>
            </a:pPr>
            <a:r>
              <a:rPr lang="en-US" sz="2400">
                <a:solidFill>
                  <a:srgbClr val="0F0FFF"/>
                </a:solidFill>
                <a:latin typeface="Arial" charset="0"/>
              </a:rPr>
              <a:t>Ionizing radiation</a:t>
            </a:r>
            <a:r>
              <a:rPr lang="en-US" sz="2400">
                <a:latin typeface="Arial" charset="0"/>
              </a:rPr>
              <a:t> (X-rays and </a:t>
            </a:r>
            <a:r>
              <a:rPr lang="en-US" sz="2400">
                <a:latin typeface="Arial" charset="0"/>
                <a:sym typeface="Symbol" charset="2"/>
              </a:rPr>
              <a:t>-rays</a:t>
            </a:r>
            <a:r>
              <a:rPr lang="en-US" sz="2400">
                <a:latin typeface="Arial" charset="0"/>
              </a:rPr>
              <a:t>) causes ring opening and strand breaking.  These are difficult to fix</a:t>
            </a:r>
          </a:p>
          <a:p>
            <a:pPr marL="228600" indent="-228600">
              <a:lnSpc>
                <a:spcPct val="110000"/>
              </a:lnSpc>
            </a:pPr>
            <a:endParaRPr lang="en-US" sz="2400">
              <a:latin typeface="Arial" charset="0"/>
            </a:endParaRPr>
          </a:p>
          <a:p>
            <a:pPr marL="228600" indent="-228600">
              <a:lnSpc>
                <a:spcPct val="110000"/>
              </a:lnSpc>
              <a:buFontTx/>
              <a:buChar char="•"/>
            </a:pPr>
            <a:r>
              <a:rPr lang="en-US" sz="2400">
                <a:latin typeface="Arial" charset="0"/>
              </a:rPr>
              <a:t>Cells can repair some of these modifications, but others cause mutations.  Accumulation of mutations is linked to </a:t>
            </a:r>
            <a:r>
              <a:rPr lang="en-US" sz="2400">
                <a:solidFill>
                  <a:srgbClr val="FF0603"/>
                </a:solidFill>
                <a:latin typeface="Arial" charset="0"/>
              </a:rPr>
              <a:t>aging and carcinogenesis</a:t>
            </a:r>
          </a:p>
          <a:p>
            <a:pPr marL="228600" indent="-228600">
              <a:lnSpc>
                <a:spcPct val="120000"/>
              </a:lnSpc>
            </a:pPr>
            <a:endParaRPr lang="en-US" sz="2400">
              <a:solidFill>
                <a:srgbClr val="FF0603"/>
              </a:solidFill>
              <a:latin typeface="Arial" charset="0"/>
            </a:endParaRPr>
          </a:p>
        </p:txBody>
      </p:sp>
      <p:sp>
        <p:nvSpPr>
          <p:cNvPr id="157700" name="Rectangle 6"/>
          <p:cNvSpPr>
            <a:spLocks noGrp="1" noChangeArrowheads="1"/>
          </p:cNvSpPr>
          <p:nvPr>
            <p:ph type="title"/>
          </p:nvPr>
        </p:nvSpPr>
        <p:spPr>
          <a:xfrm>
            <a:off x="685800" y="76200"/>
            <a:ext cx="7772400" cy="1143000"/>
          </a:xfrm>
        </p:spPr>
        <p:txBody>
          <a:bodyPr/>
          <a:lstStyle/>
          <a:p>
            <a:pPr eaLnBrk="1" hangingPunct="1"/>
            <a:r>
              <a:rPr lang="en-US" smtClean="0">
                <a:solidFill>
                  <a:srgbClr val="2FB0DC"/>
                </a:solidFill>
              </a:rPr>
              <a:t>Molecular Mechanisms of </a:t>
            </a:r>
            <a:br>
              <a:rPr lang="en-US" smtClean="0">
                <a:solidFill>
                  <a:srgbClr val="2FB0DC"/>
                </a:solidFill>
              </a:rPr>
            </a:br>
            <a:r>
              <a:rPr lang="en-US" smtClean="0">
                <a:solidFill>
                  <a:srgbClr val="2FB0DC"/>
                </a:solidFill>
              </a:rPr>
              <a:t>Radiation-Induced Mutagenesis</a:t>
            </a:r>
          </a:p>
        </p:txBody>
      </p:sp>
      <p:sp>
        <p:nvSpPr>
          <p:cNvPr id="157701" name="Line 4"/>
          <p:cNvSpPr>
            <a:spLocks noChangeShapeType="1"/>
          </p:cNvSpPr>
          <p:nvPr/>
        </p:nvSpPr>
        <p:spPr bwMode="auto">
          <a:xfrm>
            <a:off x="381000" y="13716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0"/>
            <a:ext cx="7772400" cy="838200"/>
          </a:xfrm>
        </p:spPr>
        <p:txBody>
          <a:bodyPr/>
          <a:lstStyle/>
          <a:p>
            <a:pPr eaLnBrk="1" hangingPunct="1"/>
            <a:r>
              <a:rPr lang="en-US" smtClean="0">
                <a:solidFill>
                  <a:srgbClr val="2FB0DC"/>
                </a:solidFill>
              </a:rPr>
              <a:t>Road to the Double Helix</a:t>
            </a:r>
          </a:p>
        </p:txBody>
      </p:sp>
      <p:sp>
        <p:nvSpPr>
          <p:cNvPr id="95235" name="Text Box 6"/>
          <p:cNvSpPr txBox="1">
            <a:spLocks noChangeArrowheads="1"/>
          </p:cNvSpPr>
          <p:nvPr/>
        </p:nvSpPr>
        <p:spPr bwMode="auto">
          <a:xfrm>
            <a:off x="5105400" y="914400"/>
            <a:ext cx="3657600" cy="4552950"/>
          </a:xfrm>
          <a:prstGeom prst="rect">
            <a:avLst/>
          </a:prstGeom>
          <a:noFill/>
          <a:ln w="9525">
            <a:noFill/>
            <a:miter lim="800000"/>
            <a:headEnd/>
            <a:tailEnd/>
          </a:ln>
        </p:spPr>
        <p:txBody>
          <a:bodyPr>
            <a:spAutoFit/>
          </a:bodyPr>
          <a:lstStyle/>
          <a:p>
            <a:pPr eaLnBrk="1" hangingPunct="1">
              <a:lnSpc>
                <a:spcPct val="90000"/>
              </a:lnSpc>
              <a:spcBef>
                <a:spcPct val="20000"/>
              </a:spcBef>
              <a:buFontTx/>
              <a:buChar char="•"/>
            </a:pPr>
            <a:r>
              <a:rPr lang="en-US" sz="2800">
                <a:latin typeface="Arial" charset="0"/>
              </a:rPr>
              <a:t> </a:t>
            </a:r>
            <a:r>
              <a:rPr lang="en-US" sz="2000">
                <a:latin typeface="Arial" charset="0"/>
              </a:rPr>
              <a:t>Franklin and Wilkins:  </a:t>
            </a:r>
          </a:p>
          <a:p>
            <a:pPr lvl="1" eaLnBrk="1" hangingPunct="1">
              <a:lnSpc>
                <a:spcPct val="110000"/>
              </a:lnSpc>
              <a:spcBef>
                <a:spcPct val="20000"/>
              </a:spcBef>
              <a:buFontTx/>
              <a:buChar char="–"/>
            </a:pPr>
            <a:r>
              <a:rPr lang="en-US" sz="2000">
                <a:latin typeface="Arial" charset="0"/>
              </a:rPr>
              <a:t>“Cross” means helix</a:t>
            </a:r>
          </a:p>
          <a:p>
            <a:pPr lvl="1" eaLnBrk="1" hangingPunct="1">
              <a:lnSpc>
                <a:spcPct val="110000"/>
              </a:lnSpc>
              <a:spcBef>
                <a:spcPct val="20000"/>
              </a:spcBef>
              <a:buFontTx/>
              <a:buChar char="–"/>
            </a:pPr>
            <a:r>
              <a:rPr lang="en-US" sz="2000">
                <a:latin typeface="Arial" charset="0"/>
              </a:rPr>
              <a:t>“Diamonds” mean</a:t>
            </a:r>
          </a:p>
          <a:p>
            <a:pPr lvl="1" eaLnBrk="1" hangingPunct="1">
              <a:lnSpc>
                <a:spcPct val="110000"/>
              </a:lnSpc>
              <a:spcBef>
                <a:spcPct val="20000"/>
              </a:spcBef>
            </a:pPr>
            <a:r>
              <a:rPr lang="en-US" sz="2000">
                <a:latin typeface="Arial" charset="0"/>
              </a:rPr>
              <a:t>   that the phosphate-</a:t>
            </a:r>
          </a:p>
          <a:p>
            <a:pPr lvl="1" eaLnBrk="1" hangingPunct="1">
              <a:lnSpc>
                <a:spcPct val="110000"/>
              </a:lnSpc>
              <a:spcBef>
                <a:spcPct val="20000"/>
              </a:spcBef>
            </a:pPr>
            <a:r>
              <a:rPr lang="en-US" sz="2000">
                <a:latin typeface="Arial" charset="0"/>
              </a:rPr>
              <a:t>   sugar backbone</a:t>
            </a:r>
          </a:p>
          <a:p>
            <a:pPr lvl="1" eaLnBrk="1" hangingPunct="1">
              <a:lnSpc>
                <a:spcPct val="110000"/>
              </a:lnSpc>
              <a:spcBef>
                <a:spcPct val="20000"/>
              </a:spcBef>
            </a:pPr>
            <a:r>
              <a:rPr lang="en-US" sz="2000">
                <a:latin typeface="Arial" charset="0"/>
              </a:rPr>
              <a:t>   is outside</a:t>
            </a:r>
          </a:p>
          <a:p>
            <a:pPr lvl="1" eaLnBrk="1" hangingPunct="1">
              <a:lnSpc>
                <a:spcPct val="110000"/>
              </a:lnSpc>
              <a:spcBef>
                <a:spcPct val="20000"/>
              </a:spcBef>
              <a:buFontTx/>
              <a:buChar char="–"/>
            </a:pPr>
            <a:r>
              <a:rPr lang="en-US" sz="2000">
                <a:latin typeface="Arial" charset="0"/>
              </a:rPr>
              <a:t> Calculated helical</a:t>
            </a:r>
          </a:p>
          <a:p>
            <a:pPr lvl="1" eaLnBrk="1" hangingPunct="1">
              <a:lnSpc>
                <a:spcPct val="110000"/>
              </a:lnSpc>
              <a:spcBef>
                <a:spcPct val="20000"/>
              </a:spcBef>
            </a:pPr>
            <a:r>
              <a:rPr lang="en-US" sz="2000">
                <a:latin typeface="Arial" charset="0"/>
              </a:rPr>
              <a:t>   parameters</a:t>
            </a:r>
          </a:p>
          <a:p>
            <a:pPr lvl="1" eaLnBrk="1" hangingPunct="1">
              <a:lnSpc>
                <a:spcPct val="110000"/>
              </a:lnSpc>
              <a:spcBef>
                <a:spcPct val="20000"/>
              </a:spcBef>
            </a:pPr>
            <a:r>
              <a:rPr lang="en-US" sz="2000">
                <a:latin typeface="Arial" charset="0"/>
              </a:rPr>
              <a:t>   </a:t>
            </a:r>
          </a:p>
          <a:p>
            <a:pPr lvl="1" eaLnBrk="1" hangingPunct="1">
              <a:lnSpc>
                <a:spcPct val="90000"/>
              </a:lnSpc>
              <a:spcBef>
                <a:spcPct val="20000"/>
              </a:spcBef>
              <a:buFontTx/>
              <a:buChar char="–"/>
            </a:pPr>
            <a:endParaRPr lang="en-US" sz="2000">
              <a:latin typeface="Arial" charset="0"/>
            </a:endParaRPr>
          </a:p>
          <a:p>
            <a:pPr lvl="1" eaLnBrk="1" hangingPunct="1">
              <a:lnSpc>
                <a:spcPct val="90000"/>
              </a:lnSpc>
              <a:spcBef>
                <a:spcPct val="20000"/>
              </a:spcBef>
              <a:buFontTx/>
              <a:buChar char="–"/>
            </a:pPr>
            <a:endParaRPr lang="en-US" sz="2000">
              <a:latin typeface="Arial" charset="0"/>
            </a:endParaRPr>
          </a:p>
          <a:p>
            <a:endParaRPr lang="en-US"/>
          </a:p>
        </p:txBody>
      </p:sp>
      <p:sp>
        <p:nvSpPr>
          <p:cNvPr id="95236" name="Rectangle 7"/>
          <p:cNvSpPr>
            <a:spLocks noChangeArrowheads="1"/>
          </p:cNvSpPr>
          <p:nvPr/>
        </p:nvSpPr>
        <p:spPr bwMode="auto">
          <a:xfrm>
            <a:off x="381000" y="1066800"/>
            <a:ext cx="4267200" cy="4210050"/>
          </a:xfrm>
          <a:prstGeom prst="rect">
            <a:avLst/>
          </a:prstGeom>
          <a:noFill/>
          <a:ln w="9525">
            <a:noFill/>
            <a:miter lim="800000"/>
            <a:headEnd/>
            <a:tailEnd/>
          </a:ln>
        </p:spPr>
        <p:txBody>
          <a:bodyPr>
            <a:spAutoFit/>
          </a:bodyPr>
          <a:lstStyle/>
          <a:p>
            <a:pPr eaLnBrk="1" hangingPunct="1">
              <a:lnSpc>
                <a:spcPct val="90000"/>
              </a:lnSpc>
              <a:spcBef>
                <a:spcPct val="50000"/>
              </a:spcBef>
              <a:buFontTx/>
              <a:buChar char="•"/>
            </a:pPr>
            <a:r>
              <a:rPr lang="en-US" sz="2000">
                <a:latin typeface="Arial" charset="0"/>
              </a:rPr>
              <a:t> Watson and Crick:  </a:t>
            </a:r>
          </a:p>
          <a:p>
            <a:pPr lvl="1" eaLnBrk="1" hangingPunct="1">
              <a:lnSpc>
                <a:spcPct val="90000"/>
              </a:lnSpc>
              <a:spcBef>
                <a:spcPct val="50000"/>
              </a:spcBef>
              <a:buFontTx/>
              <a:buChar char="–"/>
            </a:pPr>
            <a:r>
              <a:rPr lang="en-US" sz="2000">
                <a:latin typeface="Arial" charset="0"/>
              </a:rPr>
              <a:t> Missing layer means</a:t>
            </a:r>
          </a:p>
          <a:p>
            <a:pPr lvl="1" eaLnBrk="1" hangingPunct="1">
              <a:lnSpc>
                <a:spcPct val="90000"/>
              </a:lnSpc>
              <a:spcBef>
                <a:spcPct val="50000"/>
              </a:spcBef>
            </a:pPr>
            <a:r>
              <a:rPr lang="en-US" sz="2000">
                <a:latin typeface="Arial" charset="0"/>
              </a:rPr>
              <a:t>   alternating pattern </a:t>
            </a:r>
          </a:p>
          <a:p>
            <a:pPr lvl="1" eaLnBrk="1" hangingPunct="1">
              <a:lnSpc>
                <a:spcPct val="90000"/>
              </a:lnSpc>
              <a:spcBef>
                <a:spcPct val="50000"/>
              </a:spcBef>
            </a:pPr>
            <a:r>
              <a:rPr lang="en-US" sz="2000">
                <a:latin typeface="Arial" charset="0"/>
              </a:rPr>
              <a:t>   (major &amp; minor groove) </a:t>
            </a:r>
          </a:p>
          <a:p>
            <a:pPr lvl="1" eaLnBrk="1" hangingPunct="1">
              <a:lnSpc>
                <a:spcPct val="90000"/>
              </a:lnSpc>
              <a:spcBef>
                <a:spcPct val="50000"/>
              </a:spcBef>
              <a:buFontTx/>
              <a:buChar char="–"/>
            </a:pPr>
            <a:r>
              <a:rPr lang="en-US" sz="2000">
                <a:latin typeface="Arial" charset="0"/>
              </a:rPr>
              <a:t> Hydrogen bonding:</a:t>
            </a:r>
          </a:p>
          <a:p>
            <a:pPr lvl="1" eaLnBrk="1" hangingPunct="1">
              <a:lnSpc>
                <a:spcPct val="90000"/>
              </a:lnSpc>
              <a:spcBef>
                <a:spcPct val="50000"/>
              </a:spcBef>
            </a:pPr>
            <a:r>
              <a:rPr lang="en-US" sz="2000">
                <a:latin typeface="Arial" charset="0"/>
              </a:rPr>
              <a:t>   A pairs with T</a:t>
            </a:r>
          </a:p>
          <a:p>
            <a:pPr lvl="1" eaLnBrk="1" hangingPunct="1">
              <a:lnSpc>
                <a:spcPct val="90000"/>
              </a:lnSpc>
              <a:spcBef>
                <a:spcPct val="50000"/>
              </a:spcBef>
            </a:pPr>
            <a:r>
              <a:rPr lang="en-US" sz="2000">
                <a:latin typeface="Arial" charset="0"/>
              </a:rPr>
              <a:t>   G pairs with C</a:t>
            </a:r>
          </a:p>
          <a:p>
            <a:pPr lvl="1" eaLnBrk="1" hangingPunct="1">
              <a:lnSpc>
                <a:spcPct val="90000"/>
              </a:lnSpc>
              <a:spcBef>
                <a:spcPct val="50000"/>
              </a:spcBef>
            </a:pPr>
            <a:r>
              <a:rPr lang="en-US" sz="2000">
                <a:solidFill>
                  <a:srgbClr val="FF0603"/>
                </a:solidFill>
                <a:latin typeface="Arial" charset="0"/>
              </a:rPr>
              <a:t>Double helix fits the data!</a:t>
            </a:r>
          </a:p>
          <a:p>
            <a:pPr lvl="1" eaLnBrk="1" hangingPunct="1">
              <a:lnSpc>
                <a:spcPct val="90000"/>
              </a:lnSpc>
              <a:spcBef>
                <a:spcPct val="50000"/>
              </a:spcBef>
            </a:pPr>
            <a:r>
              <a:rPr lang="en-US" sz="2000">
                <a:latin typeface="Arial" charset="0"/>
              </a:rPr>
              <a:t>   </a:t>
            </a:r>
          </a:p>
          <a:p>
            <a:pPr lvl="1" eaLnBrk="1" hangingPunct="1">
              <a:lnSpc>
                <a:spcPct val="90000"/>
              </a:lnSpc>
              <a:spcBef>
                <a:spcPct val="50000"/>
              </a:spcBef>
            </a:pPr>
            <a:endParaRPr lang="en-US" sz="2000">
              <a:latin typeface="Arial" charset="0"/>
            </a:endParaRPr>
          </a:p>
        </p:txBody>
      </p:sp>
      <p:sp>
        <p:nvSpPr>
          <p:cNvPr id="95237" name="Text Box 9"/>
          <p:cNvSpPr txBox="1">
            <a:spLocks noChangeArrowheads="1"/>
          </p:cNvSpPr>
          <p:nvPr/>
        </p:nvSpPr>
        <p:spPr bwMode="auto">
          <a:xfrm>
            <a:off x="2427288" y="4979988"/>
            <a:ext cx="4119562" cy="1006475"/>
          </a:xfrm>
          <a:prstGeom prst="rect">
            <a:avLst/>
          </a:prstGeom>
          <a:noFill/>
          <a:ln w="9525">
            <a:noFill/>
            <a:miter lim="800000"/>
            <a:headEnd/>
            <a:tailEnd/>
          </a:ln>
        </p:spPr>
        <p:txBody>
          <a:bodyPr wrap="none">
            <a:spAutoFit/>
          </a:bodyPr>
          <a:lstStyle/>
          <a:p>
            <a:pPr algn="ctr"/>
            <a:r>
              <a:rPr lang="en-US" sz="2000">
                <a:solidFill>
                  <a:srgbClr val="0F0FFF"/>
                </a:solidFill>
                <a:latin typeface="Arial" charset="0"/>
              </a:rPr>
              <a:t>Watson, Crick, and Wilkins shared </a:t>
            </a:r>
          </a:p>
          <a:p>
            <a:pPr algn="ctr"/>
            <a:r>
              <a:rPr lang="en-US" sz="2000">
                <a:solidFill>
                  <a:srgbClr val="0F0FFF"/>
                </a:solidFill>
                <a:latin typeface="Arial" charset="0"/>
              </a:rPr>
              <a:t>1962 Nobel Prize</a:t>
            </a:r>
          </a:p>
          <a:p>
            <a:pPr algn="ctr"/>
            <a:r>
              <a:rPr lang="en-US" sz="2000">
                <a:solidFill>
                  <a:srgbClr val="000096"/>
                </a:solidFill>
                <a:latin typeface="Arial" charset="0"/>
              </a:rPr>
              <a:t>Franklin died in 1958</a:t>
            </a:r>
          </a:p>
        </p:txBody>
      </p:sp>
      <p:sp>
        <p:nvSpPr>
          <p:cNvPr id="95238" name="Line 4"/>
          <p:cNvSpPr>
            <a:spLocks noChangeShapeType="1"/>
          </p:cNvSpPr>
          <p:nvPr/>
        </p:nvSpPr>
        <p:spPr bwMode="auto">
          <a:xfrm>
            <a:off x="381000" y="9144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76200"/>
            <a:ext cx="7772400" cy="1143000"/>
          </a:xfrm>
        </p:spPr>
        <p:txBody>
          <a:bodyPr/>
          <a:lstStyle/>
          <a:p>
            <a:pPr eaLnBrk="1" hangingPunct="1"/>
            <a:r>
              <a:rPr lang="en-US" sz="3600" smtClean="0">
                <a:solidFill>
                  <a:srgbClr val="2FB0DC"/>
                </a:solidFill>
              </a:rPr>
              <a:t>Watson-Crick Model of B-DNA </a:t>
            </a:r>
          </a:p>
        </p:txBody>
      </p:sp>
      <p:sp>
        <p:nvSpPr>
          <p:cNvPr id="102403" name="Line 4"/>
          <p:cNvSpPr>
            <a:spLocks noChangeShapeType="1"/>
          </p:cNvSpPr>
          <p:nvPr/>
        </p:nvSpPr>
        <p:spPr bwMode="auto">
          <a:xfrm>
            <a:off x="381000" y="11430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76200"/>
            <a:ext cx="8458200" cy="1143000"/>
          </a:xfrm>
        </p:spPr>
        <p:txBody>
          <a:bodyPr/>
          <a:lstStyle/>
          <a:p>
            <a:pPr eaLnBrk="1" hangingPunct="1"/>
            <a:r>
              <a:rPr lang="en-US" smtClean="0">
                <a:solidFill>
                  <a:srgbClr val="2FB0DC"/>
                </a:solidFill>
              </a:rPr>
              <a:t>Complementarity of DNA strands</a:t>
            </a:r>
          </a:p>
        </p:txBody>
      </p:sp>
      <p:sp>
        <p:nvSpPr>
          <p:cNvPr id="105475" name="Rectangle 3"/>
          <p:cNvSpPr>
            <a:spLocks noGrp="1" noChangeArrowheads="1"/>
          </p:cNvSpPr>
          <p:nvPr>
            <p:ph type="body" sz="half" idx="2"/>
          </p:nvPr>
        </p:nvSpPr>
        <p:spPr>
          <a:xfrm>
            <a:off x="609600" y="1295400"/>
            <a:ext cx="7848600" cy="2819400"/>
          </a:xfrm>
        </p:spPr>
        <p:txBody>
          <a:bodyPr/>
          <a:lstStyle/>
          <a:p>
            <a:pPr eaLnBrk="1" hangingPunct="1">
              <a:lnSpc>
                <a:spcPct val="120000"/>
              </a:lnSpc>
            </a:pPr>
            <a:r>
              <a:rPr lang="en-US" sz="2800" smtClean="0">
                <a:latin typeface="Arial" charset="0"/>
              </a:rPr>
              <a:t>Two chains differ in sequence</a:t>
            </a:r>
          </a:p>
          <a:p>
            <a:pPr eaLnBrk="1" hangingPunct="1">
              <a:lnSpc>
                <a:spcPct val="120000"/>
              </a:lnSpc>
              <a:buFontTx/>
              <a:buNone/>
            </a:pPr>
            <a:r>
              <a:rPr lang="en-US" sz="2800" smtClean="0">
                <a:latin typeface="Arial" charset="0"/>
              </a:rPr>
              <a:t>	 (sequence is read from 5’ to 3’)</a:t>
            </a:r>
          </a:p>
          <a:p>
            <a:pPr eaLnBrk="1" hangingPunct="1">
              <a:lnSpc>
                <a:spcPct val="120000"/>
              </a:lnSpc>
            </a:pPr>
            <a:r>
              <a:rPr lang="en-US" sz="2800" smtClean="0">
                <a:latin typeface="Arial" charset="0"/>
              </a:rPr>
              <a:t>Two chains are </a:t>
            </a:r>
            <a:r>
              <a:rPr lang="en-US" sz="2800" smtClean="0">
                <a:solidFill>
                  <a:srgbClr val="0F0FFF"/>
                </a:solidFill>
                <a:latin typeface="Arial" charset="0"/>
              </a:rPr>
              <a:t>complementary</a:t>
            </a:r>
          </a:p>
          <a:p>
            <a:pPr eaLnBrk="1" hangingPunct="1">
              <a:lnSpc>
                <a:spcPct val="120000"/>
              </a:lnSpc>
            </a:pPr>
            <a:r>
              <a:rPr lang="en-US" sz="2800" smtClean="0">
                <a:latin typeface="Arial" charset="0"/>
              </a:rPr>
              <a:t>Two chains run antiparallel</a:t>
            </a:r>
          </a:p>
        </p:txBody>
      </p:sp>
      <p:sp>
        <p:nvSpPr>
          <p:cNvPr id="105476" name="Line 4"/>
          <p:cNvSpPr>
            <a:spLocks noChangeShapeType="1"/>
          </p:cNvSpPr>
          <p:nvPr/>
        </p:nvSpPr>
        <p:spPr bwMode="auto">
          <a:xfrm>
            <a:off x="381000" y="10668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76200"/>
            <a:ext cx="7772400" cy="990600"/>
          </a:xfrm>
        </p:spPr>
        <p:txBody>
          <a:bodyPr/>
          <a:lstStyle/>
          <a:p>
            <a:pPr eaLnBrk="1" hangingPunct="1"/>
            <a:r>
              <a:rPr lang="en-US" smtClean="0">
                <a:solidFill>
                  <a:srgbClr val="2FB0DC"/>
                </a:solidFill>
              </a:rPr>
              <a:t>Replication of Genetic Code</a:t>
            </a:r>
          </a:p>
        </p:txBody>
      </p:sp>
      <p:sp>
        <p:nvSpPr>
          <p:cNvPr id="108547" name="Text Box 3"/>
          <p:cNvSpPr txBox="1">
            <a:spLocks noChangeArrowheads="1"/>
          </p:cNvSpPr>
          <p:nvPr/>
        </p:nvSpPr>
        <p:spPr bwMode="auto">
          <a:xfrm>
            <a:off x="1524000" y="4724400"/>
            <a:ext cx="7467600" cy="2165350"/>
          </a:xfrm>
          <a:prstGeom prst="rect">
            <a:avLst/>
          </a:prstGeom>
          <a:noFill/>
          <a:ln w="9525">
            <a:noFill/>
            <a:miter lim="800000"/>
            <a:headEnd/>
            <a:tailEnd/>
          </a:ln>
        </p:spPr>
        <p:txBody>
          <a:bodyPr>
            <a:spAutoFit/>
          </a:bodyPr>
          <a:lstStyle/>
          <a:p>
            <a:r>
              <a:rPr lang="en-US" sz="2000">
                <a:latin typeface="Arial" charset="0"/>
              </a:rPr>
              <a:t>“</a:t>
            </a:r>
            <a:r>
              <a:rPr lang="en-US" sz="2000" i="1">
                <a:solidFill>
                  <a:srgbClr val="0F0FFF"/>
                </a:solidFill>
                <a:latin typeface="Arial" charset="0"/>
              </a:rPr>
              <a:t>It has not escaped our notice that the specific pairing </a:t>
            </a:r>
          </a:p>
          <a:p>
            <a:r>
              <a:rPr lang="en-US" sz="2000" i="1">
                <a:solidFill>
                  <a:srgbClr val="0F0FFF"/>
                </a:solidFill>
                <a:latin typeface="Arial" charset="0"/>
              </a:rPr>
              <a:t> we have postulated immediately suggests a possible </a:t>
            </a:r>
          </a:p>
          <a:p>
            <a:r>
              <a:rPr lang="en-US" sz="2000" i="1">
                <a:solidFill>
                  <a:srgbClr val="0F0FFF"/>
                </a:solidFill>
                <a:latin typeface="Arial" charset="0"/>
              </a:rPr>
              <a:t> copying mechanism for the genetic material</a:t>
            </a:r>
            <a:r>
              <a:rPr lang="en-US" sz="2000">
                <a:latin typeface="Arial" charset="0"/>
              </a:rPr>
              <a:t>”  </a:t>
            </a:r>
          </a:p>
          <a:p>
            <a:r>
              <a:rPr lang="en-US" sz="2000">
                <a:latin typeface="Arial" charset="0"/>
              </a:rPr>
              <a:t>   </a:t>
            </a:r>
          </a:p>
          <a:p>
            <a:r>
              <a:rPr lang="en-US" sz="2000">
                <a:latin typeface="Arial" charset="0"/>
              </a:rPr>
              <a:t>	Watson and Crick, in their Nature paper,1953 </a:t>
            </a:r>
          </a:p>
          <a:p>
            <a:endParaRPr lang="en-US" sz="2000">
              <a:latin typeface="Arial" charset="0"/>
            </a:endParaRPr>
          </a:p>
          <a:p>
            <a:endParaRPr lang="en-US">
              <a:latin typeface="Arial" charset="0"/>
            </a:endParaRPr>
          </a:p>
        </p:txBody>
      </p:sp>
      <p:sp>
        <p:nvSpPr>
          <p:cNvPr id="108548" name="Text Box 5"/>
          <p:cNvSpPr txBox="1">
            <a:spLocks noChangeArrowheads="1"/>
          </p:cNvSpPr>
          <p:nvPr/>
        </p:nvSpPr>
        <p:spPr bwMode="auto">
          <a:xfrm>
            <a:off x="533400" y="914400"/>
            <a:ext cx="8286750" cy="3783013"/>
          </a:xfrm>
          <a:prstGeom prst="rect">
            <a:avLst/>
          </a:prstGeom>
          <a:noFill/>
          <a:ln w="9525">
            <a:noFill/>
            <a:miter lim="800000"/>
            <a:headEnd/>
            <a:tailEnd/>
          </a:ln>
        </p:spPr>
        <p:txBody>
          <a:bodyPr>
            <a:spAutoFit/>
          </a:bodyPr>
          <a:lstStyle/>
          <a:p>
            <a:pPr>
              <a:lnSpc>
                <a:spcPct val="110000"/>
              </a:lnSpc>
            </a:pPr>
            <a:endParaRPr lang="en-US" sz="2400">
              <a:latin typeface="Arial" charset="0"/>
            </a:endParaRPr>
          </a:p>
          <a:p>
            <a:pPr>
              <a:lnSpc>
                <a:spcPct val="110000"/>
              </a:lnSpc>
              <a:buFontTx/>
              <a:buChar char="•"/>
            </a:pPr>
            <a:r>
              <a:rPr lang="en-US" sz="2400">
                <a:latin typeface="Arial" charset="0"/>
              </a:rPr>
              <a:t> </a:t>
            </a:r>
            <a:r>
              <a:rPr lang="en-US" sz="2800">
                <a:latin typeface="Arial" charset="0"/>
              </a:rPr>
              <a:t>Strand separation occurs first</a:t>
            </a:r>
          </a:p>
          <a:p>
            <a:pPr>
              <a:lnSpc>
                <a:spcPct val="110000"/>
              </a:lnSpc>
              <a:buFontTx/>
              <a:buChar char="•"/>
            </a:pPr>
            <a:r>
              <a:rPr lang="en-US" sz="2800">
                <a:latin typeface="Arial" charset="0"/>
              </a:rPr>
              <a:t> Each strand serves as a template </a:t>
            </a:r>
          </a:p>
          <a:p>
            <a:pPr>
              <a:lnSpc>
                <a:spcPct val="110000"/>
              </a:lnSpc>
            </a:pPr>
            <a:r>
              <a:rPr lang="en-US" sz="2800">
                <a:latin typeface="Arial" charset="0"/>
              </a:rPr>
              <a:t>  for the synthesis of a new strand</a:t>
            </a:r>
          </a:p>
          <a:p>
            <a:pPr>
              <a:lnSpc>
                <a:spcPct val="110000"/>
              </a:lnSpc>
              <a:buFontTx/>
              <a:buChar char="•"/>
            </a:pPr>
            <a:r>
              <a:rPr lang="en-US" sz="2800">
                <a:latin typeface="Arial" charset="0"/>
              </a:rPr>
              <a:t> Synthesis is catalyzed by enzymes</a:t>
            </a:r>
          </a:p>
          <a:p>
            <a:pPr>
              <a:lnSpc>
                <a:spcPct val="110000"/>
              </a:lnSpc>
            </a:pPr>
            <a:r>
              <a:rPr lang="en-US" sz="2800">
                <a:latin typeface="Arial" charset="0"/>
              </a:rPr>
              <a:t>  known as DNA polymerases</a:t>
            </a:r>
          </a:p>
          <a:p>
            <a:pPr>
              <a:lnSpc>
                <a:spcPct val="110000"/>
              </a:lnSpc>
              <a:buFontTx/>
              <a:buChar char="•"/>
            </a:pPr>
            <a:r>
              <a:rPr lang="en-US" sz="2800">
                <a:latin typeface="Arial" charset="0"/>
              </a:rPr>
              <a:t> Newly made DNA molecule has one </a:t>
            </a:r>
          </a:p>
          <a:p>
            <a:pPr>
              <a:lnSpc>
                <a:spcPct val="110000"/>
              </a:lnSpc>
            </a:pPr>
            <a:r>
              <a:rPr lang="en-US" sz="2800">
                <a:latin typeface="Arial" charset="0"/>
              </a:rPr>
              <a:t>  daughter strand and one parent strand.</a:t>
            </a:r>
            <a:r>
              <a:rPr lang="en-US" sz="2400">
                <a:latin typeface="Arial" charset="0"/>
              </a:rPr>
              <a:t>  </a:t>
            </a:r>
          </a:p>
        </p:txBody>
      </p:sp>
      <p:sp>
        <p:nvSpPr>
          <p:cNvPr id="108549" name="Line 4"/>
          <p:cNvSpPr>
            <a:spLocks noChangeShapeType="1"/>
          </p:cNvSpPr>
          <p:nvPr/>
        </p:nvSpPr>
        <p:spPr bwMode="auto">
          <a:xfrm>
            <a:off x="381000" y="10668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0"/>
            <a:ext cx="7772400" cy="1143000"/>
          </a:xfrm>
        </p:spPr>
        <p:txBody>
          <a:bodyPr/>
          <a:lstStyle/>
          <a:p>
            <a:pPr eaLnBrk="1" hangingPunct="1"/>
            <a:r>
              <a:rPr lang="en-US" sz="3200" smtClean="0">
                <a:solidFill>
                  <a:srgbClr val="2FB0DC"/>
                </a:solidFill>
              </a:rPr>
              <a:t>Palindromic Sequences can form Hairpins and Cruciforms</a:t>
            </a:r>
          </a:p>
        </p:txBody>
      </p:sp>
      <p:sp>
        <p:nvSpPr>
          <p:cNvPr id="111619" name="Text Box 4"/>
          <p:cNvSpPr txBox="1">
            <a:spLocks noChangeArrowheads="1"/>
          </p:cNvSpPr>
          <p:nvPr/>
        </p:nvSpPr>
        <p:spPr bwMode="auto">
          <a:xfrm>
            <a:off x="304800" y="1295400"/>
            <a:ext cx="8626475" cy="2898775"/>
          </a:xfrm>
          <a:prstGeom prst="rect">
            <a:avLst/>
          </a:prstGeom>
          <a:noFill/>
          <a:ln w="9525">
            <a:noFill/>
            <a:miter lim="800000"/>
            <a:headEnd/>
            <a:tailEnd/>
          </a:ln>
        </p:spPr>
        <p:txBody>
          <a:bodyPr>
            <a:spAutoFit/>
          </a:bodyPr>
          <a:lstStyle/>
          <a:p>
            <a:r>
              <a:rPr lang="en-US" sz="2800">
                <a:latin typeface="Arial" charset="0"/>
              </a:rPr>
              <a:t>Palindromes: words or phases that are the same when read backward or forward:</a:t>
            </a:r>
          </a:p>
          <a:p>
            <a:r>
              <a:rPr lang="en-US" sz="2800" i="1"/>
              <a:t>  Saippuakuppinippukauppias</a:t>
            </a:r>
            <a:r>
              <a:rPr lang="en-US" sz="2800"/>
              <a:t>: (Finnish word for "soap cup batch trader“) </a:t>
            </a:r>
          </a:p>
          <a:p>
            <a:r>
              <a:rPr lang="en-US" sz="2800"/>
              <a:t>  'Nipson anomémata mé monan opsin' (Ancient greek fountain text: 'Wash the sin as well as the face’</a:t>
            </a:r>
          </a:p>
          <a:p>
            <a:r>
              <a:rPr lang="en-US"/>
              <a:t>  </a:t>
            </a:r>
          </a:p>
        </p:txBody>
      </p:sp>
      <p:sp>
        <p:nvSpPr>
          <p:cNvPr id="111620" name="Line 4"/>
          <p:cNvSpPr>
            <a:spLocks noChangeShapeType="1"/>
          </p:cNvSpPr>
          <p:nvPr/>
        </p:nvSpPr>
        <p:spPr bwMode="auto">
          <a:xfrm>
            <a:off x="304800" y="1219200"/>
            <a:ext cx="81534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gure 8-17 part 2"/>
          <p:cNvPicPr>
            <a:picLocks noChangeAspect="1" noChangeArrowheads="1"/>
          </p:cNvPicPr>
          <p:nvPr/>
        </p:nvPicPr>
        <p:blipFill>
          <a:blip r:embed="rId3" cstate="print"/>
          <a:srcRect/>
          <a:stretch>
            <a:fillRect/>
          </a:stretch>
        </p:blipFill>
        <p:spPr bwMode="auto">
          <a:xfrm>
            <a:off x="304800" y="495300"/>
            <a:ext cx="8531225" cy="5862638"/>
          </a:xfrm>
          <a:prstGeom prst="rect">
            <a:avLst/>
          </a:prstGeom>
          <a:noFill/>
          <a:ln w="9525">
            <a:noFill/>
            <a:miter lim="800000"/>
            <a:headEnd/>
            <a:tailEnd/>
          </a:ln>
        </p:spPr>
      </p:pic>
      <p:sp>
        <p:nvSpPr>
          <p:cNvPr id="3" name="2 Metin kutusu"/>
          <p:cNvSpPr txBox="1"/>
          <p:nvPr/>
        </p:nvSpPr>
        <p:spPr>
          <a:xfrm>
            <a:off x="6858000" y="6096000"/>
            <a:ext cx="1828800" cy="584775"/>
          </a:xfrm>
          <a:prstGeom prst="rect">
            <a:avLst/>
          </a:prstGeom>
          <a:noFill/>
        </p:spPr>
        <p:txBody>
          <a:bodyPr wrap="square" rtlCol="0">
            <a:spAutoFit/>
          </a:bodyPr>
          <a:lstStyle/>
          <a:p>
            <a:r>
              <a:rPr lang="tr-TR" dirty="0" err="1" smtClean="0"/>
              <a:t>High</a:t>
            </a:r>
            <a:r>
              <a:rPr lang="tr-TR" dirty="0" smtClean="0"/>
              <a:t> salt </a:t>
            </a:r>
            <a:r>
              <a:rPr lang="tr-TR" dirty="0" err="1" smtClean="0"/>
              <a:t>concentration</a:t>
            </a:r>
            <a:endParaRPr lang="tr-TR" dirty="0"/>
          </a:p>
        </p:txBody>
      </p:sp>
      <p:sp>
        <p:nvSpPr>
          <p:cNvPr id="4" name="3 Metin kutusu"/>
          <p:cNvSpPr txBox="1"/>
          <p:nvPr/>
        </p:nvSpPr>
        <p:spPr>
          <a:xfrm>
            <a:off x="4648200" y="6019800"/>
            <a:ext cx="1828800" cy="584775"/>
          </a:xfrm>
          <a:prstGeom prst="rect">
            <a:avLst/>
          </a:prstGeom>
          <a:noFill/>
        </p:spPr>
        <p:txBody>
          <a:bodyPr wrap="square" rtlCol="0">
            <a:spAutoFit/>
          </a:bodyPr>
          <a:lstStyle/>
          <a:p>
            <a:r>
              <a:rPr lang="tr-TR" dirty="0" err="1" smtClean="0"/>
              <a:t>Wet</a:t>
            </a:r>
            <a:r>
              <a:rPr lang="tr-TR" dirty="0" smtClean="0"/>
              <a:t> </a:t>
            </a:r>
            <a:r>
              <a:rPr lang="tr-TR" dirty="0" err="1" smtClean="0"/>
              <a:t>environment</a:t>
            </a:r>
            <a:r>
              <a:rPr lang="tr-TR" dirty="0" smtClean="0"/>
              <a:t>, </a:t>
            </a:r>
            <a:r>
              <a:rPr lang="tr-TR" dirty="0" err="1" smtClean="0"/>
              <a:t>mostly</a:t>
            </a:r>
            <a:r>
              <a:rPr lang="tr-TR" dirty="0" smtClean="0"/>
              <a:t> in </a:t>
            </a:r>
            <a:r>
              <a:rPr lang="tr-TR" dirty="0" err="1" smtClean="0"/>
              <a:t>cells</a:t>
            </a:r>
            <a:endParaRPr lang="tr-TR" dirty="0"/>
          </a:p>
        </p:txBody>
      </p:sp>
      <p:sp>
        <p:nvSpPr>
          <p:cNvPr id="5" name="4 Metin kutusu"/>
          <p:cNvSpPr txBox="1"/>
          <p:nvPr/>
        </p:nvSpPr>
        <p:spPr>
          <a:xfrm>
            <a:off x="2819400" y="6096000"/>
            <a:ext cx="1828800" cy="584775"/>
          </a:xfrm>
          <a:prstGeom prst="rect">
            <a:avLst/>
          </a:prstGeom>
          <a:noFill/>
        </p:spPr>
        <p:txBody>
          <a:bodyPr wrap="square" rtlCol="0">
            <a:spAutoFit/>
          </a:bodyPr>
          <a:lstStyle/>
          <a:p>
            <a:r>
              <a:rPr lang="tr-TR" dirty="0" err="1" smtClean="0"/>
              <a:t>Dry</a:t>
            </a:r>
            <a:r>
              <a:rPr lang="tr-TR" dirty="0" smtClean="0"/>
              <a:t> </a:t>
            </a:r>
            <a:r>
              <a:rPr lang="tr-TR" dirty="0" err="1" smtClean="0"/>
              <a:t>environment</a:t>
            </a:r>
            <a:r>
              <a:rPr lang="tr-TR" dirty="0" smtClean="0"/>
              <a:t>, </a:t>
            </a:r>
            <a:r>
              <a:rPr lang="tr-TR" dirty="0" err="1" smtClean="0"/>
              <a:t>mostly</a:t>
            </a:r>
            <a:r>
              <a:rPr lang="tr-TR" dirty="0" smtClean="0"/>
              <a:t> in </a:t>
            </a:r>
            <a:r>
              <a:rPr lang="tr-TR" dirty="0" err="1" smtClean="0"/>
              <a:t>cells</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0"/>
            <a:ext cx="9144000" cy="1143000"/>
          </a:xfrm>
        </p:spPr>
        <p:txBody>
          <a:bodyPr/>
          <a:lstStyle/>
          <a:p>
            <a:pPr eaLnBrk="1" hangingPunct="1"/>
            <a:r>
              <a:rPr lang="en-US" sz="3600" smtClean="0">
                <a:solidFill>
                  <a:srgbClr val="2FB0DC"/>
                </a:solidFill>
              </a:rPr>
              <a:t>Messenger RNA: </a:t>
            </a:r>
            <a:br>
              <a:rPr lang="en-US" sz="3600" smtClean="0">
                <a:solidFill>
                  <a:srgbClr val="2FB0DC"/>
                </a:solidFill>
              </a:rPr>
            </a:br>
            <a:r>
              <a:rPr lang="en-US" sz="3600" smtClean="0">
                <a:solidFill>
                  <a:srgbClr val="2FB0DC"/>
                </a:solidFill>
              </a:rPr>
              <a:t>Code Carrier for the Sequence of Proteins</a:t>
            </a:r>
          </a:p>
        </p:txBody>
      </p:sp>
      <p:sp>
        <p:nvSpPr>
          <p:cNvPr id="121859" name="Text Box 3"/>
          <p:cNvSpPr txBox="1">
            <a:spLocks noChangeArrowheads="1"/>
          </p:cNvSpPr>
          <p:nvPr/>
        </p:nvSpPr>
        <p:spPr bwMode="auto">
          <a:xfrm>
            <a:off x="304800" y="1447800"/>
            <a:ext cx="8382000" cy="3387725"/>
          </a:xfrm>
          <a:prstGeom prst="rect">
            <a:avLst/>
          </a:prstGeom>
          <a:noFill/>
          <a:ln w="9525">
            <a:noFill/>
            <a:miter lim="800000"/>
            <a:headEnd/>
            <a:tailEnd/>
          </a:ln>
        </p:spPr>
        <p:txBody>
          <a:bodyPr>
            <a:spAutoFit/>
          </a:bodyPr>
          <a:lstStyle/>
          <a:p>
            <a:pPr marL="171450" indent="-171450">
              <a:lnSpc>
                <a:spcPct val="120000"/>
              </a:lnSpc>
              <a:buFontTx/>
              <a:buChar char="•"/>
            </a:pPr>
            <a:r>
              <a:rPr lang="en-US" sz="2800">
                <a:latin typeface="Arial" charset="0"/>
              </a:rPr>
              <a:t>Is synthesized using DNA template</a:t>
            </a:r>
          </a:p>
          <a:p>
            <a:pPr marL="171450" indent="-171450">
              <a:lnSpc>
                <a:spcPct val="120000"/>
              </a:lnSpc>
              <a:buFontTx/>
              <a:buChar char="•"/>
            </a:pPr>
            <a:r>
              <a:rPr lang="en-US" sz="2800">
                <a:solidFill>
                  <a:srgbClr val="0F0FFF"/>
                </a:solidFill>
                <a:latin typeface="Arial" charset="0"/>
              </a:rPr>
              <a:t>Contains ribose </a:t>
            </a:r>
            <a:r>
              <a:rPr lang="en-US" sz="2800">
                <a:latin typeface="Arial" charset="0"/>
              </a:rPr>
              <a:t>instead of deoxyribose</a:t>
            </a:r>
          </a:p>
          <a:p>
            <a:pPr marL="171450" indent="-171450">
              <a:lnSpc>
                <a:spcPct val="120000"/>
              </a:lnSpc>
              <a:buFontTx/>
              <a:buChar char="•"/>
            </a:pPr>
            <a:r>
              <a:rPr lang="en-US" sz="2800">
                <a:solidFill>
                  <a:srgbClr val="0F0FFF"/>
                </a:solidFill>
                <a:latin typeface="Arial" charset="0"/>
              </a:rPr>
              <a:t>Contains uracil </a:t>
            </a:r>
            <a:r>
              <a:rPr lang="en-US" sz="2800">
                <a:latin typeface="Arial" charset="0"/>
              </a:rPr>
              <a:t>instead of thymine</a:t>
            </a:r>
          </a:p>
          <a:p>
            <a:pPr marL="171450" indent="-171450">
              <a:lnSpc>
                <a:spcPct val="120000"/>
              </a:lnSpc>
              <a:buFontTx/>
              <a:buChar char="•"/>
            </a:pPr>
            <a:r>
              <a:rPr lang="en-US" sz="2800">
                <a:latin typeface="Arial" charset="0"/>
              </a:rPr>
              <a:t>One mRNA may code for more than </a:t>
            </a:r>
          </a:p>
          <a:p>
            <a:pPr marL="171450" indent="-171450">
              <a:lnSpc>
                <a:spcPct val="120000"/>
              </a:lnSpc>
            </a:pPr>
            <a:r>
              <a:rPr lang="en-US" sz="2800">
                <a:latin typeface="Arial" charset="0"/>
              </a:rPr>
              <a:t>  one protein</a:t>
            </a:r>
          </a:p>
          <a:p>
            <a:pPr marL="628650" lvl="1" indent="-171450"/>
            <a:endParaRPr lang="en-US" sz="2800">
              <a:latin typeface="Arial" charset="0"/>
            </a:endParaRPr>
          </a:p>
          <a:p>
            <a:pPr marL="171450" indent="-171450">
              <a:buFontTx/>
              <a:buChar char="•"/>
            </a:pPr>
            <a:endParaRPr lang="en-US" sz="2000">
              <a:latin typeface="Arial" charset="0"/>
            </a:endParaRPr>
          </a:p>
        </p:txBody>
      </p:sp>
      <p:sp>
        <p:nvSpPr>
          <p:cNvPr id="121860" name="Line 4"/>
          <p:cNvSpPr>
            <a:spLocks noChangeShapeType="1"/>
          </p:cNvSpPr>
          <p:nvPr/>
        </p:nvSpPr>
        <p:spPr bwMode="auto">
          <a:xfrm>
            <a:off x="228600" y="1219200"/>
            <a:ext cx="8610600" cy="0"/>
          </a:xfrm>
          <a:prstGeom prst="line">
            <a:avLst/>
          </a:prstGeom>
          <a:noFill/>
          <a:ln w="57150" cmpd="thinThick">
            <a:solidFill>
              <a:srgbClr val="2FB0DC"/>
            </a:solidFill>
            <a:round/>
            <a:headEnd/>
            <a:tailEnd/>
          </a:ln>
        </p:spPr>
        <p:txBody>
          <a:bodyPr/>
          <a:lstStyle/>
          <a:p>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1023</Words>
  <Application>Microsoft Office PowerPoint</Application>
  <PresentationFormat>Ekran Gösterisi (4:3)</PresentationFormat>
  <Paragraphs>155</Paragraphs>
  <Slides>22</Slides>
  <Notes>6</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22</vt:i4>
      </vt:variant>
    </vt:vector>
  </HeadingPairs>
  <TitlesOfParts>
    <vt:vector size="24" baseType="lpstr">
      <vt:lpstr>Ofis Teması</vt:lpstr>
      <vt:lpstr>ISIS/Draw Sketch</vt:lpstr>
      <vt:lpstr>Slayt 1</vt:lpstr>
      <vt:lpstr>Covalent Structure of DNA (1868-1935)</vt:lpstr>
      <vt:lpstr>Road to the Double Helix</vt:lpstr>
      <vt:lpstr>Watson-Crick Model of B-DNA </vt:lpstr>
      <vt:lpstr>Complementarity of DNA strands</vt:lpstr>
      <vt:lpstr>Replication of Genetic Code</vt:lpstr>
      <vt:lpstr>Palindromic Sequences can form Hairpins and Cruciforms</vt:lpstr>
      <vt:lpstr>Slayt 8</vt:lpstr>
      <vt:lpstr>Messenger RNA:  Code Carrier for the Sequence of Proteins</vt:lpstr>
      <vt:lpstr>Transfer RNA: Matching Amino Acids with the mRNA Code </vt:lpstr>
      <vt:lpstr>Slayt 11</vt:lpstr>
      <vt:lpstr>DNA Denaturation</vt:lpstr>
      <vt:lpstr>Slayt 13</vt:lpstr>
      <vt:lpstr>Slayt 14</vt:lpstr>
      <vt:lpstr>Slayt 15</vt:lpstr>
      <vt:lpstr>Thermal DNA Denaturation (Melting)</vt:lpstr>
      <vt:lpstr>Factors Affecting DNA Denaturation</vt:lpstr>
      <vt:lpstr>Denaturation of Large DNA Molecules is not Uniform </vt:lpstr>
      <vt:lpstr>Two Near-Complementary DNA Strands Can Hybridize</vt:lpstr>
      <vt:lpstr>Molecular Mechanisms of Spontaneous Mutagenesis</vt:lpstr>
      <vt:lpstr>Molecular Mechanisms of Oxidative and Chemical Mutagenesis</vt:lpstr>
      <vt:lpstr>Molecular Mechanisms of  Radiation-Induced Mutagenesis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ASUSPC</dc:creator>
  <cp:lastModifiedBy>ASUSPC</cp:lastModifiedBy>
  <cp:revision>1</cp:revision>
  <dcterms:created xsi:type="dcterms:W3CDTF">2018-02-12T14:48:25Z</dcterms:created>
  <dcterms:modified xsi:type="dcterms:W3CDTF">2018-02-12T14:50:08Z</dcterms:modified>
</cp:coreProperties>
</file>