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0EA5032-D8F7-4888-B61E-CDD346F6D325}"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79138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EA5032-D8F7-4888-B61E-CDD346F6D325}"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25304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EA5032-D8F7-4888-B61E-CDD346F6D325}"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50055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EA5032-D8F7-4888-B61E-CDD346F6D325}"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2809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0EA5032-D8F7-4888-B61E-CDD346F6D325}" type="datetimeFigureOut">
              <a:rPr lang="tr-TR" smtClean="0"/>
              <a:t>15.02.2018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66419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0EA5032-D8F7-4888-B61E-CDD346F6D325}"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359172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0EA5032-D8F7-4888-B61E-CDD346F6D325}" type="datetimeFigureOut">
              <a:rPr lang="tr-TR" smtClean="0"/>
              <a:t>15.02.2018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2667426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0EA5032-D8F7-4888-B61E-CDD346F6D325}" type="datetimeFigureOut">
              <a:rPr lang="tr-TR" smtClean="0"/>
              <a:t>15.02.2018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411500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0EA5032-D8F7-4888-B61E-CDD346F6D325}" type="datetimeFigureOut">
              <a:rPr lang="tr-TR" smtClean="0"/>
              <a:t>15.02.2018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132868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0EA5032-D8F7-4888-B61E-CDD346F6D325}"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110927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0EA5032-D8F7-4888-B61E-CDD346F6D325}" type="datetimeFigureOut">
              <a:rPr lang="tr-TR" smtClean="0"/>
              <a:t>15.02.2018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8450C6-ACD1-469E-B4B1-818A12556B27}" type="slidenum">
              <a:rPr lang="tr-TR" smtClean="0"/>
              <a:t>‹#›</a:t>
            </a:fld>
            <a:endParaRPr lang="tr-TR"/>
          </a:p>
        </p:txBody>
      </p:sp>
    </p:spTree>
    <p:extLst>
      <p:ext uri="{BB962C8B-B14F-4D97-AF65-F5344CB8AC3E}">
        <p14:creationId xmlns:p14="http://schemas.microsoft.com/office/powerpoint/2010/main" val="30644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A5032-D8F7-4888-B61E-CDD346F6D325}" type="datetimeFigureOut">
              <a:rPr lang="tr-TR" smtClean="0"/>
              <a:t>15.02.2018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8450C6-ACD1-469E-B4B1-818A12556B27}" type="slidenum">
              <a:rPr lang="tr-TR" smtClean="0"/>
              <a:t>‹#›</a:t>
            </a:fld>
            <a:endParaRPr lang="tr-TR"/>
          </a:p>
        </p:txBody>
      </p:sp>
    </p:spTree>
    <p:extLst>
      <p:ext uri="{BB962C8B-B14F-4D97-AF65-F5344CB8AC3E}">
        <p14:creationId xmlns:p14="http://schemas.microsoft.com/office/powerpoint/2010/main" val="1998910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title"/>
          </p:nvPr>
        </p:nvSpPr>
        <p:spPr>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altLang="tr-TR" sz="3200">
                <a:solidFill>
                  <a:srgbClr val="000000"/>
                </a:solidFill>
                <a:effectLst>
                  <a:outerShdw blurRad="38100" dist="38100" dir="2700000" algn="tl">
                    <a:srgbClr val="C0C0C0"/>
                  </a:outerShdw>
                </a:effectLst>
                <a:latin typeface="Tahoma" panose="020B0604030504040204" pitchFamily="34" charset="0"/>
              </a:rPr>
              <a:t>DISCUSSION</a:t>
            </a:r>
          </a:p>
        </p:txBody>
      </p:sp>
      <p:sp>
        <p:nvSpPr>
          <p:cNvPr id="113669" name="Rectangle 5"/>
          <p:cNvSpPr>
            <a:spLocks noGrp="1" noChangeArrowheads="1"/>
          </p:cNvSpPr>
          <p:nvPr>
            <p:ph type="body" idx="1"/>
          </p:nvPr>
        </p:nvSpPr>
        <p:spPr/>
        <p:txBody>
          <a:bodyPr/>
          <a:lstStyle/>
          <a:p>
            <a:pPr eaLnBrk="1" hangingPunct="1">
              <a:lnSpc>
                <a:spcPct val="90000"/>
              </a:lnSpc>
              <a:defRPr/>
            </a:pPr>
            <a:r>
              <a:rPr lang="tr-TR" sz="2000">
                <a:solidFill>
                  <a:srgbClr val="000000"/>
                </a:solidFill>
              </a:rPr>
              <a:t>PCR specificity depends on how good you design the primers</a:t>
            </a:r>
          </a:p>
          <a:p>
            <a:pPr eaLnBrk="1" hangingPunct="1">
              <a:lnSpc>
                <a:spcPct val="90000"/>
              </a:lnSpc>
              <a:defRPr/>
            </a:pPr>
            <a:r>
              <a:rPr lang="tr-TR" sz="2000">
                <a:solidFill>
                  <a:srgbClr val="000000"/>
                </a:solidFill>
              </a:rPr>
              <a:t>PCR sensitivity depends on how many agents and inhibitors (and their ratio!!!) are there in your clinical sample</a:t>
            </a:r>
          </a:p>
          <a:p>
            <a:pPr eaLnBrk="1" hangingPunct="1">
              <a:lnSpc>
                <a:spcPct val="90000"/>
              </a:lnSpc>
              <a:defRPr/>
            </a:pPr>
            <a:r>
              <a:rPr lang="tr-TR" sz="2000">
                <a:solidFill>
                  <a:srgbClr val="000000"/>
                </a:solidFill>
              </a:rPr>
              <a:t>You can increase your test sensitivity by optimizing your DNA extraction </a:t>
            </a:r>
          </a:p>
          <a:p>
            <a:pPr eaLnBrk="1" hangingPunct="1">
              <a:lnSpc>
                <a:spcPct val="90000"/>
              </a:lnSpc>
              <a:defRPr/>
            </a:pPr>
            <a:r>
              <a:rPr lang="tr-TR" sz="2000">
                <a:solidFill>
                  <a:srgbClr val="000000"/>
                </a:solidFill>
              </a:rPr>
              <a:t>You can increase the primer sensitivity and test sensitivity by choosing multicopy targets (insertion sequences, 16S rRNA genes, etc.)</a:t>
            </a:r>
          </a:p>
          <a:p>
            <a:pPr eaLnBrk="1" hangingPunct="1">
              <a:lnSpc>
                <a:spcPct val="90000"/>
              </a:lnSpc>
              <a:defRPr/>
            </a:pPr>
            <a:r>
              <a:rPr lang="tr-TR" sz="2000">
                <a:solidFill>
                  <a:srgbClr val="000000"/>
                </a:solidFill>
              </a:rPr>
              <a:t>Fetal abomasum contents are the best clinical materials for PCR and/or multiplex-PCR assays, and cotiledons have less inhibitors than fetal liver samples</a:t>
            </a:r>
          </a:p>
          <a:p>
            <a:pPr eaLnBrk="1" hangingPunct="1">
              <a:lnSpc>
                <a:spcPct val="90000"/>
              </a:lnSpc>
              <a:defRPr/>
            </a:pPr>
            <a:r>
              <a:rPr lang="tr-TR" sz="2000">
                <a:solidFill>
                  <a:srgbClr val="000000"/>
                </a:solidFill>
              </a:rPr>
              <a:t>Plasenta is the best clinical sample in the identification of Chlamydial abortions</a:t>
            </a:r>
          </a:p>
          <a:p>
            <a:pPr eaLnBrk="1" hangingPunct="1">
              <a:lnSpc>
                <a:spcPct val="90000"/>
              </a:lnSpc>
              <a:defRPr/>
            </a:pPr>
            <a:endParaRPr lang="tr-TR" sz="2000">
              <a:solidFill>
                <a:srgbClr val="000000"/>
              </a:solidFill>
            </a:endParaRPr>
          </a:p>
          <a:p>
            <a:pPr eaLnBrk="1" hangingPunct="1">
              <a:lnSpc>
                <a:spcPct val="90000"/>
              </a:lnSpc>
              <a:defRPr/>
            </a:pPr>
            <a:endParaRPr lang="tr-TR" sz="2000">
              <a:solidFill>
                <a:srgbClr val="000000"/>
              </a:solidFill>
            </a:endParaRPr>
          </a:p>
          <a:p>
            <a:pPr eaLnBrk="1" hangingPunct="1">
              <a:lnSpc>
                <a:spcPct val="90000"/>
              </a:lnSpc>
              <a:defRPr/>
            </a:pPr>
            <a:endParaRPr lang="tr-TR" sz="2000">
              <a:solidFill>
                <a:srgbClr val="000000"/>
              </a:solidFill>
            </a:endParaRPr>
          </a:p>
        </p:txBody>
      </p:sp>
    </p:spTree>
    <p:extLst>
      <p:ext uri="{BB962C8B-B14F-4D97-AF65-F5344CB8AC3E}">
        <p14:creationId xmlns:p14="http://schemas.microsoft.com/office/powerpoint/2010/main" val="2327895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1981200" y="404813"/>
            <a:ext cx="8229600" cy="863600"/>
          </a:xfrm>
          <a:gradFill rotWithShape="1">
            <a:gsLst>
              <a:gs pos="0">
                <a:schemeClr val="bg1">
                  <a:alpha val="39999"/>
                </a:schemeClr>
              </a:gs>
              <a:gs pos="100000">
                <a:schemeClr val="bg1">
                  <a:gamma/>
                  <a:shade val="46275"/>
                  <a:invGamma/>
                </a:schemeClr>
              </a:gs>
            </a:gsLst>
            <a:lin ang="5400000" scaled="1"/>
          </a:gradFill>
        </p:spPr>
        <p:txBody>
          <a:bodyPr/>
          <a:lstStyle/>
          <a:p>
            <a:pPr eaLnBrk="1" hangingPunct="1">
              <a:defRPr/>
            </a:pPr>
            <a:r>
              <a:rPr lang="tr-TR" altLang="tr-TR" sz="3200">
                <a:solidFill>
                  <a:srgbClr val="000000"/>
                </a:solidFill>
                <a:effectLst>
                  <a:outerShdw blurRad="38100" dist="38100" dir="2700000" algn="tl">
                    <a:srgbClr val="C0C0C0"/>
                  </a:outerShdw>
                </a:effectLst>
                <a:latin typeface="Tahoma" panose="020B0604030504040204" pitchFamily="34" charset="0"/>
              </a:rPr>
              <a:t>CONCLUSION</a:t>
            </a:r>
          </a:p>
        </p:txBody>
      </p:sp>
      <p:sp>
        <p:nvSpPr>
          <p:cNvPr id="116739" name="Rectangle 3"/>
          <p:cNvSpPr>
            <a:spLocks noGrp="1" noChangeArrowheads="1"/>
          </p:cNvSpPr>
          <p:nvPr>
            <p:ph type="body" idx="1"/>
          </p:nvPr>
        </p:nvSpPr>
        <p:spPr>
          <a:xfrm>
            <a:off x="1981200" y="1412876"/>
            <a:ext cx="8229600" cy="4968875"/>
          </a:xfrm>
        </p:spPr>
        <p:txBody>
          <a:bodyPr/>
          <a:lstStyle/>
          <a:p>
            <a:pPr eaLnBrk="1" hangingPunct="1">
              <a:lnSpc>
                <a:spcPct val="90000"/>
              </a:lnSpc>
              <a:defRPr/>
            </a:pPr>
            <a:r>
              <a:rPr lang="tr-TR" altLang="tr-TR">
                <a:solidFill>
                  <a:srgbClr val="000000"/>
                </a:solidFill>
                <a:effectLst>
                  <a:outerShdw blurRad="38100" dist="38100" dir="2700000" algn="tl">
                    <a:srgbClr val="C0C0C0"/>
                  </a:outerShdw>
                </a:effectLst>
                <a:latin typeface="Tahoma" panose="020B0604030504040204" pitchFamily="34" charset="0"/>
              </a:rPr>
              <a:t>In this study, novel detection techniques were developed which lack the drawbacks of conventional identification methods, and having the advantage of simultaneously investigating several agents   </a:t>
            </a:r>
          </a:p>
          <a:p>
            <a:pPr eaLnBrk="1" hangingPunct="1">
              <a:lnSpc>
                <a:spcPct val="90000"/>
              </a:lnSpc>
              <a:defRPr/>
            </a:pPr>
            <a:r>
              <a:rPr lang="tr-TR" altLang="tr-TR">
                <a:solidFill>
                  <a:srgbClr val="000000"/>
                </a:solidFill>
                <a:effectLst>
                  <a:outerShdw blurRad="38100" dist="38100" dir="2700000" algn="tl">
                    <a:srgbClr val="C0C0C0"/>
                  </a:outerShdw>
                </a:effectLst>
                <a:latin typeface="Tahoma" panose="020B0604030504040204" pitchFamily="34" charset="0"/>
              </a:rPr>
              <a:t>PCR techniques developed in this project could be used for the molecular microbiological investigation of abortions in different animal groups in Veterinary Medicine and for the identification of zoonotic infections, as well  </a:t>
            </a:r>
          </a:p>
          <a:p>
            <a:pPr eaLnBrk="1" hangingPunct="1">
              <a:lnSpc>
                <a:spcPct val="90000"/>
              </a:lnSpc>
              <a:defRPr/>
            </a:pPr>
            <a:r>
              <a:rPr lang="tr-TR" altLang="tr-TR">
                <a:solidFill>
                  <a:srgbClr val="000000"/>
                </a:solidFill>
                <a:effectLst>
                  <a:outerShdw blurRad="38100" dist="38100" dir="2700000" algn="tl">
                    <a:srgbClr val="C0C0C0"/>
                  </a:outerShdw>
                </a:effectLst>
                <a:latin typeface="Tahoma" panose="020B0604030504040204" pitchFamily="34" charset="0"/>
              </a:rPr>
              <a:t>The techniques are thought to be original according to literature search</a:t>
            </a:r>
          </a:p>
        </p:txBody>
      </p:sp>
    </p:spTree>
    <p:extLst>
      <p:ext uri="{BB962C8B-B14F-4D97-AF65-F5344CB8AC3E}">
        <p14:creationId xmlns:p14="http://schemas.microsoft.com/office/powerpoint/2010/main" val="135562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2209800" y="990600"/>
            <a:ext cx="7772400" cy="1143000"/>
          </a:xfrm>
        </p:spPr>
        <p:txBody>
          <a:bodyPr/>
          <a:lstStyle/>
          <a:p>
            <a:pPr eaLnBrk="1" hangingPunct="1"/>
            <a:r>
              <a:rPr lang="en-US" altLang="tr-TR" sz="4800"/>
              <a:t>Gene </a:t>
            </a:r>
            <a:r>
              <a:rPr lang="tr-TR" altLang="tr-TR" sz="4800"/>
              <a:t>Cloning</a:t>
            </a:r>
            <a:endParaRPr lang="en-US" altLang="tr-TR" smtClean="0">
              <a:solidFill>
                <a:schemeClr val="tx1"/>
              </a:solidFill>
            </a:endParaRPr>
          </a:p>
        </p:txBody>
      </p:sp>
      <p:sp>
        <p:nvSpPr>
          <p:cNvPr id="117763" name="Rectangle 4"/>
          <p:cNvSpPr>
            <a:spLocks noChangeArrowheads="1"/>
          </p:cNvSpPr>
          <p:nvPr/>
        </p:nvSpPr>
        <p:spPr bwMode="auto">
          <a:xfrm>
            <a:off x="8367713" y="44338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tr-TR" altLang="tr-TR" sz="2400">
              <a:latin typeface="Times" panose="02020603050405020304" pitchFamily="18" charset="0"/>
            </a:endParaRPr>
          </a:p>
        </p:txBody>
      </p:sp>
      <p:sp>
        <p:nvSpPr>
          <p:cNvPr id="260102" name="Text Box 6"/>
          <p:cNvSpPr txBox="1">
            <a:spLocks noChangeArrowheads="1"/>
          </p:cNvSpPr>
          <p:nvPr/>
        </p:nvSpPr>
        <p:spPr bwMode="auto">
          <a:xfrm>
            <a:off x="2667000" y="5029201"/>
            <a:ext cx="7391400" cy="519113"/>
          </a:xfrm>
          <a:prstGeom prst="rect">
            <a:avLst/>
          </a:prstGeom>
          <a:noFill/>
          <a:ln w="9525">
            <a:noFill/>
            <a:miter lim="800000"/>
            <a:headEnd/>
            <a:tailEnd/>
          </a:ln>
          <a:effec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defRPr/>
            </a:pPr>
            <a:r>
              <a:rPr lang="tr-TR" altLang="tr-TR" sz="2800" b="1">
                <a:effectLst>
                  <a:outerShdw blurRad="38100" dist="38100" dir="2700000" algn="tl">
                    <a:srgbClr val="C0C0C0"/>
                  </a:outerShdw>
                </a:effectLst>
              </a:rPr>
              <a:t>Department of Microbiology</a:t>
            </a:r>
          </a:p>
        </p:txBody>
      </p:sp>
    </p:spTree>
    <p:extLst>
      <p:ext uri="{BB962C8B-B14F-4D97-AF65-F5344CB8AC3E}">
        <p14:creationId xmlns:p14="http://schemas.microsoft.com/office/powerpoint/2010/main" val="2601152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pPr eaLnBrk="1" hangingPunct="1">
              <a:defRPr/>
            </a:pPr>
            <a:r>
              <a:rPr lang="en-US" sz="4800" dirty="0">
                <a:effectLst>
                  <a:outerShdw blurRad="38100" dist="38100" dir="2700000" algn="tl">
                    <a:srgbClr val="DDDDDD"/>
                  </a:outerShdw>
                </a:effectLst>
                <a:latin typeface="Skia" charset="0"/>
                <a:ea typeface="ＭＳ Ｐゴシック" charset="0"/>
              </a:rPr>
              <a:t>Gene </a:t>
            </a:r>
            <a:r>
              <a:rPr lang="tr-TR" sz="4800" dirty="0" err="1">
                <a:effectLst>
                  <a:outerShdw blurRad="38100" dist="38100" dir="2700000" algn="tl">
                    <a:srgbClr val="DDDDDD"/>
                  </a:outerShdw>
                </a:effectLst>
                <a:latin typeface="Skia" charset="0"/>
                <a:ea typeface="ＭＳ Ｐゴシック" charset="0"/>
              </a:rPr>
              <a:t>Cloning</a:t>
            </a:r>
            <a:endParaRPr lang="en-US" sz="4800" dirty="0">
              <a:effectLst>
                <a:outerShdw blurRad="38100" dist="38100" dir="2700000" algn="tl">
                  <a:srgbClr val="DDDDDD"/>
                </a:outerShdw>
              </a:effectLst>
              <a:latin typeface="Skia" charset="0"/>
              <a:ea typeface="ＭＳ Ｐゴシック" charset="0"/>
            </a:endParaRPr>
          </a:p>
        </p:txBody>
      </p:sp>
      <p:sp>
        <p:nvSpPr>
          <p:cNvPr id="261123" name="Rectangle 3"/>
          <p:cNvSpPr>
            <a:spLocks noGrp="1" noChangeArrowheads="1"/>
          </p:cNvSpPr>
          <p:nvPr>
            <p:ph type="body" idx="1"/>
          </p:nvPr>
        </p:nvSpPr>
        <p:spPr>
          <a:xfrm>
            <a:off x="2286000" y="1905000"/>
            <a:ext cx="7772400" cy="4114800"/>
          </a:xfrm>
        </p:spPr>
        <p:txBody>
          <a:bodyPr/>
          <a:lstStyle/>
          <a:p>
            <a:pPr eaLnBrk="1" hangingPunct="1"/>
            <a:r>
              <a:rPr lang="tr-TR" altLang="tr-TR">
                <a:latin typeface="Skia" charset="0"/>
              </a:rPr>
              <a:t>What is cloning</a:t>
            </a:r>
            <a:r>
              <a:rPr lang="en-US" altLang="tr-TR">
                <a:latin typeface="Skia" charset="0"/>
              </a:rPr>
              <a:t>?</a:t>
            </a:r>
          </a:p>
          <a:p>
            <a:pPr eaLnBrk="1" hangingPunct="1"/>
            <a:r>
              <a:rPr lang="tr-TR" altLang="tr-TR">
                <a:latin typeface="Skia" charset="0"/>
              </a:rPr>
              <a:t>What is gene cloning</a:t>
            </a:r>
            <a:r>
              <a:rPr lang="en-US" altLang="tr-TR">
                <a:latin typeface="Skia" charset="0"/>
              </a:rPr>
              <a:t>? How does it differ from cloning a whole organism?</a:t>
            </a:r>
          </a:p>
          <a:p>
            <a:pPr eaLnBrk="1" hangingPunct="1"/>
            <a:r>
              <a:rPr lang="tr-TR" altLang="tr-TR">
                <a:latin typeface="Skia" charset="0"/>
              </a:rPr>
              <a:t>Why do we clone genes</a:t>
            </a:r>
            <a:r>
              <a:rPr lang="en-US" altLang="tr-TR">
                <a:latin typeface="Skia" charset="0"/>
              </a:rPr>
              <a:t>?</a:t>
            </a:r>
          </a:p>
          <a:p>
            <a:pPr eaLnBrk="1" hangingPunct="1"/>
            <a:r>
              <a:rPr lang="tr-TR" altLang="tr-TR">
                <a:latin typeface="Skia" charset="0"/>
              </a:rPr>
              <a:t>How do we clone genes</a:t>
            </a:r>
            <a:r>
              <a:rPr lang="en-US" altLang="tr-TR">
                <a:latin typeface="Skia" charset="0"/>
              </a:rPr>
              <a:t>?</a:t>
            </a:r>
          </a:p>
          <a:p>
            <a:pPr eaLnBrk="1" hangingPunct="1"/>
            <a:r>
              <a:rPr lang="tr-TR" altLang="tr-TR">
                <a:latin typeface="Skia" charset="0"/>
              </a:rPr>
              <a:t>What is DNA library and </a:t>
            </a:r>
            <a:r>
              <a:rPr lang="en-US" altLang="tr-TR">
                <a:latin typeface="Skia" charset="0"/>
              </a:rPr>
              <a:t>cDNA </a:t>
            </a:r>
            <a:r>
              <a:rPr lang="tr-TR" altLang="tr-TR">
                <a:latin typeface="Skia" charset="0"/>
              </a:rPr>
              <a:t>library?</a:t>
            </a:r>
            <a:endParaRPr lang="en-US" altLang="tr-TR">
              <a:latin typeface="Skia" charset="0"/>
            </a:endParaRPr>
          </a:p>
        </p:txBody>
      </p:sp>
    </p:spTree>
    <p:extLst>
      <p:ext uri="{BB962C8B-B14F-4D97-AF65-F5344CB8AC3E}">
        <p14:creationId xmlns:p14="http://schemas.microsoft.com/office/powerpoint/2010/main" val="464022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1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1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1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11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61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build="p" autoUpdateAnimBg="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Words>
  <Application>Microsoft Office PowerPoint</Application>
  <PresentationFormat>Geniş ekran</PresentationFormat>
  <Paragraphs>20</Paragraphs>
  <Slides>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vt:i4>
      </vt:variant>
    </vt:vector>
  </HeadingPairs>
  <TitlesOfParts>
    <vt:vector size="13" baseType="lpstr">
      <vt:lpstr>MS PGothic</vt:lpstr>
      <vt:lpstr>MS PGothic</vt:lpstr>
      <vt:lpstr>Arial</vt:lpstr>
      <vt:lpstr>Calibri</vt:lpstr>
      <vt:lpstr>Calibri Light</vt:lpstr>
      <vt:lpstr>Skia</vt:lpstr>
      <vt:lpstr>Tahoma</vt:lpstr>
      <vt:lpstr>Times</vt:lpstr>
      <vt:lpstr>Office Teması</vt:lpstr>
      <vt:lpstr>DISCUSSION</vt:lpstr>
      <vt:lpstr>CONCLUSION</vt:lpstr>
      <vt:lpstr>Gene Cloning</vt:lpstr>
      <vt:lpstr>Gene Cloning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dc:title>
  <dc:creator>Inci Basak Kaya</dc:creator>
  <cp:lastModifiedBy>Inci Basak Kaya</cp:lastModifiedBy>
  <cp:revision>1</cp:revision>
  <dcterms:created xsi:type="dcterms:W3CDTF">2018-02-15T14:28:08Z</dcterms:created>
  <dcterms:modified xsi:type="dcterms:W3CDTF">2018-02-15T14:28:18Z</dcterms:modified>
</cp:coreProperties>
</file>